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6" r:id="rId6"/>
  </p:sldMasterIdLst>
  <p:notesMasterIdLst>
    <p:notesMasterId r:id="rId44"/>
  </p:notesMasterIdLst>
  <p:sldIdLst>
    <p:sldId id="901" r:id="rId7"/>
    <p:sldId id="5174" r:id="rId8"/>
    <p:sldId id="5175" r:id="rId9"/>
    <p:sldId id="5284" r:id="rId10"/>
    <p:sldId id="5289" r:id="rId11"/>
    <p:sldId id="5276" r:id="rId12"/>
    <p:sldId id="5259" r:id="rId13"/>
    <p:sldId id="5278" r:id="rId14"/>
    <p:sldId id="5256" r:id="rId15"/>
    <p:sldId id="5279" r:id="rId16"/>
    <p:sldId id="5281" r:id="rId17"/>
    <p:sldId id="5280" r:id="rId18"/>
    <p:sldId id="5273" r:id="rId19"/>
    <p:sldId id="326" r:id="rId20"/>
    <p:sldId id="327" r:id="rId21"/>
    <p:sldId id="328" r:id="rId22"/>
    <p:sldId id="329" r:id="rId23"/>
    <p:sldId id="330" r:id="rId24"/>
    <p:sldId id="331" r:id="rId25"/>
    <p:sldId id="332" r:id="rId26"/>
    <p:sldId id="333" r:id="rId27"/>
    <p:sldId id="334" r:id="rId28"/>
    <p:sldId id="769" r:id="rId29"/>
    <p:sldId id="544" r:id="rId30"/>
    <p:sldId id="545" r:id="rId31"/>
    <p:sldId id="770" r:id="rId32"/>
    <p:sldId id="753" r:id="rId33"/>
    <p:sldId id="888" r:id="rId34"/>
    <p:sldId id="1047" r:id="rId35"/>
    <p:sldId id="1042" r:id="rId36"/>
    <p:sldId id="815" r:id="rId37"/>
    <p:sldId id="820" r:id="rId38"/>
    <p:sldId id="823" r:id="rId39"/>
    <p:sldId id="889" r:id="rId40"/>
    <p:sldId id="890" r:id="rId41"/>
    <p:sldId id="519" r:id="rId42"/>
    <p:sldId id="529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6EF40-29A9-4C75-9419-7202A6A52181}" v="1" dt="2026-05-22T10:54:07.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802" y="101"/>
      </p:cViewPr>
      <p:guideLst/>
    </p:cSldViewPr>
  </p:slideViewPr>
  <p:notesTextViewPr>
    <p:cViewPr>
      <p:scale>
        <a:sx n="1" d="1"/>
        <a:sy n="1" d="1"/>
      </p:scale>
      <p:origin x="0" y="0"/>
    </p:cViewPr>
  </p:notesTextViewPr>
  <p:sorterViewPr>
    <p:cViewPr>
      <p:scale>
        <a:sx n="100" d="100"/>
        <a:sy n="100" d="100"/>
      </p:scale>
      <p:origin x="0" y="-19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79B89-6818-4940-B0A2-16B2CEC52BFE}" type="datetimeFigureOut">
              <a:rPr lang="en-GB" smtClean="0"/>
              <a:t>22/05/2026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58D96-240B-4D86-824A-56989D44BD6F}" type="slidenum">
              <a:rPr lang="en-GB" smtClean="0"/>
              <a:t>‹#›</a:t>
            </a:fld>
            <a:endParaRPr lang="en-GB"/>
          </a:p>
        </p:txBody>
      </p:sp>
    </p:spTree>
    <p:extLst>
      <p:ext uri="{BB962C8B-B14F-4D97-AF65-F5344CB8AC3E}">
        <p14:creationId xmlns:p14="http://schemas.microsoft.com/office/powerpoint/2010/main" val="421908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nc-nd/4.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NASA-Apollo8-Dec24-Earthrise.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reativecommons.org/licenses/by-nc-nd/4.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edocs.unep.org/handle/20.500.11822/8489"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rbonbrief.org/guest-post-exploring-the-risks-of-cascading-tipping-points-in-a-warming-worl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sd.copernicus.org/articles/15/41/202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38DF1-835D-835B-21D6-90CC2F3FE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8470F-3B39-5196-A2C3-892276897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9FFBB-E754-4BFF-DF4E-9720F31C8C7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407C1-A5A1-1671-0980-F8AD93DD297F}"/>
              </a:ext>
            </a:extLst>
          </p:cNvPr>
          <p:cNvSpPr>
            <a:spLocks noGrp="1"/>
          </p:cNvSpPr>
          <p:nvPr>
            <p:ph type="sldNum" sz="quarter" idx="5"/>
          </p:nvPr>
        </p:nvSpPr>
        <p:spPr/>
        <p:txBody>
          <a:bodyPr/>
          <a:lstStyle/>
          <a:p>
            <a:fld id="{641AD471-AEA5-4328-9C53-37514D5EC2BA}" type="slidenum">
              <a:rPr lang="en-GB" smtClean="0"/>
              <a:t>1</a:t>
            </a:fld>
            <a:endParaRPr lang="en-GB"/>
          </a:p>
        </p:txBody>
      </p:sp>
    </p:spTree>
    <p:extLst>
      <p:ext uri="{BB962C8B-B14F-4D97-AF65-F5344CB8AC3E}">
        <p14:creationId xmlns:p14="http://schemas.microsoft.com/office/powerpoint/2010/main" val="378056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ELECTRIC VEHICLES (EVs)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0" dirty="0"/>
              <a:t>Reaching 50% market share for electric vehicles </a:t>
            </a:r>
            <a:r>
              <a:rPr lang="en-GB" b="0" i="1" dirty="0"/>
              <a:t>[both Battery EVs – BEVs – and Plug-in Hybrid EVs – PHEVs]</a:t>
            </a:r>
            <a:r>
              <a:rPr lang="en-GB" b="0" dirty="0"/>
              <a:t>  is often seen as a tipping point - once EVs become the majority of new car sales, consumer norms shift, infrastructure investment scales up, and policy momentum builds.</a:t>
            </a:r>
          </a:p>
          <a:p>
            <a:endParaRPr lang="en-GB" b="0" dirty="0"/>
          </a:p>
          <a:p>
            <a:r>
              <a:rPr lang="en-GB" sz="1200" kern="1200" dirty="0">
                <a:solidFill>
                  <a:schemeClr val="tx1"/>
                </a:solidFill>
                <a:effectLst/>
                <a:latin typeface="+mn-lt"/>
                <a:ea typeface="+mn-ea"/>
                <a:cs typeface="+mn-cs"/>
              </a:rPr>
              <a:t>Norway crossed this threshold in 2020, and by early 2025, EVs had surged to 97% of new car registrations. China tipped in 2024 – and here in the UK we’re making reasonable progress with sales projected to grow to 40% by 2026. </a:t>
            </a:r>
          </a:p>
          <a:p>
            <a:endParaRPr lang="en-GB" dirty="0"/>
          </a:p>
          <a:p>
            <a:r>
              <a:rPr lang="en-GB" b="1" dirty="0"/>
              <a:t>INFORMATION SOURCES</a:t>
            </a:r>
          </a:p>
          <a:p>
            <a:pPr marL="108000" indent="-108000">
              <a:buFont typeface="Arial" panose="020B0604020202020204" pitchFamily="34" charset="0"/>
              <a:buChar char="•"/>
            </a:pPr>
            <a:r>
              <a:rPr lang="en-GB" b="0" dirty="0"/>
              <a:t>European Commission. European Alternative Fuels Observatory. News Article 5 May 2025. Norway’s Electric Vehicle Market Accelerates in April 2025: https://alternative-fuels-observatory.ec.europa.eu/general-information/news/norways-electric-vehicle-market-accelerates-april-2025</a:t>
            </a:r>
          </a:p>
          <a:p>
            <a:pPr marL="108000" indent="-108000">
              <a:buFont typeface="Arial" panose="020B0604020202020204" pitchFamily="34" charset="0"/>
              <a:buChar char="•"/>
            </a:pPr>
            <a:r>
              <a:rPr lang="en-GB" b="0" dirty="0"/>
              <a:t>International Energy Agency (IEA). Global EV Outlook 2025 - Expanding sales in diverse markets: https://www.iea.org/reports/global-ev-outlook-2025</a:t>
            </a:r>
          </a:p>
          <a:p>
            <a:pPr marL="108000" indent="-108000">
              <a:buFont typeface="Arial" panose="020B0604020202020204" pitchFamily="34" charset="0"/>
              <a:buChar char="•"/>
            </a:pPr>
            <a:r>
              <a:rPr lang="en-GB" b="0" dirty="0"/>
              <a:t>The Society of Motor Manufacturers and Traders (SMMT) UK New Car and Van Outlook – July 2025 Outlook: https://www.smmt.co.uk/vehicle-data/uk-new-car-and-van-outlook/</a:t>
            </a:r>
          </a:p>
          <a:p>
            <a:pPr marL="108000" indent="-10800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CREDIT</a:t>
            </a:r>
          </a:p>
          <a:p>
            <a:pPr fontAlgn="base"/>
            <a:r>
              <a:rPr lang="en-GB" sz="1200" b="0" i="0" kern="1200" dirty="0">
                <a:solidFill>
                  <a:schemeClr val="tx1"/>
                </a:solidFill>
                <a:effectLst/>
                <a:latin typeface="+mn-lt"/>
                <a:ea typeface="+mn-ea"/>
                <a:cs typeface="+mn-cs"/>
              </a:rPr>
              <a:t>Power supply for electric car charging. Electric car charging station. By NVB Stocker (https://stock.adobe.com/uk/contributor/206862554/nvb-stocker)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349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FOSSIL FUEL DIVESTMENT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Institutional investors are increasingly divesting from fossil fuels to manage climate-related financial risk. As well as reducing exposure, divestment helps redirect capital toward low-carbon sectors, accelerating innovation and market transformation.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INFORMATION SOURCES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Institute for Energy Economics and Financial Analysis (IEEFA). September 12 2024. Institutional investors increasingly pair engagement and divestment to address climate-related financial risk. https://ieefa.org/articles/institutional-investors-increasingly-pair-engagement-and-divestment-address-climate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IMAGE CREDIT</a:t>
            </a:r>
          </a:p>
          <a:p>
            <a:pPr fontAlgn="base"/>
            <a:r>
              <a:rPr lang="en-GB" sz="1200" b="0" i="0" kern="1200" dirty="0">
                <a:solidFill>
                  <a:schemeClr val="tx1"/>
                </a:solidFill>
                <a:effectLst/>
                <a:latin typeface="+mn-lt"/>
                <a:ea typeface="+mn-ea"/>
                <a:cs typeface="+mn-cs"/>
              </a:rPr>
              <a:t>Stop Funding Fossil Fuels. By JP Photography (https://stock.adobe.com/uk/contributor/5754/jp-photography)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460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DIETARY SHIFTS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kern="1200" dirty="0">
                <a:solidFill>
                  <a:schemeClr val="tx1"/>
                </a:solidFill>
                <a:effectLst/>
                <a:latin typeface="+mn-lt"/>
                <a:ea typeface="+mn-ea"/>
                <a:cs typeface="+mn-cs"/>
              </a:rPr>
              <a:t>Turning to food - plant-based diets are gaining traction. As demand grows, supply chains adapt, and cultural norms begin to shift. Even small changes in what we eat can make a meaningful difference when they happen at scale – helping to reduce emissions from agriculture and improve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INFORMATION SOURCES</a:t>
            </a:r>
          </a:p>
          <a:p>
            <a:pPr marL="108000" indent="-108000">
              <a:lnSpc>
                <a:spcPct val="100000"/>
              </a:lnSpc>
              <a:spcBef>
                <a:spcPts val="0"/>
              </a:spcBef>
              <a:spcAft>
                <a:spcPts val="0"/>
              </a:spcAft>
              <a:buFont typeface="Arial" panose="020B0604020202020204" pitchFamily="34" charset="0"/>
              <a:buChar char="•"/>
            </a:pPr>
            <a:r>
              <a:rPr lang="en-GB" b="0" dirty="0"/>
              <a:t>Kozicka, M., Havlík, P., Valin, H., Wollenberg, E., </a:t>
            </a:r>
            <a:r>
              <a:rPr lang="en-GB" b="0" dirty="0" err="1"/>
              <a:t>Deppermann</a:t>
            </a:r>
            <a:r>
              <a:rPr lang="en-GB" b="0" dirty="0"/>
              <a:t>, A., </a:t>
            </a:r>
            <a:r>
              <a:rPr lang="en-GB" b="0" dirty="0" err="1"/>
              <a:t>Leclère</a:t>
            </a:r>
            <a:r>
              <a:rPr lang="en-GB" b="0" dirty="0"/>
              <a:t>, D., Lauri, P., Moses, R., </a:t>
            </a:r>
            <a:r>
              <a:rPr lang="en-GB" b="0" dirty="0" err="1"/>
              <a:t>Boere</a:t>
            </a:r>
            <a:r>
              <a:rPr lang="en-GB" b="0" dirty="0"/>
              <a:t>, E., Frank, S., Davis, C., Park, E., </a:t>
            </a:r>
            <a:r>
              <a:rPr lang="en-GB" b="0" dirty="0" err="1"/>
              <a:t>Gurwick</a:t>
            </a:r>
            <a:r>
              <a:rPr lang="en-GB" b="0" dirty="0"/>
              <a:t>, N. (2023). ‘Feeding climate and biodiversity goals with novel plant-based meat and milk alternatives.’ Nature Communications, 14(1), 5316 DOI: 10.1038/s41467-023-40899-2</a:t>
            </a:r>
          </a:p>
          <a:p>
            <a:pPr marL="216000" indent="-108000">
              <a:lnSpc>
                <a:spcPct val="100000"/>
              </a:lnSpc>
              <a:spcBef>
                <a:spcPts val="0"/>
              </a:spcBef>
              <a:spcAft>
                <a:spcPts val="0"/>
              </a:spcAft>
              <a:buFont typeface="Calibri" panose="020F0502020204030204" pitchFamily="34" charset="0"/>
              <a:buChar char="└"/>
            </a:pPr>
            <a:r>
              <a:rPr lang="en-GB" b="0" dirty="0"/>
              <a:t>Replacing 50% of meat and milk with plant-based alternatives by 2050 could cut agriculture-related GHG emissions by 31%, halt degradation of forests and natural land, and contribute up to 25% of global land restoration targets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WHO Europe (2021) Plant-based diets and their impact on health, sustainability and the environment: A review of the evidence. Available at: https://www.who.int/europe/publications/i/item/WHO-EURO-2021-4007-43766-61591</a:t>
            </a:r>
          </a:p>
          <a:p>
            <a:pPr marL="216000" marR="0" lvl="0" indent="-1080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GB" b="0" dirty="0"/>
              <a:t>Reports a growing shift toward plant-based diets across Europe, driven by health, climate, and ethical concerns. Plant-based diets are associated with lower risk of premature mortality and protection against noncommunicable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Vegan protein source. Legumes, beans, lentils, nuts, broccoli, spinach and seeds. Top view on stone table. Healthy vegetarian food. By </a:t>
            </a:r>
            <a:r>
              <a:rPr lang="en-GB" sz="1200" b="0" i="0" kern="1200" dirty="0" err="1">
                <a:solidFill>
                  <a:schemeClr val="tx1"/>
                </a:solidFill>
                <a:effectLst/>
                <a:latin typeface="+mn-lt"/>
                <a:ea typeface="+mn-ea"/>
                <a:cs typeface="+mn-cs"/>
              </a:rPr>
              <a:t>Nadianb</a:t>
            </a:r>
            <a:r>
              <a:rPr lang="en-GB" sz="1200" b="0" i="0" kern="1200" dirty="0">
                <a:solidFill>
                  <a:schemeClr val="tx1"/>
                </a:solidFill>
                <a:effectLst/>
                <a:latin typeface="+mn-lt"/>
                <a:ea typeface="+mn-ea"/>
                <a:cs typeface="+mn-cs"/>
              </a:rPr>
              <a:t> (https://stock.adobe.com/uk/contributor/203046732/nadianb)</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572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ACCELERATING THE TRANSITION TOGETHER</a:t>
            </a:r>
          </a:p>
          <a:p>
            <a:endParaRPr lang="en-GB" dirty="0"/>
          </a:p>
          <a:p>
            <a:r>
              <a:rPr lang="en-GB" sz="1200" kern="1200" dirty="0">
                <a:solidFill>
                  <a:schemeClr val="tx1"/>
                </a:solidFill>
                <a:effectLst/>
                <a:latin typeface="+mn-lt"/>
                <a:ea typeface="+mn-ea"/>
                <a:cs typeface="+mn-cs"/>
              </a:rPr>
              <a:t>These shifts don’t happen on their own - they’re enabled by people – where creating the right conditions means pulling multiple levers: technology, finance, behaviour, and governance.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That’s where we all come in – now and in the future.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our everyday choices, to how we design, buy, make, educate, and advocate, our personal and professional choices matter and can help reshape systems - creating our own domino effect with each action triggering the next and accelerating progress.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transition is underway, but pace matters. Every system shifted sooner, every tonne of carbon emissions avoided, every fraction of a degree of warming prevented makes a difference.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that’s what Carbon Literacy training is about: exploring how we can act now to create the change we want to see - in our institutions, our communities, and our own lives. Together, we can tip the balance toward a safer, fairer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INFORMATION SOURCES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For further information on Positive Tipping Points from The Global Tipping Points Project see: ‘Section 4: Positive tipping points in technology, economy and society’, pp 24-29 in </a:t>
            </a:r>
            <a:r>
              <a:rPr lang="en-GB" sz="1200" b="0" i="0" u="none" strike="noStrike" kern="1200" baseline="0" dirty="0">
                <a:solidFill>
                  <a:schemeClr val="tx1"/>
                </a:solidFill>
                <a:latin typeface="+mn-lt"/>
                <a:ea typeface="+mn-ea"/>
                <a:cs typeface="+mn-cs"/>
              </a:rPr>
              <a:t>Lenton, T.M., Laybourn, L., Armstrong McKay, D.I., </a:t>
            </a:r>
            <a:r>
              <a:rPr lang="en-GB" sz="1200" b="0" i="0" u="none" strike="noStrike" kern="1200" baseline="0" dirty="0" err="1">
                <a:solidFill>
                  <a:schemeClr val="tx1"/>
                </a:solidFill>
                <a:latin typeface="+mn-lt"/>
                <a:ea typeface="+mn-ea"/>
                <a:cs typeface="+mn-cs"/>
              </a:rPr>
              <a:t>Loriani</a:t>
            </a:r>
            <a:r>
              <a:rPr lang="en-GB" sz="1200" b="0" i="0" u="none" strike="noStrike" kern="1200" baseline="0" dirty="0">
                <a:solidFill>
                  <a:schemeClr val="tx1"/>
                </a:solidFill>
                <a:latin typeface="+mn-lt"/>
                <a:ea typeface="+mn-ea"/>
                <a:cs typeface="+mn-cs"/>
              </a:rPr>
              <a:t>, S., Abrams, J.F., Lade, S.J., Donges, J.F., </a:t>
            </a:r>
            <a:r>
              <a:rPr lang="en-GB" sz="1200" b="0" i="0" u="none" strike="noStrike" kern="1200" baseline="0" dirty="0" err="1">
                <a:solidFill>
                  <a:schemeClr val="tx1"/>
                </a:solidFill>
                <a:latin typeface="+mn-lt"/>
                <a:ea typeface="+mn-ea"/>
                <a:cs typeface="+mn-cs"/>
              </a:rPr>
              <a:t>Milkoreit</a:t>
            </a:r>
            <a:r>
              <a:rPr lang="en-GB" sz="1200" b="0" i="0" u="none" strike="noStrike" kern="1200" baseline="0" dirty="0">
                <a:solidFill>
                  <a:schemeClr val="tx1"/>
                </a:solidFill>
                <a:latin typeface="+mn-lt"/>
                <a:ea typeface="+mn-ea"/>
                <a:cs typeface="+mn-cs"/>
              </a:rPr>
              <a:t>, M., Smith, S.R., Bailey, E., Powell, T., </a:t>
            </a:r>
            <a:r>
              <a:rPr lang="en-GB" sz="1200" b="0" i="0" u="none" strike="noStrike" kern="1200" baseline="0" dirty="0" err="1">
                <a:solidFill>
                  <a:schemeClr val="tx1"/>
                </a:solidFill>
                <a:latin typeface="+mn-lt"/>
                <a:ea typeface="+mn-ea"/>
                <a:cs typeface="+mn-cs"/>
              </a:rPr>
              <a:t>Fesenfeld</a:t>
            </a:r>
            <a:r>
              <a:rPr lang="en-GB" sz="1200" b="0" i="0" u="none" strike="noStrike" kern="1200" baseline="0" dirty="0">
                <a:solidFill>
                  <a:schemeClr val="tx1"/>
                </a:solidFill>
                <a:latin typeface="+mn-lt"/>
                <a:ea typeface="+mn-ea"/>
                <a:cs typeface="+mn-cs"/>
              </a:rPr>
              <a:t>, L., Zimm, C., Boulton, C.A., Buxton, J.E., Dyke, J.G., Ghadiali, A. (2023).  Global Tipping Points Summary Report 2023. University of Exeter, Exeter, UK.  Available at: </a:t>
            </a:r>
            <a:r>
              <a:rPr lang="en-GB" sz="1200" b="0" dirty="0"/>
              <a:t>global-tipping-points.org</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For an accessible news style article see World Economic Forum. 2 July 2024. Climate crisis: How positive tipping points could save the planet: https://www.weforum.org/stories/2024/07/positive-tipping-points-climate-tim-lenton/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IMAGE CREDIT</a:t>
            </a:r>
            <a:endParaRPr lang="en-GB" sz="1200" b="1"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Crowd of people gathered together in the shape of domino effect symbol, top view, chain reaction concept, isolated on transparent background. By </a:t>
            </a:r>
            <a:r>
              <a:rPr lang="en-GB" sz="1200" b="0" i="0" kern="1200" dirty="0" err="1">
                <a:solidFill>
                  <a:schemeClr val="tx1"/>
                </a:solidFill>
                <a:effectLst/>
                <a:latin typeface="+mn-lt"/>
                <a:ea typeface="+mn-ea"/>
                <a:cs typeface="+mn-cs"/>
              </a:rPr>
              <a:t>Arthimedes</a:t>
            </a:r>
            <a:r>
              <a:rPr lang="en-GB" sz="1200" b="0" i="0" kern="1200" dirty="0">
                <a:solidFill>
                  <a:schemeClr val="tx1"/>
                </a:solidFill>
                <a:effectLst/>
                <a:latin typeface="+mn-lt"/>
                <a:ea typeface="+mn-ea"/>
                <a:cs typeface="+mn-cs"/>
              </a:rPr>
              <a:t> (https://stock.adobe.com/uk/contributor/208427312/arthimedes)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t>This activity is from a complete set of Carbon Literacy training materials &amp;</a:t>
            </a:r>
            <a:r>
              <a:rPr lang="en-GB" sz="1200" baseline="0"/>
              <a:t> accompanying trainer guide created by Carbon Literacy Consultants Rachel Dunk &amp; Jane Mörk, </a:t>
            </a:r>
            <a:r>
              <a:rPr lang="en-GB"/>
              <a:t>with contributions from Liam Bluer &amp; Cormac Lawler, Manchester </a:t>
            </a:r>
            <a:r>
              <a:rPr lang="en-GB" sz="1200" baseline="0"/>
              <a:t>Metropolitan University.</a:t>
            </a:r>
            <a:r>
              <a:rPr lang="en-GB"/>
              <a:t> </a:t>
            </a:r>
            <a:endParaRPr lang="en-GB" sz="120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t>The Carbon Literacy training materials are licensed for re-use under a Creative Commons Attribution – Non Commercial – No Derivatives 4.0 International License (CC BY-NC-ND 4.0) – see </a:t>
            </a:r>
            <a:r>
              <a:rPr lang="en-GB" sz="1200" b="1">
                <a:hlinkClick r:id="rId3"/>
              </a:rPr>
              <a:t>https://creativecommons.org/licenses/by-nc-nd/4.0/</a:t>
            </a: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t>This license does not apply to third party material incorporated in the Carbon Literacy Training materials.  The Earthrise image included in this presentation is third party content. Full attribution and marking of third party content is provided in the notes page of the appropriate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t>This slide set is accompanied by a trainer guide which provides information on how to prepare and deliver the activity. </a:t>
            </a:r>
            <a:r>
              <a:rPr lang="en-GB" sz="1200"/>
              <a:t>We have made these materials freely available to support the roll out of carbon literacy training to as many people as possible.  All we ask is that you acknowledge</a:t>
            </a:r>
            <a:r>
              <a:rPr lang="en-GB" sz="1200" baseline="0"/>
              <a:t> Manchester Metropolitan University as the creator of this work – and we would really appreciate it if you would take the time to email us and let us know how you are using the materials (and give any feedback you may have) at carbonliteracy@mmu.ac.uk  </a:t>
            </a:r>
          </a:p>
          <a:p>
            <a:endParaRPr lang="en-GB" sz="1200" baseline="0"/>
          </a:p>
          <a:p>
            <a:r>
              <a:rPr lang="en-GB" sz="1200" baseline="0"/>
              <a:t>We would strongly prefer it if you used our slides as provided – and request that at a minimum our logo and the creative commons license information is included on all slides related to this activity. If you have any questions, please email 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698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Composition of the Atmosphere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Before we take a closer look at the greenhouse effect, let’s just remind ourselves about the composition of the Earth’s atmosphere.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It’s about 78% nitrogen, 21% oxygen, and 1% argon.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However, in addition to these main constituents, there are also a number of what we call “trace gases” – these are gases present at very low concentrations – collectively they account for less than 0.1% of the atmosphere.  However – while they are present at very low concentrations – the effect they exert is far from tiny, where some of these gases are what we call greenhouse gases (shown in bold on the slide).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It’s also important to note that these proportions are based on a “dry” atmosphere – and of course there’s also water vapour present…</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water vapour is also a greenhouse gas.</a:t>
            </a: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FOR INFO: </a:t>
            </a:r>
            <a:r>
              <a:rPr lang="en-GB" sz="1200" kern="1200">
                <a:solidFill>
                  <a:schemeClr val="tx1"/>
                </a:solidFill>
                <a:effectLst/>
                <a:latin typeface="+mn-lt"/>
                <a:ea typeface="+mn-ea"/>
                <a:cs typeface="+mn-cs"/>
              </a:rPr>
              <a:t>water content</a:t>
            </a:r>
            <a:r>
              <a:rPr lang="en-GB" sz="1200" kern="1200" baseline="0">
                <a:solidFill>
                  <a:schemeClr val="tx1"/>
                </a:solidFill>
                <a:effectLst/>
                <a:latin typeface="+mn-lt"/>
                <a:ea typeface="+mn-ea"/>
                <a:cs typeface="+mn-cs"/>
              </a:rPr>
              <a:t> of the atmosphere varies in space and time based on temperature – typically in range 0.2-4% (0.2% would be very cold air – e.g. at the poles, 4% would be warm tropical air).</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53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- 1/7</a:t>
            </a:r>
          </a:p>
          <a:p>
            <a:endParaRPr lang="en-GB" sz="1200" kern="1200" baseline="0">
              <a:solidFill>
                <a:schemeClr val="tx1"/>
              </a:solidFill>
              <a:effectLst/>
              <a:latin typeface="+mn-lt"/>
              <a:ea typeface="+mn-ea"/>
              <a:cs typeface="+mn-cs"/>
            </a:endParaRPr>
          </a:p>
          <a:p>
            <a:r>
              <a:rPr lang="en-GB" sz="1200" kern="1200">
                <a:solidFill>
                  <a:schemeClr val="tx1"/>
                </a:solidFill>
                <a:effectLst/>
                <a:latin typeface="+mn-lt"/>
                <a:ea typeface="+mn-ea"/>
                <a:cs typeface="+mn-cs"/>
              </a:rPr>
              <a:t>So now let’s consider the Greenhouse Effect.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start with the Sun – which is basically a giant nuclear fusion reactor that is kicking out an enormous amount of energy.  That energy is transmitted through space to the Earth - mainly as visible light – that is short wavelength radiation in the visible part of the electromagnetic spectrum. </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80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Some of this energy is reflected straight back to space.  How much solar radiation is reflected depends on the Earths albedo – how reflective or shiny the Earth is – where a significant portion of the Earth’s albedo is due to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reflection of solar radiation is why the Earth - our blue marble - is visible from space, where the photograph shown here is the famous NASA Earthrise picture, taken by Bill Anders on December 24</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1968 as Apollo 8 entered lunar orbit.</a:t>
            </a:r>
          </a:p>
          <a:p>
            <a:endParaRPr lang="en-GB" b="1"/>
          </a:p>
          <a:p>
            <a:r>
              <a:rPr lang="en-GB" b="1"/>
              <a:t>IMAGE CREDIT:</a:t>
            </a:r>
          </a:p>
          <a:p>
            <a:r>
              <a:rPr lang="en-GB"/>
              <a:t>Earthrise: NASA/Bill Anders. Earthrise</a:t>
            </a:r>
            <a:r>
              <a:rPr lang="en-GB" baseline="0"/>
              <a:t> (photo of the Earth taken from Apollo 8 in 1968).  Photograph is in the public domain as it was solely created by NASA (NASA material is not protected by copyright unless noted).  Available here: </a:t>
            </a:r>
            <a:r>
              <a:rPr lang="en-GB">
                <a:hlinkClick r:id="rId3"/>
              </a:rPr>
              <a:t>https://commons.wikimedia.org/wiki/File:NASA-Apollo8-Dec24-Earthrise.jpg</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185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solar radiation that isn’t reflected back to space passes through the atmosphere and is absorbed by the Earth’s surface.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is because the Earth’s atmosphere is largely transparent to visible light.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3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r>
              <a:rPr lang="en-GB" sz="1200" kern="1200">
                <a:solidFill>
                  <a:schemeClr val="tx1"/>
                </a:solidFill>
                <a:effectLst/>
                <a:latin typeface="+mn-lt"/>
                <a:ea typeface="+mn-ea"/>
                <a:cs typeface="+mn-cs"/>
              </a:rPr>
              <a:t>This heat’s the Earth’s surface. Any heated object emits electromagnetic radiation – where the Earth emits in the infrared part of the spectrum - this is longer wavelength and lower energy radiation than the incoming visible light from the Sun.</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While the atmosphere is what we call “transparent” to visible light it is not transparent to infrared.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That is because of the excitability of the greenhouse gases, which can absorb infrared radiation.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8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5000"/>
              </a:spcBef>
              <a:buClr>
                <a:srgbClr val="226430"/>
              </a:buClr>
              <a:buSzPct val="150000"/>
              <a:tabLst>
                <a:tab pos="1346200" algn="l"/>
              </a:tabLst>
            </a:pPr>
            <a:r>
              <a:rPr lang="en-GB" sz="1200" b="1" dirty="0">
                <a:latin typeface="Calibri" panose="020F0502020204030204" pitchFamily="34" charset="0"/>
              </a:rPr>
              <a:t>WEATHER V CLIMATE (ANIMATED SLIDE - RECOMMENDED)</a:t>
            </a:r>
          </a:p>
          <a:p>
            <a:pPr>
              <a:spcBef>
                <a:spcPct val="35000"/>
              </a:spcBef>
              <a:buClr>
                <a:srgbClr val="226430"/>
              </a:buClr>
              <a:buSzPct val="150000"/>
              <a:tabLst>
                <a:tab pos="1346200" algn="l"/>
              </a:tabLst>
            </a:pPr>
            <a:endParaRPr lang="en-GB" sz="1200" b="1" dirty="0">
              <a:latin typeface="Calibri" panose="020F0502020204030204" pitchFamily="34" charset="0"/>
            </a:endParaRPr>
          </a:p>
          <a:p>
            <a:pPr>
              <a:spcBef>
                <a:spcPct val="35000"/>
              </a:spcBef>
              <a:buClr>
                <a:srgbClr val="226430"/>
              </a:buClr>
              <a:buSzPct val="150000"/>
              <a:tabLst>
                <a:tab pos="1346200" algn="l"/>
              </a:tabLst>
            </a:pPr>
            <a:r>
              <a:rPr lang="en-GB" sz="1200" b="0" dirty="0">
                <a:latin typeface="Calibri" panose="020F0502020204030204" pitchFamily="34" charset="0"/>
              </a:rPr>
              <a:t>To start us off I have a question for you – </a:t>
            </a:r>
            <a:r>
              <a:rPr lang="en-GB" sz="1200" b="1" dirty="0">
                <a:latin typeface="Calibri" panose="020F0502020204030204" pitchFamily="34" charset="0"/>
              </a:rPr>
              <a:t>which is what do you think the difference is between weather and climate</a:t>
            </a:r>
            <a:r>
              <a:rPr lang="en-GB" sz="1200" b="0" dirty="0">
                <a:latin typeface="Calibri" panose="020F0502020204030204" pitchFamily="34" charset="0"/>
              </a:rPr>
              <a:t>? </a:t>
            </a:r>
          </a:p>
          <a:p>
            <a:pPr>
              <a:spcBef>
                <a:spcPct val="35000"/>
              </a:spcBef>
              <a:buClr>
                <a:srgbClr val="226430"/>
              </a:buClr>
              <a:buSzPct val="150000"/>
              <a:tabLst>
                <a:tab pos="1346200" algn="l"/>
              </a:tabLst>
            </a:pPr>
            <a:endParaRPr lang="en-GB" sz="1200" b="0" dirty="0">
              <a:latin typeface="Calibri" panose="020F0502020204030204" pitchFamily="34" charset="0"/>
            </a:endParaRPr>
          </a:p>
          <a:p>
            <a:pPr marL="0" marR="0" lvl="0" indent="0" algn="l" defTabSz="914400" rtl="0" eaLnBrk="1" fontAlgn="auto" latinLnBrk="0" hangingPunct="1">
              <a:lnSpc>
                <a:spcPct val="100000"/>
              </a:lnSpc>
              <a:spcBef>
                <a:spcPct val="35000"/>
              </a:spcBef>
              <a:spcAft>
                <a:spcPts val="0"/>
              </a:spcAft>
              <a:buClr>
                <a:srgbClr val="226430"/>
              </a:buClr>
              <a:buSzPct val="150000"/>
              <a:buFontTx/>
              <a:buNone/>
              <a:tabLst>
                <a:tab pos="1346200" algn="l"/>
              </a:tabLst>
              <a:defRPr/>
            </a:pPr>
            <a:r>
              <a:rPr lang="en-GB" sz="1200" b="0" i="1" dirty="0">
                <a:latin typeface="Calibri" panose="020F0502020204030204" pitchFamily="34" charset="0"/>
              </a:rPr>
              <a:t>[For online delivery: Request answers in the chat. Give participants time to respond. Pick up on one or two responses that are correct / heading in the right direction and respond to them verbally, before giving the formal definitions using the slide.</a:t>
            </a:r>
          </a:p>
          <a:p>
            <a:pPr marL="0" marR="0" lvl="0" indent="0" algn="l" defTabSz="914400" rtl="0" eaLnBrk="1" fontAlgn="auto" latinLnBrk="0" hangingPunct="1">
              <a:lnSpc>
                <a:spcPct val="100000"/>
              </a:lnSpc>
              <a:spcBef>
                <a:spcPct val="35000"/>
              </a:spcBef>
              <a:spcAft>
                <a:spcPts val="0"/>
              </a:spcAft>
              <a:buClr>
                <a:srgbClr val="226430"/>
              </a:buClr>
              <a:buSzPct val="150000"/>
              <a:buFontTx/>
              <a:buNone/>
              <a:tabLst>
                <a:tab pos="1346200" algn="l"/>
              </a:tabLst>
              <a:defRPr/>
            </a:pPr>
            <a:r>
              <a:rPr lang="en-GB" sz="1200" b="0" i="1" dirty="0">
                <a:latin typeface="Calibri" panose="020F0502020204030204" pitchFamily="34" charset="0"/>
              </a:rPr>
              <a:t>For in-person delivery: Ask participants to discuss with the person sitting next to them. Give them 1-2 mins to discuss, then ask for answers. Give positively framed feedback (if answers note quite right you might want to ask another pair) before giving the definitions using the slide.]</a:t>
            </a:r>
          </a:p>
          <a:p>
            <a:pPr>
              <a:spcBef>
                <a:spcPct val="35000"/>
              </a:spcBef>
              <a:buClr>
                <a:srgbClr val="226430"/>
              </a:buClr>
              <a:buSzPct val="150000"/>
              <a:tabLst>
                <a:tab pos="1346200" algn="l"/>
              </a:tabLst>
            </a:pPr>
            <a:endParaRPr lang="en-GB" sz="1200" b="0" dirty="0">
              <a:latin typeface="Calibri" panose="020F0502020204030204" pitchFamily="34" charset="0"/>
            </a:endParaRPr>
          </a:p>
          <a:p>
            <a:pPr>
              <a:spcBef>
                <a:spcPct val="35000"/>
              </a:spcBef>
              <a:buClr>
                <a:srgbClr val="226430"/>
              </a:buClr>
              <a:buSzPct val="150000"/>
              <a:tabLst>
                <a:tab pos="1346200" algn="l"/>
              </a:tabLst>
            </a:pPr>
            <a:r>
              <a:rPr lang="en-GB" sz="1200" b="1" dirty="0">
                <a:latin typeface="Calibri" panose="020F0502020204030204" pitchFamily="34" charset="0"/>
              </a:rPr>
              <a:t>CLICK - Weather: </a:t>
            </a:r>
            <a:r>
              <a:rPr lang="en-GB" sz="1200" b="0" dirty="0">
                <a:latin typeface="Calibri" panose="020F0502020204030204" pitchFamily="34" charset="0"/>
              </a:rPr>
              <a:t>is t</a:t>
            </a:r>
            <a:r>
              <a:rPr lang="en-GB" sz="1200" dirty="0">
                <a:latin typeface="Calibri" panose="020F0502020204030204" pitchFamily="34" charset="0"/>
              </a:rPr>
              <a:t>he day-to-day state of the atmosphere, and its short-term variation – it’s a combination of temperature, humidity, precipitation, cloudiness, visibility, and wind.  It describes what’s happening now and in the immediate short-term future, "How hot is it right </a:t>
            </a:r>
            <a:r>
              <a:rPr lang="en-GB" sz="1200" dirty="0" err="1">
                <a:latin typeface="Calibri" panose="020F0502020204030204" pitchFamily="34" charset="0"/>
              </a:rPr>
              <a:t>now?“"What</a:t>
            </a:r>
            <a:r>
              <a:rPr lang="en-GB" sz="1200" dirty="0">
                <a:latin typeface="Calibri" panose="020F0502020204030204" pitchFamily="34" charset="0"/>
              </a:rPr>
              <a:t> will it be like tomorrow?"</a:t>
            </a:r>
          </a:p>
          <a:p>
            <a:pPr>
              <a:spcBef>
                <a:spcPct val="35000"/>
              </a:spcBef>
              <a:buClr>
                <a:srgbClr val="226430"/>
              </a:buClr>
              <a:buSzPct val="150000"/>
              <a:tabLst>
                <a:tab pos="1346200" algn="l"/>
              </a:tabLst>
            </a:pPr>
            <a:endParaRPr lang="en-GB" sz="1200" b="1" dirty="0">
              <a:latin typeface="Calibri" panose="020F0502020204030204" pitchFamily="34" charset="0"/>
            </a:endParaRPr>
          </a:p>
          <a:p>
            <a:pPr>
              <a:spcBef>
                <a:spcPct val="35000"/>
              </a:spcBef>
              <a:buClr>
                <a:srgbClr val="226430"/>
              </a:buClr>
              <a:buSzPct val="150000"/>
              <a:tabLst>
                <a:tab pos="1346200" algn="l"/>
              </a:tabLst>
            </a:pPr>
            <a:r>
              <a:rPr lang="en-GB" sz="1200" b="1" dirty="0">
                <a:latin typeface="Calibri" panose="020F0502020204030204" pitchFamily="34" charset="0"/>
              </a:rPr>
              <a:t>CLICK - Climate: </a:t>
            </a:r>
            <a:r>
              <a:rPr lang="en-GB" sz="1200" dirty="0">
                <a:latin typeface="Calibri" panose="020F0502020204030204" pitchFamily="34" charset="0"/>
              </a:rPr>
              <a:t>the weather of a locality averaged over a long period (usually 30 yrs) + statistics of weather extremes. In popular usage it describes the average weather conditions.</a:t>
            </a:r>
          </a:p>
          <a:p>
            <a:pPr>
              <a:spcBef>
                <a:spcPct val="35000"/>
              </a:spcBef>
              <a:buClr>
                <a:srgbClr val="226430"/>
              </a:buClr>
              <a:buSzPct val="150000"/>
              <a:tabLst>
                <a:tab pos="1346200" algn="l"/>
              </a:tabLst>
            </a:pPr>
            <a:endParaRPr lang="en-GB" sz="1200" dirty="0">
              <a:latin typeface="Calibri" panose="020F0502020204030204" pitchFamily="34" charset="0"/>
            </a:endParaRPr>
          </a:p>
          <a:p>
            <a:pPr>
              <a:spcBef>
                <a:spcPct val="35000"/>
              </a:spcBef>
              <a:buClr>
                <a:srgbClr val="226430"/>
              </a:buClr>
              <a:buSzPct val="150000"/>
              <a:tabLst>
                <a:tab pos="1346200" algn="l"/>
              </a:tabLst>
            </a:pPr>
            <a:r>
              <a:rPr lang="en-GB" dirty="0"/>
              <a:t>"It’s important to distinguish between weather and climate. Weather is what we experience day to day. Climate is the average of those conditions over decades. A single storm doesn’t prove climate change—but patterns over time do."</a:t>
            </a:r>
            <a:endParaRPr lang="en-GB"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189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 while some infrared radiation escapes directly to space through the atmospheric “window” (this is gaps in the absorbance of the atmosphere) - most is absorbed by the greenhouse gases.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7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r>
              <a:rPr lang="en-GB" sz="1200" kern="1200">
                <a:solidFill>
                  <a:schemeClr val="tx1"/>
                </a:solidFill>
                <a:effectLst/>
                <a:latin typeface="+mn-lt"/>
                <a:ea typeface="+mn-ea"/>
                <a:cs typeface="+mn-cs"/>
              </a:rPr>
              <a:t>The greenhouse gases then emit even longer wavelength lower energy radiation in all directions – so some escapes to space but some is re-absorbed by the Earth’s surface and the lower atmosphere.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effectively traps heat, warming the Earth – where this process will continue – and the system will continue to warm up - until the total amount of energy escaping from the top of the atmosphere is equal to the amount that came in from the Sun.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85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The</a:t>
            </a:r>
            <a:r>
              <a:rPr lang="en-GB" sz="1200" b="1" kern="1200" baseline="0">
                <a:solidFill>
                  <a:schemeClr val="tx1"/>
                </a:solidFill>
                <a:effectLst/>
                <a:latin typeface="+mn-lt"/>
                <a:ea typeface="+mn-ea"/>
                <a:cs typeface="+mn-cs"/>
              </a:rPr>
              <a:t> Greenhouse Effect – Scientific Explanation - 7/7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Greenhouse Effect is a natural process – and a very good thing.  Without it the Earth’s average temperature would be around minus 18</a:t>
            </a:r>
            <a:r>
              <a:rPr lang="en-US" sz="1200" b="1" kern="1200">
                <a:solidFill>
                  <a:schemeClr val="tx1"/>
                </a:solidFill>
                <a:effectLst/>
                <a:latin typeface="+mn-lt"/>
                <a:ea typeface="+mn-ea"/>
                <a:cs typeface="+mn-cs"/>
              </a:rPr>
              <a:t>°</a:t>
            </a:r>
            <a:r>
              <a:rPr lang="en-GB" sz="1200" kern="1200">
                <a:solidFill>
                  <a:schemeClr val="tx1"/>
                </a:solidFill>
                <a:effectLst/>
                <a:latin typeface="+mn-lt"/>
                <a:ea typeface="+mn-ea"/>
                <a:cs typeface="+mn-cs"/>
              </a:rPr>
              <a:t>C – liquid water would not exist and life as we know it would not have evolved.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However, for the past 250 years or so, human activities have been increasing the concentrations of greenhouse gases in the atmosphere – thereby enhancing the Greenhouse Effect - further warming the Earth – and leading to the climate change that we are now experiencing.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31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Human influences</a:t>
            </a:r>
            <a:r>
              <a:rPr lang="en-GB" b="1" baseline="0"/>
              <a:t> on climate 1/1 (OPTIONAL – HIDE if you don’t want to use)</a:t>
            </a:r>
          </a:p>
          <a:p>
            <a:r>
              <a:rPr lang="en-GB" b="1" baseline="0"/>
              <a:t>ANIMATED SLIDE</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From an understanding of the basic physics of the greenhouse effect we can see that there are two key factors within the sphere of human influence that control the Earth’s temperature.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Firstly, if we change how reflective the Earth is we should expect the Earth’s temperature to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a:t>
            </a:r>
            <a:r>
              <a:rPr lang="en-GB" sz="1200" kern="1200">
                <a:solidFill>
                  <a:schemeClr val="tx1"/>
                </a:solidFill>
                <a:effectLst/>
                <a:latin typeface="+mn-lt"/>
                <a:ea typeface="+mn-ea"/>
                <a:cs typeface="+mn-cs"/>
              </a:rPr>
              <a:t> More reflective (e.g. deforestation) would be cooling.  Less reflective (e.g. melting ice caps, black carbon (soot) on snow) would be warming.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Secondly (and dominantly) if we change the concentration of GHGs in the atmosphere we should expect the Earth’s temperature to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Adding GHGs would be warming.  Removing GHGs would be cooling.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414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a:t>
            </a:r>
            <a:r>
              <a:rPr lang="en-GB" b="1" baseline="0"/>
              <a:t> Greenhouse Effect - Blanket Analogy 1/1 (UNHIDE to use)</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373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a:t>
            </a:r>
            <a:r>
              <a:rPr lang="en-GB" b="1" baseline="0"/>
              <a:t> Greenhouse Effect – Greenhouse Analogy 1/1 (UNHIDE to use)</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93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a:t>This activity is from a complete set of Carbon Literacy training materials &amp;</a:t>
            </a:r>
            <a:r>
              <a:rPr lang="en-GB" sz="1100" baseline="0"/>
              <a:t> accompanying trainer guide created by Carbon Literacy Consultants Rachel Dunk &amp; Jane Mörk, </a:t>
            </a:r>
            <a:r>
              <a:rPr lang="en-GB" sz="1100"/>
              <a:t>with contributions from Liam Bluer &amp; Cormac Lawler, Manchester </a:t>
            </a:r>
            <a:r>
              <a:rPr lang="en-GB" sz="1100" baseline="0"/>
              <a:t>Metropolitan University.</a:t>
            </a:r>
            <a:r>
              <a:rPr lang="en-GB" sz="1100"/>
              <a:t> </a:t>
            </a:r>
            <a:endParaRPr lang="en-GB" sz="110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a:t>The Carbon Literacy training materials are licensed for re-use under a Creative Commons Attribution – Non Commercial – No Derivatives 4.0 International License (CC BY-NC-ND 4.0) – see </a:t>
            </a:r>
            <a:r>
              <a:rPr lang="en-GB" sz="1100" b="1">
                <a:hlinkClick r:id="rId3"/>
              </a:rPr>
              <a:t>https://creativecommons.org/licenses/by-nc-nd/4.0/</a:t>
            </a:r>
            <a:endParaRPr lang="en-GB" sz="11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p>
          <a:p>
            <a:r>
              <a:rPr lang="en-GB" sz="1100" baseline="0"/>
              <a:t>This license does not apply to third party material incorporated in the Carbon Literacy Training materials.  All photographic images used in this slide set are third party content.  Attribution and marking of third party content offered under different CC licenses is provided in the notes pages of the appropriate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a:t>This slide set is for the </a:t>
            </a:r>
            <a:r>
              <a:rPr lang="en-GB" sz="1100" b="1" baseline="0"/>
              <a:t>Greenhouse Gas Game </a:t>
            </a:r>
            <a:r>
              <a:rPr lang="en-GB" sz="1100" baseline="0"/>
              <a:t>and is accompanied by two card sets (GHG Gases and Sources – Core Pack; GHG Sources – Expansion Pack) and a trainer guide on how to run the activity.  An alternative version – the </a:t>
            </a:r>
            <a:r>
              <a:rPr lang="en-GB" sz="1100" b="1" baseline="0"/>
              <a:t>Greenhouse Gas Quiz</a:t>
            </a:r>
            <a:r>
              <a:rPr lang="en-GB" sz="1100" baseline="0"/>
              <a:t> – suitable for large group (conference style) training or remote (webinar) delivery is also available.  </a:t>
            </a:r>
            <a:r>
              <a:rPr lang="en-GB" sz="1100"/>
              <a:t>We have made these materials freely available to support the roll out of carbon literacy training to as many people as possible.  All we ask is that you acknowledge</a:t>
            </a:r>
            <a:r>
              <a:rPr lang="en-GB" sz="1100" baseline="0"/>
              <a:t> Manchester Metropolitan University as the creator of this work – and we would really appreciate it if you would take the time to email us and let us know how you are using the materials (and give any feedback you may have) at carbonliteracy@mmu.ac.uk  </a:t>
            </a:r>
          </a:p>
          <a:p>
            <a:endParaRPr lang="en-GB" sz="1100" baseline="0"/>
          </a:p>
          <a:p>
            <a:r>
              <a:rPr lang="en-GB" sz="1100" baseline="0"/>
              <a:t>We would strongly prefer it if you used our slides as provided – and request that at a minimum our logo and the creative commons license information is included on all slides related to this activity. If you have any questions, please email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705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Introduce the GHGs and Global Warming</a:t>
            </a:r>
            <a:r>
              <a:rPr lang="en-GB" b="1" baseline="0"/>
              <a:t> Potentials (GWPs).</a:t>
            </a:r>
          </a:p>
          <a:p>
            <a:endParaRPr lang="en-GB" baseline="0"/>
          </a:p>
          <a:p>
            <a:r>
              <a:rPr lang="en-GB"/>
              <a:t>Now we’re going to focus on the greenhouse gases that our (human) activities are adding to the atmosphere.</a:t>
            </a:r>
          </a:p>
          <a:p>
            <a:endParaRPr lang="en-GB"/>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The main greenhouse gases are carbon dioxide, methane, nitrous oxide and fluorinated gases (F-gases).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200"/>
              </a:spcBef>
              <a:spcAft>
                <a:spcPts val="200"/>
              </a:spcAft>
              <a:buClrTx/>
              <a:buSzTx/>
              <a:buFont typeface="Symbol" panose="05050102010706020507" pitchFamily="18" charset="2"/>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Not all GHGs are equal – some are more potent than others.  The numbers below each gas are their Global Warming Potentials (GWPs) - a measure of the gases ability to trap heat in the atmosphere compared to carbon dioxide on a weight for weight basis. For any greenhouse gas we can then multiply the mass emitted by the GWP to express the emissions as CO2 equivalents.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For example, emitting 1 tonne of methane has the same warming effect as emitting 28 tonnes of carbon dioxide (it is 28 times more potent!).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Likewise, emitting one tonne of nitrous oxide has the same warming effect as emitting 265 tonnes of carbon dioxide.  </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If we look at the F-gases – which is a family of different compounds, they are 10s to 1000s of times more potent than carbon dioxide.</a:t>
            </a: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NOTE: </a:t>
            </a:r>
            <a:r>
              <a:rPr lang="en-GB" sz="1800">
                <a:effectLst/>
                <a:latin typeface="Calibri" panose="020F0502020204030204" pitchFamily="34" charset="0"/>
                <a:ea typeface="Calibri" panose="020F0502020204030204" pitchFamily="34" charset="0"/>
                <a:cs typeface="Times New Roman" panose="02020603050405020304" pitchFamily="18" charset="0"/>
              </a:rPr>
              <a:t>Be careful </a:t>
            </a:r>
            <a:r>
              <a:rPr lang="en-GB" sz="1800" b="1">
                <a:effectLst/>
                <a:latin typeface="Calibri" panose="020F0502020204030204" pitchFamily="34" charset="0"/>
                <a:ea typeface="Calibri" panose="020F0502020204030204" pitchFamily="34" charset="0"/>
                <a:cs typeface="Times New Roman" panose="02020603050405020304" pitchFamily="18" charset="0"/>
              </a:rPr>
              <a:t>NOT</a:t>
            </a:r>
            <a:r>
              <a:rPr lang="en-GB" sz="1800">
                <a:effectLst/>
                <a:latin typeface="Calibri" panose="020F0502020204030204" pitchFamily="34" charset="0"/>
                <a:ea typeface="Calibri" panose="020F0502020204030204" pitchFamily="34" charset="0"/>
                <a:cs typeface="Times New Roman" panose="02020603050405020304" pitchFamily="18" charset="0"/>
              </a:rPr>
              <a:t> to mention any sources of the GHGs here – as this is covered in the game!</a:t>
            </a:r>
          </a:p>
          <a:p>
            <a:endParaRPr lang="en-GB"/>
          </a:p>
          <a:p>
            <a:r>
              <a:rPr lang="en-GB" b="1"/>
              <a:t>For information – the F-gases shown are:</a:t>
            </a:r>
          </a:p>
          <a:p>
            <a:r>
              <a:rPr lang="en-GB"/>
              <a:t>CF4 (PFC-14, carbon tetrafluoride) = 6,630</a:t>
            </a:r>
          </a:p>
          <a:p>
            <a:r>
              <a:rPr lang="en-GB"/>
              <a:t>SF6 (</a:t>
            </a:r>
            <a:r>
              <a:rPr lang="en-GB" err="1"/>
              <a:t>sulfur</a:t>
            </a:r>
            <a:r>
              <a:rPr lang="en-GB"/>
              <a:t> hexafluoride) = 23,500</a:t>
            </a:r>
          </a:p>
          <a:p>
            <a:endParaRPr lang="en-GB"/>
          </a:p>
          <a:p>
            <a:r>
              <a:rPr lang="en-GB" b="1"/>
              <a:t>NOTE: </a:t>
            </a:r>
            <a:r>
              <a:rPr lang="en-GB"/>
              <a:t>Global Warming</a:t>
            </a:r>
            <a:r>
              <a:rPr lang="en-GB" baseline="0"/>
              <a:t> </a:t>
            </a:r>
            <a:r>
              <a:rPr lang="en-GB"/>
              <a:t>Potentials presented here are the 100-year values from the Intergovernmental</a:t>
            </a:r>
            <a:r>
              <a:rPr lang="en-GB" baseline="0"/>
              <a:t> </a:t>
            </a:r>
            <a:r>
              <a:rPr lang="en-GB"/>
              <a:t>Panel on Climate</a:t>
            </a:r>
            <a:r>
              <a:rPr lang="en-GB" baseline="0"/>
              <a:t> Change Assessment Report 5 (IP</a:t>
            </a:r>
            <a:r>
              <a:rPr lang="en-GB"/>
              <a:t>CC</a:t>
            </a:r>
            <a:r>
              <a:rPr lang="en-GB" baseline="0"/>
              <a:t> AR5) - see Trainer Guide for further information.  These are the GWPs that have been identified as those the Parties to the Convention should use for reporting their commitments under the Paris Agreement. https://unfccc.int/process-and-meetings/transparency-and-reporting/methods-for-climate-change-transparency/common-metrics </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666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Bef>
                <a:spcPts val="600"/>
              </a:spcBef>
              <a:spcAft>
                <a:spcPts val="3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Introduce and explain the matching activity (e.g. </a:t>
            </a:r>
            <a:r>
              <a:rPr lang="en-GB" sz="1800" i="1">
                <a:effectLst/>
                <a:latin typeface="Calibri" panose="020F0502020204030204" pitchFamily="34" charset="0"/>
                <a:ea typeface="Calibri" panose="020F0502020204030204" pitchFamily="34" charset="0"/>
                <a:cs typeface="Times New Roman" panose="02020603050405020304" pitchFamily="18" charset="0"/>
              </a:rPr>
              <a:t>“Your task is to match the GHGs with their sources”</a:t>
            </a:r>
            <a:r>
              <a:rPr lang="en-GB" sz="18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Bef>
                <a:spcPts val="200"/>
              </a:spcBef>
              <a:spcAft>
                <a:spcPts val="2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Give the participants 5 minutes to complete the task </a:t>
            </a:r>
          </a:p>
          <a:p>
            <a:pPr marL="342900" lvl="0" indent="-342900">
              <a:lnSpc>
                <a:spcPct val="107000"/>
              </a:lnSpc>
              <a:spcBef>
                <a:spcPts val="200"/>
              </a:spcBef>
              <a:spcAft>
                <a:spcPts val="200"/>
              </a:spcAft>
              <a:buFont typeface="Symbol" panose="05050102010706020507" pitchFamily="18"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Co-trainer:</a:t>
            </a:r>
            <a:r>
              <a:rPr lang="en-GB" sz="1800">
                <a:effectLst/>
                <a:latin typeface="Calibri" panose="020F0502020204030204" pitchFamily="34" charset="0"/>
                <a:ea typeface="Calibri" panose="020F0502020204030204" pitchFamily="34" charset="0"/>
                <a:cs typeface="Times New Roman" panose="02020603050405020304" pitchFamily="18" charset="0"/>
              </a:rPr>
              <a:t> Give each group a set of GHG Gases &amp; Sources cards while the activity is introduced.</a:t>
            </a:r>
          </a:p>
          <a:p>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r>
              <a:rPr lang="en-GB" sz="1800" b="1">
                <a:effectLst/>
                <a:latin typeface="Calibri" panose="020F0502020204030204" pitchFamily="34" charset="0"/>
                <a:ea typeface="Calibri" panose="020F0502020204030204" pitchFamily="34" charset="0"/>
                <a:cs typeface="Times New Roman" panose="02020603050405020304" pitchFamily="18" charset="0"/>
              </a:rPr>
              <a:t>Lead &amp; co-trainer:</a:t>
            </a:r>
            <a:r>
              <a:rPr lang="en-GB" sz="1800">
                <a:effectLst/>
                <a:latin typeface="Calibri" panose="020F0502020204030204" pitchFamily="34" charset="0"/>
                <a:ea typeface="Calibri" panose="020F0502020204030204" pitchFamily="34" charset="0"/>
                <a:cs typeface="Times New Roman" panose="02020603050405020304" pitchFamily="18" charset="0"/>
              </a:rPr>
              <a:t> Circulate around the groups during the activity – give hints if necessary but try not to simply give the answers away (e.g. </a:t>
            </a:r>
            <a:r>
              <a:rPr lang="en-GB" sz="1800" i="1">
                <a:effectLst/>
                <a:latin typeface="Calibri" panose="020F0502020204030204" pitchFamily="34" charset="0"/>
                <a:ea typeface="Calibri" panose="020F0502020204030204" pitchFamily="34" charset="0"/>
                <a:cs typeface="Times New Roman" panose="02020603050405020304" pitchFamily="18" charset="0"/>
              </a:rPr>
              <a:t>“You’ve got most of them right, but two are wrong…which ones do you think might be wrong?”</a:t>
            </a:r>
            <a:r>
              <a:rPr lang="en-GB" sz="1800">
                <a:effectLst/>
                <a:latin typeface="Calibri" panose="020F0502020204030204" pitchFamily="34" charset="0"/>
                <a:ea typeface="Calibri" panose="020F0502020204030204" pitchFamily="34" charset="0"/>
                <a:cs typeface="Times New Roman" panose="02020603050405020304" pitchFamily="18" charset="0"/>
              </a:rPr>
              <a:t>)</a:t>
            </a:r>
            <a:endParaRPr lang="en-GB" b="1" baseline="0"/>
          </a:p>
          <a:p>
            <a:endParaRPr lang="en-GB" b="1" baseline="0"/>
          </a:p>
          <a:p>
            <a:endParaRPr lang="en-GB" b="1" baseline="0"/>
          </a:p>
          <a:p>
            <a:r>
              <a:rPr lang="en-GB" b="1" baseline="0"/>
              <a:t>IMAGE ATTRIBUTION &amp; MARKING</a:t>
            </a:r>
          </a:p>
          <a:p>
            <a:r>
              <a:rPr lang="en-GB" b="1" baseline="0"/>
              <a:t>Burning of Natural Gas</a:t>
            </a:r>
            <a:r>
              <a:rPr lang="en-GB" baseline="0"/>
              <a:t>: Image by </a:t>
            </a:r>
            <a:r>
              <a:rPr lang="en-GB" baseline="0" err="1"/>
              <a:t>PublicDomainPictures</a:t>
            </a:r>
            <a:r>
              <a:rPr lang="en-GB" baseline="0"/>
              <a:t> from </a:t>
            </a:r>
            <a:r>
              <a:rPr lang="en-GB" baseline="0" err="1"/>
              <a:t>Pixabay</a:t>
            </a:r>
            <a:r>
              <a:rPr lang="en-GB" baseline="0"/>
              <a:t> (pixabay.com/photos/appliance-burn-burner-cook-cooker-2257/)</a:t>
            </a:r>
          </a:p>
          <a:p>
            <a:r>
              <a:rPr lang="en-GB" b="1" baseline="0"/>
              <a:t>Burning of Oil: </a:t>
            </a:r>
            <a:r>
              <a:rPr lang="en-GB" baseline="0"/>
              <a:t>Image by Rudy and Peter </a:t>
            </a:r>
            <a:r>
              <a:rPr lang="en-GB" baseline="0" err="1"/>
              <a:t>Skitterians</a:t>
            </a:r>
            <a:r>
              <a:rPr lang="en-GB" baseline="0"/>
              <a:t> from </a:t>
            </a:r>
            <a:r>
              <a:rPr lang="en-GB" baseline="0" err="1"/>
              <a:t>Pixabay</a:t>
            </a:r>
            <a:r>
              <a:rPr lang="en-GB" baseline="0"/>
              <a:t> (pixabay.com/photos/petrol-gasoline-diesel-gas-996617/) </a:t>
            </a:r>
          </a:p>
          <a:p>
            <a:r>
              <a:rPr lang="en-GB" b="1" baseline="0"/>
              <a:t>Burning of Coal: </a:t>
            </a:r>
            <a:r>
              <a:rPr lang="en-GB" baseline="0"/>
              <a:t>Image by Benita Welter from </a:t>
            </a:r>
            <a:r>
              <a:rPr lang="en-GB" baseline="0" err="1"/>
              <a:t>Pixabay</a:t>
            </a:r>
            <a:r>
              <a:rPr lang="en-GB" baseline="0"/>
              <a:t> (pixabay.com/photos/power-plant-industry-chimney-2411932/ )</a:t>
            </a:r>
          </a:p>
          <a:p>
            <a:r>
              <a:rPr lang="en-GB" b="1" baseline="0"/>
              <a:t>Cement Production: </a:t>
            </a:r>
            <a:r>
              <a:rPr lang="en-GB" baseline="0"/>
              <a:t>Image by 272447 from </a:t>
            </a:r>
            <a:r>
              <a:rPr lang="en-GB" baseline="0" err="1"/>
              <a:t>Pixabay</a:t>
            </a:r>
            <a:r>
              <a:rPr lang="en-GB" baseline="0"/>
              <a:t> (pixabay.com/photos/mason-concrete-float-smooth-cement-694271/)  </a:t>
            </a:r>
          </a:p>
          <a:p>
            <a:r>
              <a:rPr lang="en-GB" b="1" baseline="0"/>
              <a:t>Land Use Change: </a:t>
            </a:r>
            <a:r>
              <a:rPr lang="en-GB" baseline="0"/>
              <a:t>Shift cultivation in Columbia from Wikimedia Commons (https://commons.wikimedia.org/wiki/File:Amazon_slash_and_burn_agriculture_Colombia_South_America.jpg). Image by Matt Zimmerman, licensed for reuse under the Creative Commons Attribution 2.0 Generic license (CC BY 2.0) (creativecommons.org/licenses/by/2.0/).  No changes made to image. </a:t>
            </a:r>
          </a:p>
          <a:p>
            <a:r>
              <a:rPr lang="en-GB" b="1" baseline="0"/>
              <a:t>Ruminant Livestock: </a:t>
            </a:r>
            <a:r>
              <a:rPr lang="en-GB" baseline="0"/>
              <a:t>Image by 272447 from </a:t>
            </a:r>
            <a:r>
              <a:rPr lang="en-GB" baseline="0" err="1"/>
              <a:t>Pixabay</a:t>
            </a:r>
            <a:r>
              <a:rPr lang="en-GB" baseline="0"/>
              <a:t> (pixabay.com/photos/cows-cattle-dairy-holstein-farm-526771/)</a:t>
            </a:r>
          </a:p>
          <a:p>
            <a:r>
              <a:rPr lang="en-GB" b="1" baseline="0"/>
              <a:t>Landfilling of Waste: </a:t>
            </a:r>
            <a:r>
              <a:rPr lang="en-GB" baseline="0"/>
              <a:t>Image by </a:t>
            </a:r>
            <a:r>
              <a:rPr lang="en-GB" baseline="0" err="1"/>
              <a:t>Pasi</a:t>
            </a:r>
            <a:r>
              <a:rPr lang="en-GB" baseline="0"/>
              <a:t> </a:t>
            </a:r>
            <a:r>
              <a:rPr lang="en-GB" baseline="0" err="1"/>
              <a:t>Mäenpää</a:t>
            </a:r>
            <a:r>
              <a:rPr lang="en-GB" baseline="0"/>
              <a:t> from </a:t>
            </a:r>
            <a:r>
              <a:rPr lang="en-GB" baseline="0" err="1"/>
              <a:t>Pixabay</a:t>
            </a:r>
            <a:r>
              <a:rPr lang="en-GB" baseline="0"/>
              <a:t> (pixabay.com/photos/landfill-waste-management-waste-879437/)</a:t>
            </a:r>
          </a:p>
          <a:p>
            <a:r>
              <a:rPr lang="en-GB" b="1" baseline="0"/>
              <a:t>Fertilisers: </a:t>
            </a:r>
            <a:r>
              <a:rPr lang="en-GB" baseline="0"/>
              <a:t>Image by Franck </a:t>
            </a:r>
            <a:r>
              <a:rPr lang="en-GB" baseline="0" err="1"/>
              <a:t>Barske</a:t>
            </a:r>
            <a:r>
              <a:rPr lang="en-GB" baseline="0"/>
              <a:t> from </a:t>
            </a:r>
            <a:r>
              <a:rPr lang="en-GB" baseline="0" err="1"/>
              <a:t>Pixabay</a:t>
            </a:r>
            <a:r>
              <a:rPr lang="en-GB" baseline="0"/>
              <a:t> (pixabay.com/photos/tractor-fertilizer-pesticide-spray-4217686/) </a:t>
            </a:r>
          </a:p>
          <a:p>
            <a:r>
              <a:rPr lang="en-GB" b="1" baseline="0"/>
              <a:t>Refrigerant Gases: </a:t>
            </a:r>
            <a:r>
              <a:rPr lang="en-GB" baseline="0"/>
              <a:t>Image by Kevin Phillips from </a:t>
            </a:r>
            <a:r>
              <a:rPr lang="en-GB" baseline="0" err="1"/>
              <a:t>Pixabay</a:t>
            </a:r>
            <a:r>
              <a:rPr lang="en-GB" baseline="0"/>
              <a:t> (pixabay.com/photos/supermarket-fridge-produce-food-949912/). </a:t>
            </a:r>
          </a:p>
          <a:p>
            <a:r>
              <a:rPr lang="en-GB" b="1" baseline="0"/>
              <a:t>Aerosol Propellants: </a:t>
            </a:r>
            <a:r>
              <a:rPr lang="en-GB" baseline="0"/>
              <a:t>Image by 955169 from </a:t>
            </a:r>
            <a:r>
              <a:rPr lang="en-GB" baseline="0" err="1"/>
              <a:t>Pixabay</a:t>
            </a:r>
            <a:r>
              <a:rPr lang="en-GB" baseline="0"/>
              <a:t> (pixabay.com/photos/fragrance-spray-box-graffiti-night-1502844/).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70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a:latin typeface="+mn-lt"/>
              </a:rPr>
              <a:t>CORE GHG Sources Activity Feedback 1/1 (ANIMATED SLIDE)</a:t>
            </a:r>
          </a:p>
          <a:p>
            <a:r>
              <a:rPr lang="en-GB" sz="1200" b="1" baseline="0">
                <a:latin typeface="+mn-lt"/>
              </a:rPr>
              <a:t>SELECT THIS FOR FAST FEEDBACK AND HIDE SLIDES 5-8.  IF YOU WANT TO DO DETAILED FEEDBACK, HIDE THIS SLIDE.</a:t>
            </a:r>
          </a:p>
          <a:p>
            <a:endParaRPr lang="en-GB" sz="1200" b="1" baseline="0">
              <a:latin typeface="+mn-lt"/>
            </a:endParaRPr>
          </a:p>
          <a:p>
            <a:r>
              <a:rPr lang="en-GB" sz="1200" b="1" i="0" u="none" strike="noStrike" baseline="0">
                <a:solidFill>
                  <a:srgbClr val="000000"/>
                </a:solidFill>
                <a:latin typeface="+mn-lt"/>
              </a:rPr>
              <a:t>Carbon dioxide</a:t>
            </a:r>
          </a:p>
          <a:p>
            <a:r>
              <a:rPr lang="en-GB" sz="1200" b="0" i="0" u="none" strike="noStrike" baseline="0">
                <a:solidFill>
                  <a:srgbClr val="000000"/>
                </a:solidFill>
                <a:latin typeface="+mn-lt"/>
              </a:rPr>
              <a:t>Ask the first group for the sources of </a:t>
            </a:r>
            <a:r>
              <a:rPr lang="en-GB" sz="1200" b="1" i="0" u="none" strike="noStrike" baseline="0">
                <a:solidFill>
                  <a:srgbClr val="000000"/>
                </a:solidFill>
                <a:latin typeface="+mn-lt"/>
              </a:rPr>
              <a:t>carbon dioxide </a:t>
            </a:r>
            <a:r>
              <a:rPr lang="en-GB" sz="1200" b="0" i="0" u="none" strike="noStrike" baseline="0">
                <a:solidFill>
                  <a:srgbClr val="000000"/>
                </a:solidFill>
                <a:latin typeface="+mn-lt"/>
              </a:rPr>
              <a:t>[</a:t>
            </a:r>
            <a:r>
              <a:rPr lang="en-GB" sz="1200" b="0" i="1" u="none" strike="noStrike" baseline="0">
                <a:solidFill>
                  <a:srgbClr val="000000"/>
                </a:solidFill>
                <a:latin typeface="+mn-lt"/>
              </a:rPr>
              <a:t>burning of coal, oil and gas, cement production, land use change</a:t>
            </a:r>
            <a:r>
              <a:rPr lang="en-GB" sz="1200" b="0" i="0" u="none" strike="noStrike" baseline="0">
                <a:solidFill>
                  <a:srgbClr val="000000"/>
                </a:solidFill>
                <a:latin typeface="+mn-lt"/>
              </a:rPr>
              <a:t>]. If they do not name all of them, ask a second group. </a:t>
            </a:r>
            <a:r>
              <a:rPr lang="en-GB" sz="1200" b="1" i="0" u="none" strike="noStrike" baseline="0">
                <a:solidFill>
                  <a:srgbClr val="000000"/>
                </a:solidFill>
                <a:latin typeface="+mn-lt"/>
              </a:rPr>
              <a:t>CLICK </a:t>
            </a:r>
            <a:r>
              <a:rPr lang="en-GB" sz="1200" b="0" i="0" u="none" strike="noStrike" baseline="0">
                <a:solidFill>
                  <a:srgbClr val="000000"/>
                </a:solidFill>
                <a:latin typeface="+mn-lt"/>
              </a:rPr>
              <a:t>to reveal pictures on slide. Note that burning of fossil fuels (coal, oil, gas) and cement are all fossil sources of carbon. Comment that these fossil sources account for the majority of carbon dioxide emissions with land use change – dominantly deforestation - accounting for the remainder. </a:t>
            </a:r>
          </a:p>
          <a:p>
            <a:r>
              <a:rPr lang="en-GB" sz="1200" b="1" i="0" u="none" strike="noStrike" baseline="0">
                <a:solidFill>
                  <a:srgbClr val="000000"/>
                </a:solidFill>
                <a:latin typeface="+mn-lt"/>
              </a:rPr>
              <a:t>Methane</a:t>
            </a:r>
          </a:p>
          <a:p>
            <a:r>
              <a:rPr lang="en-GB" sz="1200" b="0" i="0" u="none" strike="noStrike" baseline="0">
                <a:solidFill>
                  <a:srgbClr val="000000"/>
                </a:solidFill>
                <a:latin typeface="+mn-lt"/>
              </a:rPr>
              <a:t>Ask another group for the sources of </a:t>
            </a:r>
            <a:r>
              <a:rPr lang="en-GB" sz="1200" b="1" i="0" u="none" strike="noStrike" baseline="0">
                <a:solidFill>
                  <a:srgbClr val="000000"/>
                </a:solidFill>
                <a:latin typeface="+mn-lt"/>
              </a:rPr>
              <a:t>methane </a:t>
            </a:r>
            <a:r>
              <a:rPr lang="en-GB" sz="1200" b="0" i="0" u="none" strike="noStrike" baseline="0">
                <a:solidFill>
                  <a:srgbClr val="000000"/>
                </a:solidFill>
                <a:latin typeface="+mn-lt"/>
              </a:rPr>
              <a:t>[</a:t>
            </a:r>
            <a:r>
              <a:rPr lang="en-GB" sz="1200" b="0" i="1" u="none" strike="noStrike" baseline="0">
                <a:solidFill>
                  <a:srgbClr val="000000"/>
                </a:solidFill>
                <a:latin typeface="+mn-lt"/>
              </a:rPr>
              <a:t>ruminant livestock, landfilling of waste</a:t>
            </a:r>
            <a:r>
              <a:rPr lang="en-GB" sz="1200" b="0" i="0" u="none" strike="noStrike" baseline="0">
                <a:solidFill>
                  <a:srgbClr val="000000"/>
                </a:solidFill>
                <a:latin typeface="+mn-lt"/>
              </a:rPr>
              <a:t>]. </a:t>
            </a:r>
            <a:r>
              <a:rPr lang="en-GB" sz="1200" b="1" i="0" u="none" strike="noStrike" baseline="0">
                <a:solidFill>
                  <a:srgbClr val="000000"/>
                </a:solidFill>
                <a:latin typeface="+mn-lt"/>
              </a:rPr>
              <a:t>CLICK </a:t>
            </a:r>
            <a:r>
              <a:rPr lang="en-GB" sz="1200" b="0" i="0" u="none" strike="noStrike" baseline="0">
                <a:solidFill>
                  <a:srgbClr val="000000"/>
                </a:solidFill>
                <a:latin typeface="+mn-lt"/>
              </a:rPr>
              <a:t>to reveal pictures on slide. Ruminant animals like cattle and sheep (any animal that chews cud – so also goats and deer) produce methane (which is mainly released through belching!). Ruminants have very different digestive systems to ours – with four stomach compartments. Their first stomach, called a rumen, is packed full of microbes that breakdown the cud, where this happens under anaerobic (low or no oxygen) conditions. Whenever organic matter (like grass) is broken down under anaerobic conditions, it produces methane (instead of carbon dioxide). A similar process happens in landfill sites. Biodegradable waste (like food or paper) is broken down by microbes (under low oxygen conditions) producing methane. Note that leakage of methane during extraction and transport of fossil fuels is also a significant source. </a:t>
            </a:r>
          </a:p>
          <a:p>
            <a:r>
              <a:rPr lang="en-GB" sz="1200" b="1" i="0" u="none" strike="noStrike" baseline="0">
                <a:solidFill>
                  <a:srgbClr val="000000"/>
                </a:solidFill>
                <a:latin typeface="+mn-lt"/>
              </a:rPr>
              <a:t>Nitrous Oxide</a:t>
            </a:r>
          </a:p>
          <a:p>
            <a:r>
              <a:rPr lang="en-GB" sz="1200" b="0" i="0" u="none" strike="noStrike" baseline="0">
                <a:solidFill>
                  <a:srgbClr val="000000"/>
                </a:solidFill>
                <a:latin typeface="+mn-lt"/>
              </a:rPr>
              <a:t>Ask another group for sources of </a:t>
            </a:r>
            <a:r>
              <a:rPr lang="en-GB" sz="1200" b="1" i="0" u="none" strike="noStrike" baseline="0">
                <a:solidFill>
                  <a:srgbClr val="000000"/>
                </a:solidFill>
                <a:latin typeface="+mn-lt"/>
              </a:rPr>
              <a:t>nitrous oxide </a:t>
            </a:r>
            <a:r>
              <a:rPr lang="en-GB" sz="1200" b="0" i="0" u="none" strike="noStrike" baseline="0">
                <a:solidFill>
                  <a:srgbClr val="000000"/>
                </a:solidFill>
                <a:latin typeface="+mn-lt"/>
              </a:rPr>
              <a:t>[</a:t>
            </a:r>
            <a:r>
              <a:rPr lang="en-GB" sz="1200" b="0" i="1" u="none" strike="noStrike" baseline="0">
                <a:solidFill>
                  <a:srgbClr val="000000"/>
                </a:solidFill>
                <a:latin typeface="+mn-lt"/>
              </a:rPr>
              <a:t>fertilisers</a:t>
            </a:r>
            <a:r>
              <a:rPr lang="en-GB" sz="1200" b="0" i="0" u="none" strike="noStrike" baseline="0">
                <a:solidFill>
                  <a:srgbClr val="000000"/>
                </a:solidFill>
                <a:latin typeface="+mn-lt"/>
              </a:rPr>
              <a:t>]. </a:t>
            </a:r>
            <a:r>
              <a:rPr lang="en-GB" sz="1200" b="1" i="0" u="none" strike="noStrike" baseline="0">
                <a:solidFill>
                  <a:srgbClr val="000000"/>
                </a:solidFill>
                <a:latin typeface="+mn-lt"/>
              </a:rPr>
              <a:t>CLICK </a:t>
            </a:r>
            <a:r>
              <a:rPr lang="en-GB" sz="1200" b="0" i="0" u="none" strike="noStrike" baseline="0">
                <a:solidFill>
                  <a:srgbClr val="000000"/>
                </a:solidFill>
                <a:latin typeface="+mn-lt"/>
              </a:rPr>
              <a:t>to reveal picture on slide. Anything that is really nitrogen rich will stimulate the microbial nitrogen cycle to produce nitrous oxide. The major source is applying excess nitrogen fertilisers. Note that wastewater treatment (with all the excess nitrogen!) is also a significant source. </a:t>
            </a:r>
          </a:p>
          <a:p>
            <a:r>
              <a:rPr lang="en-GB" sz="1200" b="1" i="0" u="none" strike="noStrike" baseline="0">
                <a:solidFill>
                  <a:srgbClr val="000000"/>
                </a:solidFill>
                <a:latin typeface="+mn-lt"/>
              </a:rPr>
              <a:t>F-gases (fluorinated gases – hydrofluorocarbons and perfluorocarbons)	</a:t>
            </a:r>
          </a:p>
          <a:p>
            <a:r>
              <a:rPr lang="en-GB" sz="1200" b="0" i="0" u="none" strike="noStrike" baseline="0">
                <a:solidFill>
                  <a:srgbClr val="000000"/>
                </a:solidFill>
                <a:latin typeface="+mn-lt"/>
              </a:rPr>
              <a:t>Ask a final group for the sources of the </a:t>
            </a:r>
            <a:r>
              <a:rPr lang="en-GB" sz="1200" b="1" i="0" u="none" strike="noStrike" baseline="0">
                <a:solidFill>
                  <a:srgbClr val="000000"/>
                </a:solidFill>
                <a:latin typeface="+mn-lt"/>
              </a:rPr>
              <a:t>F-gases </a:t>
            </a:r>
            <a:r>
              <a:rPr lang="en-GB" sz="1200" b="0" i="0" u="none" strike="noStrike" baseline="0">
                <a:solidFill>
                  <a:srgbClr val="000000"/>
                </a:solidFill>
                <a:latin typeface="+mn-lt"/>
              </a:rPr>
              <a:t>[</a:t>
            </a:r>
            <a:r>
              <a:rPr lang="en-GB" sz="1200" b="0" i="1" u="none" strike="noStrike" baseline="0">
                <a:solidFill>
                  <a:srgbClr val="000000"/>
                </a:solidFill>
                <a:latin typeface="+mn-lt"/>
              </a:rPr>
              <a:t>refrigeration gases, aerosol propellants</a:t>
            </a:r>
            <a:r>
              <a:rPr lang="en-GB" sz="1200" b="0" i="0" u="none" strike="noStrike" baseline="0">
                <a:solidFill>
                  <a:srgbClr val="000000"/>
                </a:solidFill>
                <a:latin typeface="+mn-lt"/>
              </a:rPr>
              <a:t>]. </a:t>
            </a:r>
            <a:r>
              <a:rPr lang="en-GB" sz="1200" b="1" i="0" u="none" strike="noStrike" baseline="0">
                <a:solidFill>
                  <a:srgbClr val="000000"/>
                </a:solidFill>
                <a:latin typeface="+mn-lt"/>
              </a:rPr>
              <a:t>CLICK </a:t>
            </a:r>
            <a:r>
              <a:rPr lang="en-GB" sz="1200" b="0" i="0" u="none" strike="noStrike" baseline="0">
                <a:solidFill>
                  <a:srgbClr val="000000"/>
                </a:solidFill>
                <a:latin typeface="+mn-lt"/>
              </a:rPr>
              <a:t>to reveal pictures on slide. Note that the F-gases are all manmade chemicals, and that many of them were produced to replace CFCs (which are also GHGs) when they were banned to protect the ozone layer (Montreal Protocol on Ozone Depleting Substances). </a:t>
            </a:r>
          </a:p>
          <a:p>
            <a:r>
              <a:rPr lang="en-GB" sz="1200" b="0" i="0" u="none" strike="noStrike" baseline="0">
                <a:solidFill>
                  <a:srgbClr val="000000"/>
                </a:solidFill>
                <a:latin typeface="+mn-lt"/>
              </a:rPr>
              <a:t>	</a:t>
            </a:r>
          </a:p>
          <a:p>
            <a:endParaRPr lang="en-GB" b="1"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93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USEFUL CLIMATE ADAGE (ANIMATED SLIDE - RECOMMENDED)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really useful adage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a:t>
            </a:r>
            <a:r>
              <a:rPr lang="en-GB" dirty="0"/>
              <a:t> Climate is what you expect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a:t>
            </a:r>
            <a:r>
              <a:rPr lang="en-GB" dirty="0"/>
              <a:t>Weather is what you 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for example, if</a:t>
            </a:r>
            <a:r>
              <a:rPr lang="en-GB" baseline="0" dirty="0"/>
              <a:t> you’re going on holiday somewhere – the climate of that region for that time of year helps you decide what to pack in your suitcase.  The weather you actually experience when you’re there will tell you what to wear each day.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047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DETAILED FEEDBACK ON SOURCES OF THE GHGs (HIDE QUICK FEEDBACK SLIDE IF YOU WANT TO USE THESE)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Sources Activity Feedback 1/4 – CO</a:t>
            </a:r>
            <a:r>
              <a:rPr kumimoji="0" lang="en-GB" sz="1200" b="1"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(ANIMATED)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Now – I think we all know that by far the most significant source of anthropogenic greenhouse gases, that is greenhouse gas emissions arising from human activities, is the release of carbon dioxide from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fossil fuel combustion</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the burning of coal and oil and gas</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But what other sources of carbon dioxide did you identify?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CLICK.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Carbon dioxide is also produced during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cement production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in the process of</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making clinker which is a main ingredient of cement.  Limestone (which is calcium carbonate) is heated in a kiln at a very high temperature and it breaks down to form calcium oxide and carbon dioxide.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Fossil fuels and cement production are all fossil sources of carbon dioxide – so in all these cases we’re taking carbon that has been locked up for millions of years in geological reservoirs (be that limestone rocks, or coal seams, or oil and gas fields) and we’re adding it to the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CLICK. Land use change</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is a significant secondary source of carbon dioxide.  This is when carbon is released from deforestation or land use changes such as draining peatlands or wetlands. Plants and soils store carbon that was fixed from the atmosphere by plants during photosynthesis.  When we cut down forests and degrade soils, this carbon is released back to the atmosphere.  Sadly this is getting more significant as time goes on – not because we’re managing to decrease fossil emissions, but because global deforestation rates are increasing.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IMAGE ATTRIBUTION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Burning of Natural Gas</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Image by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PublicDomainPictures</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(pixabay.com/photos/appliance-burn-burner-cook-cooker-2257/)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Burning of Oil: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Image by Rudy and Peter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Skitterians</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(pixabay.com/photos/petrol-gasoline-diesel-gas-996617/)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Burning of Coal: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Image by Benita Welter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(pixabay.com/photos/power-plant-industry-chimney-2411932/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Cement Production: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Image by 272447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(pixabay.com/photos/mason-concrete-float-smooth-cement-694271/)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Land Use Change: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Shift cultivation in Columbia from Wikimedia Commons (https://commons.wikimedia.org/wiki/File:Amazon_slash_and_burn_agriculture_Colombia_South_America.jpg). Image by Matt Zimmerman, licensed for reuse under the Creative Commons Attribution 2.0 Generic license (CC BY 2.0) (creativecommons.org/licenses/by/2.0/).  No changes made to image.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470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GHG Sources Activity Feedback 2/4 – CH</a:t>
            </a:r>
            <a:r>
              <a:rPr kumimoji="0" lang="en-GB" sz="1200" b="1" i="0" u="none" strike="noStrike" kern="1200" cap="none" spc="0" normalizeH="0" baseline="-25000" noProof="0">
                <a:ln>
                  <a:noFill/>
                </a:ln>
                <a:solidFill>
                  <a:prstClr val="black"/>
                </a:solidFill>
                <a:effectLst/>
                <a:uLnTx/>
                <a:uFillTx/>
                <a:latin typeface="Calibri" panose="020F0502020204030204"/>
                <a:ea typeface="+mn-ea"/>
                <a:cs typeface="+mn-cs"/>
              </a:rPr>
              <a:t>4</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(ANIMATED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DETAILED FEEDBACK ON SOURCES OF THE GHGs (HIDE QUICK FEEDBACK SLIDE IF YOU WANT TO USE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So which sources did you have for methane?...</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[the sources in the game are Ruminant Livestock and Landfilling of Waste]</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…excellent – well as you may know, these aren’t the only significant sources of methane…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First, we should note that fossil fuel combustion also produces some methane  – but this is relatively small compared to the amount of carbon dioxide released, and only accounts for around 4% of global methane emissions.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Much more significant for methane is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fossil fuel extraction and transport CLICK</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which accounts for around one third – or 33% - of global methane emissions.  </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[Methane is found associated with any fossil fuel deposit – and when we extract those fossil fuels, invariably some methane will be released.  Leakage also occurs during transport – by  pipeline or other methods such as shipping -  where this is referred to as fugitive (or escaping) emissions.]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Now, collectively, the main source of anthropogenic methane is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agriculture</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which accounts for around 42% of global emissions and is dominated by livestock production – and specifically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ruminant animals (which was one of your cards)- CLICK</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 ruminant is any animal that chews the cud – so cattle, sheep, goats, deer, and camels are all ruminants.</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Ruminants have very different digestive systems to ours – with four stomach compartments.  Their first stomach, called a rumen, is packed full of microbes that breakdown the cud in a process known as enteric fermentation, where this happens under anaerobic conditions – that is low or no oxygen conditions. Whenever biomass (that’s organic material that comes from plants and animals) is broken down under low oxygen conditions, some methane will be 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Indeed, this is what is happening in all our other sources of methane…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So our other agricultural sources of methane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CLICK</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manure management… </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[anaerobic conditions often occur where manure is stored in large piles or settlement ponds – so the microbes breaking down the manure will produce methane.]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CLICK</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rice paddies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the waterlogged soils are anaerobic – so the microbes in paddy field soils will produce methane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We also see the same microbial processes happening in the management of human wastes – in both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landfilling</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CLICK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and in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wastewater treatment CLICK</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where anaerobic breakdown of organic matter leads to methane emissions. This accounts for around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18%</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of global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Our last source of methane is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biomass burning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which accounts for around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3%</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of emissions.  This includes crop residue burning, forest fires (resulting from both natural and human activities), and prescribed savannah, pasture, and cropland burning. It also includes emissions from household biomass stoves. </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[While complete combustion would only produce water vapour and CO</a:t>
            </a:r>
            <a:r>
              <a:rPr kumimoji="0" lang="en-GB" sz="1200" b="0" i="1"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when you get incomplete combustion, other gases like methane are also produced.  This happens in smouldering combustion, so lower temperature flameless fires, which are less efficient than flaming combustion, but can also happen in large out of control flaming fires when there isn’t enough oxygen to ensure complete combustion.]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The % of global anthropogenic CH</a:t>
            </a:r>
            <a:r>
              <a:rPr kumimoji="0" lang="en-GB" sz="1200" b="1" i="0" u="none" strike="noStrike" kern="1200" cap="none" spc="0" normalizeH="0" baseline="-25000" noProof="0">
                <a:ln>
                  <a:noFill/>
                </a:ln>
                <a:solidFill>
                  <a:prstClr val="black"/>
                </a:solidFill>
                <a:effectLst/>
                <a:uLnTx/>
                <a:uFillTx/>
                <a:latin typeface="Calibri" panose="020F0502020204030204"/>
                <a:ea typeface="+mn-ea"/>
                <a:cs typeface="+mn-cs"/>
              </a:rPr>
              <a:t>4</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emissions in these notes are from this open access paper: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Wang, W., Ren, J., Li, X., </a:t>
            </a:r>
            <a:r>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t>Li, H., Li, D., Li, H., &amp;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Song, Y. (2020). ‘Enrichment experiment of ventilation air methane (0.5%) by the mechanical tower.’ </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Scientific Reports,</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10, 7276 (11pp). https://doi.org/10.1038/s41598-020-63698-x  </a:t>
            </a:r>
            <a:endParaRPr kumimoji="0" lang="en-GB" sz="1200" b="1"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Fossil Fuel Extraction &amp; Transport: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Image by David Mark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(pixabay.com/photos/alaska-alaska-pipeline-oil-67304/)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Ruminant Livestock</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Image by 272447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(pixabay.com/photos/cows-cattle-dairy-holstein-farm-526771/)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Manure Management: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Image by Benjamin Brandt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(pixabay.com/photos/crap-agriculture-fertilize-609771/)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Rice Paddies: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Pexels</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(pixabay.com/photos/beautiful-cottage-rice-field-1866498/)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Landfilling of Waste:</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Image by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Pasi</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Mäenpää</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(pixabay.com/photos/landfill-waste-management-waste-879437/)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Wastewater Treatment: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Benfleet Sewage Treatment Plant: Primary Settling Tanks from geograph.org.uk (geograph.org.uk/photo/1450088). © Copyright John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Rostron</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licensed for reuse under the Creative Commons Attribution-Share Alike 2.0 Generic license (CC BY-SA 2.0) (creativecommons.org/licenses/by-</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sa</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/2.0/).  No changes made to image.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Biomass Burning:</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Image by 272447 from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(pixabay.com/photos/wildfire-forest-fire-blaze-smoke-1105209/)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313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Activity Feedback 3/4 – N</a:t>
            </a:r>
            <a:r>
              <a:rPr lang="en-GB" b="1" baseline="-25000"/>
              <a:t>2</a:t>
            </a:r>
            <a:r>
              <a:rPr lang="en-GB" b="1" baseline="0"/>
              <a:t>O (ANIMATED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DETAILED FEEDBACK ON SOURCES OF THE GHGs (HIDE QUICK FEEDBACK SLIDE IF YOU WANT TO USE THESE)</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So what did you have for nitrous oxide?...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Yes - as with methane, </a:t>
            </a:r>
            <a:r>
              <a:rPr lang="en-GB" sz="1200" b="1" kern="1200">
                <a:solidFill>
                  <a:schemeClr val="tx1"/>
                </a:solidFill>
                <a:effectLst/>
                <a:latin typeface="+mn-lt"/>
                <a:ea typeface="+mn-ea"/>
                <a:cs typeface="+mn-cs"/>
              </a:rPr>
              <a:t>agriculture</a:t>
            </a:r>
            <a:r>
              <a:rPr lang="en-GB" sz="1200" kern="1200">
                <a:solidFill>
                  <a:schemeClr val="tx1"/>
                </a:solidFill>
                <a:effectLst/>
                <a:latin typeface="+mn-lt"/>
                <a:ea typeface="+mn-ea"/>
                <a:cs typeface="+mn-cs"/>
              </a:rPr>
              <a:t> is our main source of nitrous oxide – accounting for around two-thirds (or 66%) of total emissions.  This is dominated by the use of </a:t>
            </a:r>
            <a:r>
              <a:rPr lang="en-GB" sz="1200" b="1" kern="1200">
                <a:solidFill>
                  <a:schemeClr val="tx1"/>
                </a:solidFill>
                <a:effectLst/>
                <a:latin typeface="+mn-lt"/>
                <a:ea typeface="+mn-ea"/>
                <a:cs typeface="+mn-cs"/>
              </a:rPr>
              <a:t>nitrogen based fertilisers CLICK </a:t>
            </a:r>
            <a:r>
              <a:rPr lang="en-GB" sz="1200" kern="1200">
                <a:solidFill>
                  <a:schemeClr val="tx1"/>
                </a:solidFill>
                <a:effectLst/>
                <a:latin typeface="+mn-lt"/>
                <a:ea typeface="+mn-ea"/>
                <a:cs typeface="+mn-cs"/>
              </a:rPr>
              <a:t>and </a:t>
            </a:r>
            <a:r>
              <a:rPr lang="en-GB" sz="1200" b="1" kern="1200">
                <a:solidFill>
                  <a:schemeClr val="tx1"/>
                </a:solidFill>
                <a:effectLst/>
                <a:latin typeface="+mn-lt"/>
                <a:ea typeface="+mn-ea"/>
                <a:cs typeface="+mn-cs"/>
              </a:rPr>
              <a:t>applying manure </a:t>
            </a:r>
            <a:r>
              <a:rPr lang="en-GB" sz="1200" kern="1200">
                <a:solidFill>
                  <a:schemeClr val="tx1"/>
                </a:solidFill>
                <a:effectLst/>
                <a:latin typeface="+mn-lt"/>
                <a:ea typeface="+mn-ea"/>
                <a:cs typeface="+mn-cs"/>
              </a:rPr>
              <a:t>(a nitrogen rich material) </a:t>
            </a:r>
            <a:r>
              <a:rPr lang="en-GB" sz="1200" b="1" kern="1200">
                <a:solidFill>
                  <a:schemeClr val="tx1"/>
                </a:solidFill>
                <a:effectLst/>
                <a:latin typeface="+mn-lt"/>
                <a:ea typeface="+mn-ea"/>
                <a:cs typeface="+mn-cs"/>
              </a:rPr>
              <a:t>to soils</a:t>
            </a:r>
            <a:r>
              <a:rPr lang="en-GB" sz="1200" kern="1200">
                <a:solidFill>
                  <a:schemeClr val="tx1"/>
                </a:solidFill>
                <a:effectLst/>
                <a:latin typeface="+mn-lt"/>
                <a:ea typeface="+mn-ea"/>
                <a:cs typeface="+mn-cs"/>
              </a:rPr>
              <a:t>, with some additional emissions from </a:t>
            </a:r>
            <a:r>
              <a:rPr lang="en-GB" sz="1200" b="1" kern="1200">
                <a:solidFill>
                  <a:schemeClr val="tx1"/>
                </a:solidFill>
                <a:effectLst/>
                <a:latin typeface="+mn-lt"/>
                <a:ea typeface="+mn-ea"/>
                <a:cs typeface="+mn-cs"/>
              </a:rPr>
              <a:t>manure management CLICK</a:t>
            </a:r>
            <a:r>
              <a:rPr lang="en-GB" sz="1200" kern="1200">
                <a:solidFill>
                  <a:schemeClr val="tx1"/>
                </a:solidFill>
                <a:effectLst/>
                <a:latin typeface="+mn-lt"/>
                <a:ea typeface="+mn-ea"/>
                <a:cs typeface="+mn-cs"/>
              </a:rPr>
              <a:t>.  Here, the nitrogen in the fertiliser or the muck stimulates the microbial nitrogen cycle to produce nitrous oxide.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sz="1200" kern="1200">
                <a:solidFill>
                  <a:schemeClr val="tx1"/>
                </a:solidFill>
                <a:effectLst/>
                <a:latin typeface="+mn-lt"/>
                <a:ea typeface="+mn-ea"/>
                <a:cs typeface="+mn-cs"/>
              </a:rPr>
              <a:t>Like animal manure, human sewage is also a nitrogen rich material – and so </a:t>
            </a:r>
            <a:r>
              <a:rPr lang="en-GB" sz="1200" b="1" kern="1200">
                <a:solidFill>
                  <a:schemeClr val="tx1"/>
                </a:solidFill>
                <a:effectLst/>
                <a:latin typeface="+mn-lt"/>
                <a:ea typeface="+mn-ea"/>
                <a:cs typeface="+mn-cs"/>
              </a:rPr>
              <a:t>wastewater management</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also produces nitrous oxide.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Now fossil fuel combustion will result in some emissions of nitrous oxide – again these emissions are relatively small compared to the amount of carbon dioxide released – although they do account for around 10% of nitrous oxide emissions.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Indeed, any combustion process will result in some nitrous oxide emissions, and so </a:t>
            </a:r>
            <a:r>
              <a:rPr lang="en-GB" sz="1200" b="1" kern="1200">
                <a:solidFill>
                  <a:schemeClr val="tx1"/>
                </a:solidFill>
                <a:effectLst/>
                <a:latin typeface="+mn-lt"/>
                <a:ea typeface="+mn-ea"/>
                <a:cs typeface="+mn-cs"/>
              </a:rPr>
              <a:t>biomass burning CLICK </a:t>
            </a:r>
            <a:r>
              <a:rPr lang="en-GB" sz="1200" kern="1200">
                <a:solidFill>
                  <a:schemeClr val="tx1"/>
                </a:solidFill>
                <a:effectLst/>
                <a:latin typeface="+mn-lt"/>
                <a:ea typeface="+mn-ea"/>
                <a:cs typeface="+mn-cs"/>
              </a:rPr>
              <a:t>is also a source of nitrous oxide – accounting for around 11% of global emissions.</a:t>
            </a: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In addition to fossil fuel combustion there are other industrial sources of nitrous oxide.  The two most significant are adipic and nitric acid production – which account for around 5% of global emissions.  Adipic acid is used in the manufacture of </a:t>
            </a:r>
            <a:r>
              <a:rPr lang="en-GB" sz="1200" b="1" kern="1200">
                <a:solidFill>
                  <a:schemeClr val="tx1"/>
                </a:solidFill>
                <a:effectLst/>
                <a:latin typeface="+mn-lt"/>
                <a:ea typeface="+mn-ea"/>
                <a:cs typeface="+mn-cs"/>
              </a:rPr>
              <a:t>synthetic fibres like nylon CLICK</a:t>
            </a:r>
            <a:r>
              <a:rPr lang="en-GB" sz="1200" kern="1200">
                <a:solidFill>
                  <a:schemeClr val="tx1"/>
                </a:solidFill>
                <a:effectLst/>
                <a:latin typeface="+mn-lt"/>
                <a:ea typeface="+mn-ea"/>
                <a:cs typeface="+mn-cs"/>
              </a:rPr>
              <a:t>.  Nitric acid is used in a number of processes, including the manufacture of N based fertilisers and explosives. </a:t>
            </a:r>
          </a:p>
          <a:p>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a:t>The % of global anthropogenic N</a:t>
            </a:r>
            <a:r>
              <a:rPr lang="en-GB" b="1" i="0" baseline="-25000"/>
              <a:t>2</a:t>
            </a:r>
            <a:r>
              <a:rPr lang="en-GB" b="1" i="0" baseline="0"/>
              <a:t>O emissions in these notes are from the following open access paper and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Davidson, E.A., Kanter, D. (2014).</a:t>
            </a:r>
            <a:r>
              <a:rPr lang="en-GB" baseline="0"/>
              <a:t> ‘</a:t>
            </a:r>
            <a:r>
              <a:rPr lang="en-GB" b="0"/>
              <a:t>Inventories and scenarios of nitrous oxide emissions.’ </a:t>
            </a:r>
            <a:r>
              <a:rPr lang="en-GB" b="0" i="1"/>
              <a:t>Environmental Research Letters</a:t>
            </a:r>
            <a:r>
              <a:rPr lang="en-GB" b="0"/>
              <a:t>, 9(10), </a:t>
            </a:r>
            <a:r>
              <a:rPr lang="en-GB" sz="1200" b="0" i="0" u="none" strike="noStrike" kern="1200" baseline="0">
                <a:solidFill>
                  <a:schemeClr val="tx1"/>
                </a:solidFill>
                <a:latin typeface="+mn-lt"/>
                <a:ea typeface="+mn-ea"/>
                <a:cs typeface="+mn-cs"/>
              </a:rPr>
              <a:t>105012 (12pp). </a:t>
            </a:r>
            <a:r>
              <a:rPr lang="en-GB" sz="1200" kern="1200">
                <a:solidFill>
                  <a:schemeClr val="tx1"/>
                </a:solidFill>
                <a:effectLst/>
                <a:latin typeface="+mn-lt"/>
                <a:ea typeface="+mn-ea"/>
                <a:cs typeface="+mn-cs"/>
              </a:rPr>
              <a:t>https://</a:t>
            </a:r>
            <a:r>
              <a:rPr lang="en-GB" sz="1200" b="0" i="0" u="none" strike="noStrike" kern="1200" baseline="0">
                <a:solidFill>
                  <a:schemeClr val="tx1"/>
                </a:solidFill>
                <a:latin typeface="+mn-lt"/>
                <a:ea typeface="+mn-ea"/>
                <a:cs typeface="+mn-cs"/>
              </a:rPr>
              <a:t>doi.org/10.1088/1748-9326/9/10/105012</a:t>
            </a:r>
            <a:endParaRPr lang="en-GB" b="0"/>
          </a:p>
          <a:p>
            <a:r>
              <a:rPr lang="en-GB" sz="1200" b="0" i="0" kern="1200">
                <a:solidFill>
                  <a:schemeClr val="tx1"/>
                </a:solidFill>
                <a:effectLst/>
                <a:latin typeface="+mn-lt"/>
                <a:ea typeface="+mn-ea"/>
                <a:cs typeface="+mn-cs"/>
              </a:rPr>
              <a:t>UNEP (2013). </a:t>
            </a:r>
            <a:r>
              <a:rPr lang="en-GB" sz="1200" b="0" i="1" kern="1200">
                <a:solidFill>
                  <a:schemeClr val="tx1"/>
                </a:solidFill>
                <a:effectLst/>
                <a:latin typeface="+mn-lt"/>
                <a:ea typeface="+mn-ea"/>
                <a:cs typeface="+mn-cs"/>
              </a:rPr>
              <a:t>Drawing Down N</a:t>
            </a:r>
            <a:r>
              <a:rPr lang="en-GB" sz="1200" b="0" i="1" kern="1200" baseline="-25000">
                <a:solidFill>
                  <a:schemeClr val="tx1"/>
                </a:solidFill>
                <a:effectLst/>
                <a:latin typeface="+mn-lt"/>
                <a:ea typeface="+mn-ea"/>
                <a:cs typeface="+mn-cs"/>
              </a:rPr>
              <a:t>2</a:t>
            </a:r>
            <a:r>
              <a:rPr lang="en-GB" sz="1200" b="0" i="1" kern="1200">
                <a:solidFill>
                  <a:schemeClr val="tx1"/>
                </a:solidFill>
                <a:effectLst/>
                <a:latin typeface="+mn-lt"/>
                <a:ea typeface="+mn-ea"/>
                <a:cs typeface="+mn-cs"/>
              </a:rPr>
              <a:t>O to Protect Climate and the Ozone Layer: A UNEP Synthesis Report</a:t>
            </a:r>
            <a:r>
              <a:rPr lang="en-GB" sz="1200" b="0" i="0" kern="1200">
                <a:solidFill>
                  <a:schemeClr val="tx1"/>
                </a:solidFill>
                <a:effectLst/>
                <a:latin typeface="+mn-lt"/>
                <a:ea typeface="+mn-ea"/>
                <a:cs typeface="+mn-cs"/>
              </a:rPr>
              <a:t>. </a:t>
            </a:r>
            <a:r>
              <a:rPr lang="en-GB">
                <a:hlinkClick r:id="rId3"/>
              </a:rPr>
              <a:t>https://wedocs.unep.org/handle/20.500.11822/8489</a:t>
            </a:r>
            <a:endParaRPr lang="en-GB"/>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IMAGE ATTRIBUTION</a:t>
            </a:r>
          </a:p>
          <a:p>
            <a:r>
              <a:rPr lang="en-GB" b="1" baseline="0"/>
              <a:t>Fertilisers: </a:t>
            </a:r>
            <a:r>
              <a:rPr lang="en-GB" baseline="0"/>
              <a:t>Image by Franck </a:t>
            </a:r>
            <a:r>
              <a:rPr lang="en-GB" baseline="0" err="1"/>
              <a:t>Barske</a:t>
            </a:r>
            <a:r>
              <a:rPr lang="en-GB" baseline="0"/>
              <a:t> from </a:t>
            </a:r>
            <a:r>
              <a:rPr lang="en-GB" baseline="0" err="1"/>
              <a:t>Pixabay</a:t>
            </a:r>
            <a:r>
              <a:rPr lang="en-GB" baseline="0"/>
              <a:t> (pixabay.com/photos/tractor-fertilizer-pesticide-spray-4217686/)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Manure Management: </a:t>
            </a:r>
            <a:r>
              <a:rPr lang="en-GB"/>
              <a:t>Image by Benjamin Brandt from </a:t>
            </a:r>
            <a:r>
              <a:rPr lang="en-GB" err="1"/>
              <a:t>Pixabay</a:t>
            </a:r>
            <a:r>
              <a:rPr lang="en-GB"/>
              <a:t> (pixabay.com/photos/crap-agriculture-fertilize-609771/) </a:t>
            </a:r>
          </a:p>
          <a:p>
            <a:r>
              <a:rPr lang="en-GB" b="1"/>
              <a:t>Wastewater Treatment: </a:t>
            </a:r>
            <a:r>
              <a:rPr lang="en-GB"/>
              <a:t>Benfleet Sewage Treatment Plant: Primary Settling Tanks from geograph.org.uk (geograph.org.uk/photo/1450088). © Copyright John </a:t>
            </a:r>
            <a:r>
              <a:rPr lang="en-GB" err="1"/>
              <a:t>Rostron</a:t>
            </a:r>
            <a:r>
              <a:rPr lang="en-GB"/>
              <a:t>, licensed for reuse under the Creative Commons Attribution-Share Alike 2.0 Generic license (CC BY-SA 2.0) (creativecommons.org/licenses/by-</a:t>
            </a:r>
            <a:r>
              <a:rPr lang="en-GB" err="1"/>
              <a:t>sa</a:t>
            </a:r>
            <a:r>
              <a:rPr lang="en-GB"/>
              <a:t>/2.0/).  No changes made to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Nylon Production: </a:t>
            </a:r>
            <a:r>
              <a:rPr lang="en-GB" b="0"/>
              <a:t>Public domain image from </a:t>
            </a:r>
            <a:r>
              <a:rPr lang="en-GB" b="0" err="1"/>
              <a:t>PxHere</a:t>
            </a:r>
            <a:r>
              <a:rPr lang="en-GB" b="0"/>
              <a:t> (pxhere.com/</a:t>
            </a:r>
            <a:r>
              <a:rPr lang="en-GB" b="0" err="1"/>
              <a:t>en</a:t>
            </a:r>
            <a:r>
              <a:rPr lang="en-GB" b="0"/>
              <a:t>/photo/675499)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Biomass Burning:</a:t>
            </a:r>
            <a:r>
              <a:rPr lang="en-GB"/>
              <a:t> Image by 272447 from </a:t>
            </a:r>
            <a:r>
              <a:rPr lang="en-GB" err="1"/>
              <a:t>Pixabay</a:t>
            </a:r>
            <a:r>
              <a:rPr lang="en-GB"/>
              <a:t> (pixabay.com/photos/wildfire-forest-fire-blaze-smoke-1105209/)  </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0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Activity Feedback 4/4 – F gases (ANIMATED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DETAILED FEEDBACK ON SOURCES OF THE GHGs (HIDE QUICK FEEDBACK SLIDE IF YOU WANT TO USE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So what did you have for the F-gases?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F gases are man-made chemicals – so their only sources are industrial - and their emissions are associated with a wide range of different applications and processes.  Many of them were produced as replacements for the chlorofluorocarbons – or CFCs – when they were banned under the Montreal Protocol on Ozone Depleting Substances </a:t>
            </a: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HFCs – the hydrofluorocarbons CLICK </a:t>
            </a:r>
            <a:r>
              <a:rPr lang="en-GB" sz="1200" kern="1200">
                <a:solidFill>
                  <a:schemeClr val="tx1"/>
                </a:solidFill>
                <a:effectLst/>
                <a:latin typeface="+mn-lt"/>
                <a:ea typeface="+mn-ea"/>
                <a:cs typeface="+mn-cs"/>
              </a:rPr>
              <a:t>- are used as </a:t>
            </a:r>
            <a:r>
              <a:rPr lang="en-GB" sz="1200" b="1" kern="1200">
                <a:solidFill>
                  <a:schemeClr val="tx1"/>
                </a:solidFill>
                <a:effectLst/>
                <a:latin typeface="+mn-lt"/>
                <a:ea typeface="+mn-ea"/>
                <a:cs typeface="+mn-cs"/>
              </a:rPr>
              <a:t>aerosol propellants</a:t>
            </a:r>
            <a:r>
              <a:rPr lang="en-GB" sz="1200" kern="1200">
                <a:solidFill>
                  <a:schemeClr val="tx1"/>
                </a:solidFill>
                <a:effectLst/>
                <a:latin typeface="+mn-lt"/>
                <a:ea typeface="+mn-ea"/>
                <a:cs typeface="+mn-cs"/>
              </a:rPr>
              <a:t>, as </a:t>
            </a:r>
            <a:r>
              <a:rPr lang="en-GB" sz="1200" b="1" kern="1200">
                <a:solidFill>
                  <a:schemeClr val="tx1"/>
                </a:solidFill>
                <a:effectLst/>
                <a:latin typeface="+mn-lt"/>
                <a:ea typeface="+mn-ea"/>
                <a:cs typeface="+mn-cs"/>
              </a:rPr>
              <a:t>refrigeration gases </a:t>
            </a:r>
            <a:r>
              <a:rPr lang="en-GB" sz="1200" kern="1200">
                <a:solidFill>
                  <a:schemeClr val="tx1"/>
                </a:solidFill>
                <a:effectLst/>
                <a:latin typeface="+mn-lt"/>
                <a:ea typeface="+mn-ea"/>
                <a:cs typeface="+mn-cs"/>
              </a:rPr>
              <a:t>in fridges, freezers and air conditioning systems, and as </a:t>
            </a:r>
            <a:r>
              <a:rPr lang="en-GB" sz="1200" b="1" kern="1200">
                <a:solidFill>
                  <a:schemeClr val="tx1"/>
                </a:solidFill>
                <a:effectLst/>
                <a:latin typeface="+mn-lt"/>
                <a:ea typeface="+mn-ea"/>
                <a:cs typeface="+mn-cs"/>
              </a:rPr>
              <a:t>fire-fighting agents</a:t>
            </a:r>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PFCs – the perfluorocarbons CLICK </a:t>
            </a:r>
            <a:r>
              <a:rPr lang="en-GB" sz="1200" kern="1200">
                <a:solidFill>
                  <a:schemeClr val="tx1"/>
                </a:solidFill>
                <a:effectLst/>
                <a:latin typeface="+mn-lt"/>
                <a:ea typeface="+mn-ea"/>
                <a:cs typeface="+mn-cs"/>
              </a:rPr>
              <a:t>– are produced during primary (or new) </a:t>
            </a:r>
            <a:r>
              <a:rPr lang="en-GB" sz="1200" b="1" kern="1200">
                <a:solidFill>
                  <a:schemeClr val="tx1"/>
                </a:solidFill>
                <a:effectLst/>
                <a:latin typeface="+mn-lt"/>
                <a:ea typeface="+mn-ea"/>
                <a:cs typeface="+mn-cs"/>
              </a:rPr>
              <a:t>aluminium smelting</a:t>
            </a:r>
            <a:r>
              <a:rPr lang="en-GB" sz="1200" kern="1200">
                <a:solidFill>
                  <a:schemeClr val="tx1"/>
                </a:solidFill>
                <a:effectLst/>
                <a:latin typeface="+mn-lt"/>
                <a:ea typeface="+mn-ea"/>
                <a:cs typeface="+mn-cs"/>
              </a:rPr>
              <a:t>, where you don’t get these emissions from secondary (recycled) aluminium. </a:t>
            </a:r>
          </a:p>
          <a:p>
            <a:r>
              <a:rPr lang="en-GB" sz="1200" kern="1200">
                <a:solidFill>
                  <a:schemeClr val="tx1"/>
                </a:solidFill>
                <a:effectLst/>
                <a:latin typeface="+mn-lt"/>
                <a:ea typeface="+mn-ea"/>
                <a:cs typeface="+mn-cs"/>
              </a:rPr>
              <a:t>PFCs are also used as etching gases and cleaning agents in </a:t>
            </a:r>
            <a:r>
              <a:rPr lang="en-GB" sz="1200" b="1" kern="1200">
                <a:solidFill>
                  <a:schemeClr val="tx1"/>
                </a:solidFill>
                <a:effectLst/>
                <a:latin typeface="+mn-lt"/>
                <a:ea typeface="+mn-ea"/>
                <a:cs typeface="+mn-cs"/>
              </a:rPr>
              <a:t>semiconductor manufacture</a:t>
            </a:r>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Finally, the </a:t>
            </a:r>
            <a:r>
              <a:rPr lang="en-GB" sz="1200" b="1" kern="1200">
                <a:solidFill>
                  <a:schemeClr val="tx1"/>
                </a:solidFill>
                <a:effectLst/>
                <a:latin typeface="+mn-lt"/>
                <a:ea typeface="+mn-ea"/>
                <a:cs typeface="+mn-cs"/>
              </a:rPr>
              <a:t>F-gas sulphur hexafluoride CLICK</a:t>
            </a:r>
            <a:r>
              <a:rPr lang="en-GB" sz="1200" kern="1200">
                <a:solidFill>
                  <a:schemeClr val="tx1"/>
                </a:solidFill>
                <a:effectLst/>
                <a:latin typeface="+mn-lt"/>
                <a:ea typeface="+mn-ea"/>
                <a:cs typeface="+mn-cs"/>
              </a:rPr>
              <a:t>, is used as an </a:t>
            </a:r>
            <a:r>
              <a:rPr lang="en-GB" sz="1200" b="1" kern="1200">
                <a:solidFill>
                  <a:schemeClr val="tx1"/>
                </a:solidFill>
                <a:effectLst/>
                <a:latin typeface="+mn-lt"/>
                <a:ea typeface="+mn-ea"/>
                <a:cs typeface="+mn-cs"/>
              </a:rPr>
              <a:t>electrical insulator </a:t>
            </a:r>
            <a:r>
              <a:rPr lang="en-GB" sz="1200" kern="1200">
                <a:solidFill>
                  <a:schemeClr val="tx1"/>
                </a:solidFill>
                <a:effectLst/>
                <a:latin typeface="+mn-lt"/>
                <a:ea typeface="+mn-ea"/>
                <a:cs typeface="+mn-cs"/>
              </a:rPr>
              <a:t>to prevent arcing and electrical fires in high voltage gas insulated switchgear like electricity substations (it is inside the white tubes you can see in the picture).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IMAGE ATTRIBUTION</a:t>
            </a:r>
          </a:p>
          <a:p>
            <a:r>
              <a:rPr lang="en-GB" b="1" baseline="0"/>
              <a:t>Refrigerant Gases: </a:t>
            </a:r>
            <a:r>
              <a:rPr lang="en-GB" baseline="0"/>
              <a:t>Image by Kevin Phillips from </a:t>
            </a:r>
            <a:r>
              <a:rPr lang="en-GB" baseline="0" err="1"/>
              <a:t>Pixabay</a:t>
            </a:r>
            <a:r>
              <a:rPr lang="en-GB" baseline="0"/>
              <a:t> (pixabay.com/photos/supermarket-fridge-produce-food-949912/). </a:t>
            </a:r>
          </a:p>
          <a:p>
            <a:r>
              <a:rPr lang="en-GB" b="1" baseline="0"/>
              <a:t>Aerosol Propellants: </a:t>
            </a:r>
            <a:r>
              <a:rPr lang="en-GB" baseline="0"/>
              <a:t>Image by 955169 from </a:t>
            </a:r>
            <a:r>
              <a:rPr lang="en-GB" baseline="0" err="1"/>
              <a:t>Pixabay</a:t>
            </a:r>
            <a:r>
              <a:rPr lang="en-GB" baseline="0"/>
              <a:t> (pixabay.com/photos/fragrance-spray-box-graffiti-night-1502844/). </a:t>
            </a:r>
          </a:p>
          <a:p>
            <a:r>
              <a:rPr lang="en-GB" b="1"/>
              <a:t>Firefighting Agents: </a:t>
            </a:r>
            <a:r>
              <a:rPr lang="en-GB"/>
              <a:t>Image by </a:t>
            </a:r>
            <a:r>
              <a:rPr lang="en-GB" err="1"/>
              <a:t>chitsu</a:t>
            </a:r>
            <a:r>
              <a:rPr lang="en-GB"/>
              <a:t> </a:t>
            </a:r>
            <a:r>
              <a:rPr lang="en-GB" err="1"/>
              <a:t>san</a:t>
            </a:r>
            <a:r>
              <a:rPr lang="en-GB"/>
              <a:t> from </a:t>
            </a:r>
            <a:r>
              <a:rPr lang="en-GB" err="1"/>
              <a:t>Pixabay</a:t>
            </a:r>
            <a:r>
              <a:rPr lang="en-GB"/>
              <a:t> (pixabay.com/photos/fire-fighting-fire-extinguisher-302586/)</a:t>
            </a:r>
          </a:p>
          <a:p>
            <a:r>
              <a:rPr lang="en-GB" b="1"/>
              <a:t>Aluminium Smelting: </a:t>
            </a:r>
            <a:r>
              <a:rPr lang="en-GB"/>
              <a:t>Image by </a:t>
            </a:r>
            <a:r>
              <a:rPr lang="en-GB" err="1"/>
              <a:t>ziodanilo</a:t>
            </a:r>
            <a:r>
              <a:rPr lang="en-GB"/>
              <a:t> from </a:t>
            </a:r>
            <a:r>
              <a:rPr lang="en-GB" err="1"/>
              <a:t>Pixabay</a:t>
            </a:r>
            <a:r>
              <a:rPr lang="en-GB"/>
              <a:t> (pixabay.com/photos/cans-texture-aluminum-2542942/)</a:t>
            </a:r>
          </a:p>
          <a:p>
            <a:r>
              <a:rPr lang="en-GB" b="1"/>
              <a:t>Semiconductor Manufacture: </a:t>
            </a:r>
            <a:r>
              <a:rPr lang="en-GB"/>
              <a:t>Image by </a:t>
            </a:r>
            <a:r>
              <a:rPr lang="en-GB" err="1"/>
              <a:t>Republica</a:t>
            </a:r>
            <a:r>
              <a:rPr lang="en-GB"/>
              <a:t> from </a:t>
            </a:r>
            <a:r>
              <a:rPr lang="en-GB" err="1"/>
              <a:t>Pixabay</a:t>
            </a:r>
            <a:r>
              <a:rPr lang="en-GB"/>
              <a:t> (pixabay.com/photos/main-board-chips-electronics-89050/) </a:t>
            </a:r>
          </a:p>
          <a:p>
            <a:r>
              <a:rPr lang="en-GB" b="1"/>
              <a:t>Electrical Insulator: </a:t>
            </a:r>
            <a:r>
              <a:rPr lang="en-GB"/>
              <a:t>Sulphur hexafluoride gas circuit breakers in a 420 kV switchyard from Wikimedia Commons (commons.wikimedia.org/wiki/File:GIS_420kV.jpg). Image by Dingy, licensed for reuse under the Creative Commons Attribution-Share Alike 3.0 </a:t>
            </a:r>
            <a:r>
              <a:rPr lang="en-GB" err="1"/>
              <a:t>Unported</a:t>
            </a:r>
            <a:r>
              <a:rPr lang="en-GB"/>
              <a:t> license (CC BY-SA 3.0) (https://creativecommons.org/licenses/by-sa/3.0/deed.en).  No changes made to image.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801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95283-8C47-4F71-B6C3-9EC4AD29C248}"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298" name="Rectangle 2"/>
          <p:cNvSpPr>
            <a:spLocks noGrp="1" noRot="1" noChangeAspect="1" noChangeArrowheads="1" noTextEdit="1"/>
          </p:cNvSpPr>
          <p:nvPr>
            <p:ph type="sldImg"/>
          </p:nvPr>
        </p:nvSpPr>
        <p:spPr>
          <a:xfrm>
            <a:off x="2697163" y="509588"/>
            <a:ext cx="4532312" cy="2549525"/>
          </a:xfrm>
          <a:ln/>
        </p:spPr>
      </p:sp>
      <p:sp>
        <p:nvSpPr>
          <p:cNvPr id="439299" name="Rectangle 3"/>
          <p:cNvSpPr>
            <a:spLocks noGrp="1" noChangeArrowheads="1"/>
          </p:cNvSpPr>
          <p:nvPr>
            <p:ph type="body" idx="1"/>
          </p:nvPr>
        </p:nvSpPr>
        <p:spPr/>
        <p:txBody>
          <a:bodyPr/>
          <a:lstStyle/>
          <a:p>
            <a:r>
              <a:rPr lang="en-US" b="1"/>
              <a:t>OPTIONAL SUMMARY 1/3 - Breakdown</a:t>
            </a:r>
            <a:r>
              <a:rPr lang="en-US" b="1" baseline="0"/>
              <a:t> of emissions by sector (all gases expressed as CO</a:t>
            </a:r>
            <a:r>
              <a:rPr lang="en-US" b="1" baseline="-25000"/>
              <a:t>2</a:t>
            </a:r>
            <a:r>
              <a:rPr lang="en-US" b="1" baseline="0"/>
              <a:t>e)</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pie-chart</a:t>
            </a:r>
            <a:r>
              <a:rPr lang="en-GB" sz="1200" kern="1200" baseline="0">
                <a:solidFill>
                  <a:schemeClr val="tx1"/>
                </a:solidFill>
                <a:effectLst/>
                <a:latin typeface="+mn-lt"/>
                <a:ea typeface="+mn-ea"/>
                <a:cs typeface="+mn-cs"/>
              </a:rPr>
              <a:t> p</a:t>
            </a:r>
            <a:r>
              <a:rPr lang="en-GB" sz="1200" kern="1200">
                <a:solidFill>
                  <a:schemeClr val="tx1"/>
                </a:solidFill>
                <a:effectLst/>
                <a:latin typeface="+mn-lt"/>
                <a:ea typeface="+mn-ea"/>
                <a:cs typeface="+mn-cs"/>
              </a:rPr>
              <a:t>rovides a breakdown of emissions by sector.  All the “hot” colours (yellow-red) represent energy related emissions – so we can see our use of energy accounts for nearly three-quarters of global GHG emissions.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Data Source: </a:t>
            </a:r>
            <a:r>
              <a:rPr lang="en-GB" sz="1200" kern="1200">
                <a:solidFill>
                  <a:schemeClr val="tx1"/>
                </a:solidFill>
                <a:effectLst/>
                <a:latin typeface="+mn-lt"/>
                <a:ea typeface="+mn-ea"/>
                <a:cs typeface="+mn-cs"/>
              </a:rPr>
              <a:t>The data presented here is the 2019 Global (World) emissions (including Land Use Change and excluding Bunker Fuels) from the World Resources Institute CAIT Climate Data set – Historical Emissions – Country GHG Emissions dataset.  Available via Climate Watch (climatewatchdata.org).  </a:t>
            </a: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NOTE: </a:t>
            </a:r>
            <a:r>
              <a:rPr lang="en-GB" sz="1200" kern="1200">
                <a:solidFill>
                  <a:schemeClr val="tx1"/>
                </a:solidFill>
                <a:effectLst/>
                <a:latin typeface="+mn-lt"/>
                <a:ea typeface="+mn-ea"/>
                <a:cs typeface="+mn-cs"/>
              </a:rPr>
              <a:t>Buildings = energy use in buildings; Fugitive = methane emissions during fossil fuel extraction &amp; transport; Manufacturing &amp; Construction = energy use in manufacturing &amp;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US"/>
          </a:p>
        </p:txBody>
      </p:sp>
    </p:spTree>
    <p:extLst>
      <p:ext uri="{BB962C8B-B14F-4D97-AF65-F5344CB8AC3E}">
        <p14:creationId xmlns:p14="http://schemas.microsoft.com/office/powerpoint/2010/main" val="963569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1E599-F2C3-44F2-9F67-0236A79201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274" name="Rectangle 2"/>
          <p:cNvSpPr>
            <a:spLocks noGrp="1" noRot="1" noChangeAspect="1" noChangeArrowheads="1" noTextEdit="1"/>
          </p:cNvSpPr>
          <p:nvPr>
            <p:ph type="sldImg"/>
          </p:nvPr>
        </p:nvSpPr>
        <p:spPr>
          <a:xfrm>
            <a:off x="2697163" y="509588"/>
            <a:ext cx="4532312" cy="2549525"/>
          </a:xfrm>
          <a:ln/>
        </p:spPr>
      </p:sp>
      <p:sp>
        <p:nvSpPr>
          <p:cNvPr id="438275" name="Rectangle 3"/>
          <p:cNvSpPr>
            <a:spLocks noGrp="1" noChangeArrowheads="1"/>
          </p:cNvSpPr>
          <p:nvPr>
            <p:ph type="body" idx="1"/>
          </p:nvPr>
        </p:nvSpPr>
        <p:spPr/>
        <p:txBody>
          <a:bodyPr/>
          <a:lstStyle/>
          <a:p>
            <a:r>
              <a:rPr lang="en-US" b="1"/>
              <a:t>OPTIONAL SUMMARY 2/3 - Breakdown of emissions by gas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pie chart shows a breakdown of global emissions by gas – with emissions</a:t>
            </a:r>
            <a:r>
              <a:rPr lang="en-US" b="0" baseline="0"/>
              <a:t> of each gas presented as carbon dioxide equivalents.  We can see that the dominant anthropogenic greenhouse gas is carbon dioxide, which accounts for nearly three-quarters of total emissions.</a:t>
            </a:r>
            <a:endParaRPr lang="en-US" b="0"/>
          </a:p>
          <a:p>
            <a:endParaRPr lang="en-US" b="1"/>
          </a:p>
          <a:p>
            <a:endParaRPr lang="en-US" b="1"/>
          </a:p>
          <a:p>
            <a:r>
              <a:rPr lang="en-GB" sz="1200" b="1" kern="1200">
                <a:solidFill>
                  <a:schemeClr val="tx1"/>
                </a:solidFill>
                <a:effectLst/>
                <a:latin typeface="+mn-lt"/>
                <a:ea typeface="+mn-ea"/>
                <a:cs typeface="+mn-cs"/>
              </a:rPr>
              <a:t>Data Source: </a:t>
            </a:r>
            <a:r>
              <a:rPr lang="en-GB" sz="1200" kern="1200">
                <a:solidFill>
                  <a:schemeClr val="tx1"/>
                </a:solidFill>
                <a:effectLst/>
                <a:latin typeface="+mn-lt"/>
                <a:ea typeface="+mn-ea"/>
                <a:cs typeface="+mn-cs"/>
              </a:rPr>
              <a:t>The data presented here is the 2019 Global (World) emissions (including Land Use Change and excluding Bunker Fuels) from the World Resources Institute CAIT Climate Data set – Historical Emissions – Country GHG Emissions dataset.  Available via Climate Watch (climatewatchdata.org).  </a:t>
            </a:r>
          </a:p>
          <a:p>
            <a:endParaRPr lang="en-US" b="1"/>
          </a:p>
        </p:txBody>
      </p:sp>
    </p:spTree>
    <p:extLst>
      <p:ext uri="{BB962C8B-B14F-4D97-AF65-F5344CB8AC3E}">
        <p14:creationId xmlns:p14="http://schemas.microsoft.com/office/powerpoint/2010/main" val="1569307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EXTREME WEATHER EVENTS IN 2024 (OPTIONAL)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r>
              <a:rPr lang="en-GB" sz="1200" b="0" kern="1200" dirty="0">
                <a:solidFill>
                  <a:schemeClr val="tx1"/>
                </a:solidFill>
                <a:effectLst/>
                <a:latin typeface="+mn-lt"/>
                <a:ea typeface="+mn-ea"/>
                <a:cs typeface="+mn-cs"/>
              </a:rPr>
              <a:t>2024 was the hottest year ever recorded, with global temperatures averaging 1.55°C above pre-industrial levels. This record heat drove a cascade of extreme events across every continent.</a:t>
            </a:r>
          </a:p>
          <a:p>
            <a:pPr marL="108000" indent="-108000">
              <a:buFont typeface="Calibri" panose="020F0502020204030204" pitchFamily="34" charset="0"/>
              <a:buChar char="‒"/>
            </a:pPr>
            <a:r>
              <a:rPr lang="en-GB" sz="1200" b="0" kern="1200" dirty="0">
                <a:solidFill>
                  <a:schemeClr val="tx1"/>
                </a:solidFill>
                <a:effectLst/>
                <a:latin typeface="+mn-lt"/>
                <a:ea typeface="+mn-ea"/>
                <a:cs typeface="+mn-cs"/>
              </a:rPr>
              <a:t>In Europe, intense heatwaves across the Mediterranean caused tens of thousands of deaths and widespread wildfires, while deadly floods hit central regions and Spain. </a:t>
            </a:r>
          </a:p>
          <a:p>
            <a:pPr marL="108000" indent="-108000">
              <a:buFont typeface="Calibri" panose="020F0502020204030204" pitchFamily="34" charset="0"/>
              <a:buChar char="‒"/>
            </a:pPr>
            <a:r>
              <a:rPr lang="en-GB" sz="1200" b="0" kern="1200" dirty="0">
                <a:solidFill>
                  <a:schemeClr val="tx1"/>
                </a:solidFill>
                <a:effectLst/>
                <a:latin typeface="+mn-lt"/>
                <a:ea typeface="+mn-ea"/>
                <a:cs typeface="+mn-cs"/>
              </a:rPr>
              <a:t>Across the Atlantic in the US, hurricanes intensified by warm ocean waters brought catastrophic flooding and loss of life. </a:t>
            </a:r>
          </a:p>
          <a:p>
            <a:pPr marL="108000" indent="-108000">
              <a:buFont typeface="Calibri" panose="020F0502020204030204" pitchFamily="34" charset="0"/>
              <a:buChar char="‒"/>
            </a:pPr>
            <a:r>
              <a:rPr lang="en-GB" sz="1200" b="0" kern="1200" dirty="0">
                <a:solidFill>
                  <a:schemeClr val="tx1"/>
                </a:solidFill>
                <a:effectLst/>
                <a:latin typeface="+mn-lt"/>
                <a:ea typeface="+mn-ea"/>
                <a:cs typeface="+mn-cs"/>
              </a:rPr>
              <a:t>In Latin America, Brazil faced both its worst drought in over a century in the Amazon and devastating floods in the south, affecting millions. </a:t>
            </a:r>
          </a:p>
          <a:p>
            <a:pPr marL="108000" indent="-108000">
              <a:buFont typeface="Calibri" panose="020F0502020204030204" pitchFamily="34" charset="0"/>
              <a:buChar char="‒"/>
            </a:pPr>
            <a:r>
              <a:rPr lang="en-GB" sz="1200" b="0" kern="1200" dirty="0">
                <a:solidFill>
                  <a:schemeClr val="tx1"/>
                </a:solidFill>
                <a:effectLst/>
                <a:latin typeface="+mn-lt"/>
                <a:ea typeface="+mn-ea"/>
                <a:cs typeface="+mn-cs"/>
              </a:rPr>
              <a:t>The Caribbean endured prolonged, dangerous heat, with many areas experiencing over 30 days of extreme temperatures.</a:t>
            </a:r>
          </a:p>
          <a:p>
            <a:pPr marL="108000" indent="-108000">
              <a:buFont typeface="Calibri" panose="020F0502020204030204" pitchFamily="34" charset="0"/>
              <a:buChar char="‒"/>
            </a:pPr>
            <a:r>
              <a:rPr lang="en-GB" sz="1200" b="0" kern="1200" dirty="0">
                <a:solidFill>
                  <a:schemeClr val="tx1"/>
                </a:solidFill>
                <a:effectLst/>
                <a:latin typeface="+mn-lt"/>
                <a:ea typeface="+mn-ea"/>
                <a:cs typeface="+mn-cs"/>
              </a:rPr>
              <a:t>West Africa suffered one of the most deadly heatwaves ever recorded, coinciding with Ramadan and exacerbating health risks. </a:t>
            </a:r>
          </a:p>
          <a:p>
            <a:pPr marL="108000" indent="-108000">
              <a:buFont typeface="Calibri" panose="020F0502020204030204" pitchFamily="34" charset="0"/>
              <a:buChar char="‒"/>
            </a:pPr>
            <a:r>
              <a:rPr lang="en-GB" sz="1200" b="0" kern="1200" dirty="0">
                <a:solidFill>
                  <a:schemeClr val="tx1"/>
                </a:solidFill>
                <a:effectLst/>
                <a:latin typeface="+mn-lt"/>
                <a:ea typeface="+mn-ea"/>
                <a:cs typeface="+mn-cs"/>
              </a:rPr>
              <a:t>Meanwhile, the UAE was hit by an unprecedented deluge, with Dubai receiving a year’s worth of rain in just 24 hours.</a:t>
            </a:r>
          </a:p>
          <a:p>
            <a:pPr marL="108000" indent="-108000">
              <a:buFont typeface="Calibri" panose="020F0502020204030204" pitchFamily="34" charset="0"/>
              <a:buChar char="‒"/>
            </a:pPr>
            <a:r>
              <a:rPr lang="en-GB" sz="1200" b="0" kern="1200" dirty="0">
                <a:solidFill>
                  <a:schemeClr val="tx1"/>
                </a:solidFill>
                <a:effectLst/>
                <a:latin typeface="+mn-lt"/>
                <a:ea typeface="+mn-ea"/>
                <a:cs typeface="+mn-cs"/>
              </a:rPr>
              <a:t>Across Asia, a months-long heatwave disrupted lives and ecosystems, with India reaching 47°C during its May election. Southeast Asia faced a barrage of destructive storms, including six typhoons hitting the Philippines in under a month.</a:t>
            </a:r>
          </a:p>
          <a:p>
            <a:pPr marL="0" indent="0">
              <a:buFont typeface="Arial" panose="020B0604020202020204" pitchFamily="34" charset="0"/>
              <a:buNone/>
            </a:pPr>
            <a:r>
              <a:rPr lang="en-GB" sz="1200" b="0" kern="1200" dirty="0">
                <a:solidFill>
                  <a:schemeClr val="tx1"/>
                </a:solidFill>
                <a:effectLst/>
                <a:latin typeface="+mn-lt"/>
                <a:ea typeface="+mn-ea"/>
                <a:cs typeface="+mn-cs"/>
              </a:rPr>
              <a:t>These events are not isolated - they’re part of a pattern. As global temperatures rise, climate extremes are becoming more intense and more frequent – with compounding effects that exacerbate impacts.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INFORMATION SOURCES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All of the examples mentioned above are extreme weather events that attribution studies have found to be more likely and/or more intense due to human-driven climate change. For an overview of the attribution of 2024 extreme weather events to human-driven climate change, see:</a:t>
            </a:r>
          </a:p>
          <a:p>
            <a:pPr marL="108000" marR="0" lvl="0" indent="-1080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dirty="0"/>
              <a:t>Climate Central &amp; World Weather Attribution (2025). When Risks Become Reality – Extreme Weather in 2024. Available at: https://www.worldweatherattribution.org/when-risks-become-reality-extreme-weather-in-2024/</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dirty="0"/>
          </a:p>
          <a:p>
            <a:pPr fontAlgn="base"/>
            <a:r>
              <a:rPr lang="en-GB" sz="1200" b="1" i="0" kern="1200" dirty="0">
                <a:solidFill>
                  <a:schemeClr val="tx1"/>
                </a:solidFill>
                <a:effectLst/>
                <a:latin typeface="+mn-lt"/>
                <a:ea typeface="+mn-ea"/>
                <a:cs typeface="+mn-cs"/>
              </a:rPr>
              <a:t>IMAGE CREDITS</a:t>
            </a:r>
          </a:p>
          <a:p>
            <a:pPr marL="0" indent="0">
              <a:buFont typeface="Arial" panose="020B0604020202020204" pitchFamily="34" charset="0"/>
              <a:buNone/>
            </a:pPr>
            <a:r>
              <a:rPr lang="en-GB" sz="1200" b="1" i="0" dirty="0"/>
              <a:t>Europe </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Buildings half destroyed by the flood in the </a:t>
            </a:r>
            <a:r>
              <a:rPr lang="en-GB" sz="1200" b="0" i="0" kern="1200" dirty="0" err="1">
                <a:solidFill>
                  <a:schemeClr val="tx1"/>
                </a:solidFill>
                <a:effectLst/>
                <a:latin typeface="+mn-lt"/>
                <a:ea typeface="+mn-ea"/>
                <a:cs typeface="+mn-cs"/>
              </a:rPr>
              <a:t>Poyo</a:t>
            </a:r>
            <a:r>
              <a:rPr lang="en-GB" sz="1200" b="0" i="0" kern="1200" dirty="0">
                <a:solidFill>
                  <a:schemeClr val="tx1"/>
                </a:solidFill>
                <a:effectLst/>
                <a:latin typeface="+mn-lt"/>
                <a:ea typeface="+mn-ea"/>
                <a:cs typeface="+mn-cs"/>
              </a:rPr>
              <a:t> ravine caused by the intense rains of the Dana over the Valencian Community. By Fernando (https://stock.adobe.com/uk/contributor/208650366/Fernando)</a:t>
            </a:r>
          </a:p>
          <a:p>
            <a:pPr fontAlgn="base"/>
            <a:r>
              <a:rPr lang="en-GB" sz="1200" b="1" i="0" kern="1200" dirty="0">
                <a:solidFill>
                  <a:schemeClr val="tx1"/>
                </a:solidFill>
                <a:effectLst/>
                <a:latin typeface="+mn-lt"/>
                <a:ea typeface="+mn-ea"/>
                <a:cs typeface="+mn-cs"/>
              </a:rPr>
              <a:t>North America</a:t>
            </a:r>
          </a:p>
          <a:p>
            <a:pPr marL="108000" indent="-108000" fontAlgn="base">
              <a:buFont typeface="Arial" panose="020B0604020202020204" pitchFamily="34" charset="0"/>
              <a:buChar char="•"/>
            </a:pPr>
            <a:r>
              <a:rPr lang="en-GB" sz="1200" b="0" i="0" kern="1200" dirty="0">
                <a:solidFill>
                  <a:schemeClr val="tx1"/>
                </a:solidFill>
                <a:effectLst/>
                <a:latin typeface="+mn-lt"/>
                <a:ea typeface="+mn-ea"/>
                <a:cs typeface="+mn-cs"/>
              </a:rPr>
              <a:t>Upside Down Car Crushed Under Tree During Tropical Storm Helene. By </a:t>
            </a:r>
            <a:r>
              <a:rPr lang="en-GB" sz="1200" b="0" i="0" kern="1200" dirty="0" err="1">
                <a:solidFill>
                  <a:schemeClr val="tx1"/>
                </a:solidFill>
                <a:effectLst/>
                <a:latin typeface="+mn-lt"/>
                <a:ea typeface="+mn-ea"/>
                <a:cs typeface="+mn-cs"/>
              </a:rPr>
              <a:t>WideAwake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https://stock.adobe.com/uk/contributor/202074868/wideawake)</a:t>
            </a:r>
          </a:p>
          <a:p>
            <a:pPr marL="0" indent="0">
              <a:buFont typeface="Arial" panose="020B0604020202020204" pitchFamily="34" charset="0"/>
              <a:buNone/>
            </a:pPr>
            <a:r>
              <a:rPr lang="en-GB" b="1" dirty="0"/>
              <a:t>Latin America</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Manaus, Amazonas, Brazil - September 28, 2024: The changed natural scenario of rivers and lakes, whose lack of fishing and river transport punishes the local population. By Alonso Correia (https://stock.adobe.com/uk/contributor/209591656/alonso-correia)</a:t>
            </a:r>
          </a:p>
          <a:p>
            <a:pPr marL="0" indent="0">
              <a:buFont typeface="Arial" panose="020B0604020202020204" pitchFamily="34" charset="0"/>
              <a:buNone/>
            </a:pPr>
            <a:r>
              <a:rPr lang="en-GB" b="1" dirty="0"/>
              <a:t>Africa </a:t>
            </a:r>
          </a:p>
          <a:p>
            <a:pPr marL="108000" indent="-108000">
              <a:buFont typeface="Arial" panose="020B0604020202020204" pitchFamily="34" charset="0"/>
              <a:buChar char="•"/>
            </a:pPr>
            <a:r>
              <a:rPr lang="en-GB" sz="1200" b="0" i="0" kern="1200" dirty="0">
                <a:solidFill>
                  <a:schemeClr val="tx1"/>
                </a:solidFill>
                <a:effectLst/>
                <a:latin typeface="+mn-lt"/>
                <a:ea typeface="+mn-ea"/>
                <a:cs typeface="+mn-cs"/>
              </a:rPr>
              <a:t>Two Senegalese men praying outdoors during Ramadan in traditional dashiki dress. By unai (https://stock.adobe.com/uk/contributor/208825629/unai)</a:t>
            </a:r>
          </a:p>
          <a:p>
            <a:pPr fontAlgn="base"/>
            <a:r>
              <a:rPr lang="en-GB" sz="1200" b="1" i="0" kern="1200" dirty="0">
                <a:solidFill>
                  <a:schemeClr val="tx1"/>
                </a:solidFill>
                <a:effectLst/>
                <a:latin typeface="+mn-lt"/>
                <a:ea typeface="+mn-ea"/>
                <a:cs typeface="+mn-cs"/>
              </a:rPr>
              <a:t>Middle East </a:t>
            </a:r>
          </a:p>
          <a:p>
            <a:pPr marL="108000" indent="-108000" fontAlgn="base">
              <a:buFont typeface="Arial" panose="020B0604020202020204" pitchFamily="34" charset="0"/>
              <a:buChar char="•"/>
            </a:pPr>
            <a:r>
              <a:rPr lang="en-GB" sz="1200" b="0" i="0" kern="1200" dirty="0">
                <a:solidFill>
                  <a:schemeClr val="tx1"/>
                </a:solidFill>
                <a:effectLst/>
                <a:latin typeface="+mn-lt"/>
                <a:ea typeface="+mn-ea"/>
                <a:cs typeface="+mn-cs"/>
              </a:rPr>
              <a:t>Dubai. Heavy Rain and Flooded Street in UAE. horizontal. By Sergey (</a:t>
            </a:r>
            <a:r>
              <a:rPr lang="en-GB" sz="1200" b="0" i="0" u="none" strike="noStrike" kern="1200" dirty="0">
                <a:solidFill>
                  <a:schemeClr val="tx1"/>
                </a:solidFill>
                <a:effectLst/>
                <a:latin typeface="+mn-lt"/>
                <a:ea typeface="+mn-ea"/>
                <a:cs typeface="+mn-cs"/>
              </a:rPr>
              <a:t>https://stock.adobe.com/uk/contributor/209499027/sergey)</a:t>
            </a:r>
          </a:p>
          <a:p>
            <a:r>
              <a:rPr lang="en-GB" b="1" dirty="0"/>
              <a:t>Asia</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Aerial view of Chiang Rai (Thailand) downtown flooding by Kok river after typhoon Yagi has swept Southeast Asia. By </a:t>
            </a:r>
            <a:r>
              <a:rPr lang="en-GB" sz="1200" b="0" i="0" kern="1200" dirty="0" err="1">
                <a:solidFill>
                  <a:schemeClr val="tx1"/>
                </a:solidFill>
                <a:effectLst/>
                <a:latin typeface="+mn-lt"/>
                <a:ea typeface="+mn-ea"/>
                <a:cs typeface="+mn-cs"/>
              </a:rPr>
              <a:t>boyloso</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https://stock.adobe.com/uk/contributor/205087835/boyloso)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54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60FB7-EFBE-2443-2B9C-A7E7CB29B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7B83E-8698-AC8B-96D7-0AC498C37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5BDAF-EB9A-9366-A4B1-417EB90D686F}"/>
              </a:ext>
            </a:extLst>
          </p:cNvPr>
          <p:cNvSpPr>
            <a:spLocks noGrp="1"/>
          </p:cNvSpPr>
          <p:nvPr>
            <p:ph type="body" idx="1"/>
          </p:nvPr>
        </p:nvSpPr>
        <p:spPr/>
        <p:txBody>
          <a:bodyPr/>
          <a:lstStyle/>
          <a:p>
            <a:r>
              <a:rPr lang="en-GB" b="1" dirty="0"/>
              <a:t>TIPPING POINTS (ANIMATED SLIDE)</a:t>
            </a:r>
          </a:p>
          <a:p>
            <a:endParaRPr lang="en-GB" dirty="0"/>
          </a:p>
          <a:p>
            <a:r>
              <a:rPr lang="en-GB" sz="1200" kern="1200" dirty="0">
                <a:solidFill>
                  <a:schemeClr val="tx1"/>
                </a:solidFill>
                <a:effectLst/>
                <a:latin typeface="+mn-lt"/>
                <a:ea typeface="+mn-ea"/>
                <a:cs typeface="+mn-cs"/>
              </a:rPr>
              <a:t>Not all climate impacts unfold gradually. Some changes in the Earth system may be abrupt and irreversible.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“tipping points” are critical thresholds where small changes can trigger large shifts in a system’s state. Like a seesaw </a:t>
            </a:r>
            <a:r>
              <a:rPr lang="en-GB" sz="1200" b="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a slight nudge can tip the balance into a new, qualitatively different state. Understanding tipping points is vital, as they mark boundaries beyond which climate change could accelerate, with cascading consequences.</a:t>
            </a:r>
          </a:p>
          <a:p>
            <a:endParaRPr lang="en-GB" dirty="0"/>
          </a:p>
          <a:p>
            <a:r>
              <a:rPr lang="en-GB" b="1" dirty="0"/>
              <a:t>INFORMATION SOURCES</a:t>
            </a:r>
          </a:p>
          <a:p>
            <a:pPr marL="108000" indent="-108000">
              <a:buFont typeface="Arial" panose="020B0604020202020204" pitchFamily="34" charset="0"/>
              <a:buChar char="•"/>
            </a:pPr>
            <a:r>
              <a:rPr lang="en-GB" b="0" dirty="0"/>
              <a:t>The seminal paper that introduced the concept of tipping points is:</a:t>
            </a:r>
          </a:p>
          <a:p>
            <a:pPr marL="216000" indent="-108000">
              <a:buFont typeface="Calibri" panose="020F0502020204030204" pitchFamily="34" charset="0"/>
              <a:buChar char="└"/>
            </a:pPr>
            <a:r>
              <a:rPr lang="en-GB" i="0" dirty="0"/>
              <a:t>Lenton, T.M., Held, H., Kriegler, E., Hall, J.W., Lucht, W., </a:t>
            </a:r>
            <a:r>
              <a:rPr lang="en-GB" i="0" dirty="0" err="1"/>
              <a:t>Rahmstorf</a:t>
            </a:r>
            <a:r>
              <a:rPr lang="en-GB" i="0" dirty="0"/>
              <a:t>, S. and </a:t>
            </a:r>
            <a:r>
              <a:rPr lang="en-GB" i="0" dirty="0" err="1"/>
              <a:t>Schellnhuber</a:t>
            </a:r>
            <a:r>
              <a:rPr lang="en-GB" i="0" dirty="0"/>
              <a:t>, H.J. (2008) ‘Tipping elements in the Earth’s climate system’, PNAS, 105(6), pp. 1786–1793. doi:10.1073/pnas.0705414105.</a:t>
            </a:r>
            <a:endParaRPr lang="en-GB" b="1" i="0" dirty="0"/>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For an up-to-date comprehensive overview, see:</a:t>
            </a:r>
          </a:p>
          <a:p>
            <a:pPr marL="216000" marR="0" lvl="0" indent="-1080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GB" sz="1200" b="0" i="0" u="none" strike="noStrike" kern="1200" baseline="0" dirty="0">
                <a:solidFill>
                  <a:schemeClr val="tx1"/>
                </a:solidFill>
                <a:latin typeface="+mn-lt"/>
                <a:ea typeface="+mn-ea"/>
                <a:cs typeface="+mn-cs"/>
              </a:rPr>
              <a:t>Lenton, T.M., Laybourn, L., Armstrong McKay, D.I., </a:t>
            </a:r>
            <a:r>
              <a:rPr lang="en-GB" sz="1200" b="0" i="0" u="none" strike="noStrike" kern="1200" baseline="0" dirty="0" err="1">
                <a:solidFill>
                  <a:schemeClr val="tx1"/>
                </a:solidFill>
                <a:latin typeface="+mn-lt"/>
                <a:ea typeface="+mn-ea"/>
                <a:cs typeface="+mn-cs"/>
              </a:rPr>
              <a:t>Loriani</a:t>
            </a:r>
            <a:r>
              <a:rPr lang="en-GB" sz="1200" b="0" i="0" u="none" strike="noStrike" kern="1200" baseline="0" dirty="0">
                <a:solidFill>
                  <a:schemeClr val="tx1"/>
                </a:solidFill>
                <a:latin typeface="+mn-lt"/>
                <a:ea typeface="+mn-ea"/>
                <a:cs typeface="+mn-cs"/>
              </a:rPr>
              <a:t>, S., Abrams, J.F., Lade, S.J., Donges, J.F., </a:t>
            </a:r>
            <a:r>
              <a:rPr lang="en-GB" sz="1200" b="0" i="0" u="none" strike="noStrike" kern="1200" baseline="0" dirty="0" err="1">
                <a:solidFill>
                  <a:schemeClr val="tx1"/>
                </a:solidFill>
                <a:latin typeface="+mn-lt"/>
                <a:ea typeface="+mn-ea"/>
                <a:cs typeface="+mn-cs"/>
              </a:rPr>
              <a:t>Milkoreit</a:t>
            </a:r>
            <a:r>
              <a:rPr lang="en-GB" sz="1200" b="0" i="0" u="none" strike="noStrike" kern="1200" baseline="0" dirty="0">
                <a:solidFill>
                  <a:schemeClr val="tx1"/>
                </a:solidFill>
                <a:latin typeface="+mn-lt"/>
                <a:ea typeface="+mn-ea"/>
                <a:cs typeface="+mn-cs"/>
              </a:rPr>
              <a:t>, M., Smith, S.R., Bailey, E., Powell, T., </a:t>
            </a:r>
            <a:r>
              <a:rPr lang="en-GB" sz="1200" b="0" i="0" u="none" strike="noStrike" kern="1200" baseline="0" dirty="0" err="1">
                <a:solidFill>
                  <a:schemeClr val="tx1"/>
                </a:solidFill>
                <a:latin typeface="+mn-lt"/>
                <a:ea typeface="+mn-ea"/>
                <a:cs typeface="+mn-cs"/>
              </a:rPr>
              <a:t>Fesenfeld</a:t>
            </a:r>
            <a:r>
              <a:rPr lang="en-GB" sz="1200" b="0" i="0" u="none" strike="noStrike" kern="1200" baseline="0" dirty="0">
                <a:solidFill>
                  <a:schemeClr val="tx1"/>
                </a:solidFill>
                <a:latin typeface="+mn-lt"/>
                <a:ea typeface="+mn-ea"/>
                <a:cs typeface="+mn-cs"/>
              </a:rPr>
              <a:t>, L., Zimm, C., Boulton, C.A., Buxton, J.E., Dyke, J.G., Ghadiali, A. (2023).  Global Tipping Points Report 2023. University of Exeter, Exeter, UK.  Available at: </a:t>
            </a:r>
            <a:r>
              <a:rPr lang="en-GB" sz="1200" b="0" i="0" dirty="0"/>
              <a:t>global-tipping-points.org</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F5EE8ADB-3B5F-2188-6F26-3F26DC79D5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EXAMPLES OF TIPPING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sz="1200" kern="1200" dirty="0">
                <a:solidFill>
                  <a:schemeClr val="tx1"/>
                </a:solidFill>
                <a:effectLst/>
                <a:latin typeface="+mn-lt"/>
                <a:ea typeface="+mn-ea"/>
                <a:cs typeface="+mn-cs"/>
              </a:rPr>
              <a:t>Some examples of tipping points include:</a:t>
            </a:r>
          </a:p>
          <a:p>
            <a:pPr marL="108000" indent="-108000">
              <a:buFont typeface="Calibri" panose="020F0502020204030204" pitchFamily="34" charset="0"/>
              <a:buChar char="‒"/>
            </a:pPr>
            <a:r>
              <a:rPr lang="en-GB" sz="1200" kern="1200" dirty="0">
                <a:solidFill>
                  <a:schemeClr val="tx1"/>
                </a:solidFill>
                <a:effectLst/>
                <a:latin typeface="+mn-lt"/>
                <a:ea typeface="+mn-ea"/>
                <a:cs typeface="+mn-cs"/>
              </a:rPr>
              <a:t>The Greenland and West Antarctic Ice Sheets, which could lose vast amounts of ice if warming continues, together raising global sea levels by several metres over centuries. </a:t>
            </a:r>
          </a:p>
          <a:p>
            <a:pPr marL="108000" indent="-108000">
              <a:buFont typeface="Calibri" panose="020F0502020204030204" pitchFamily="34" charset="0"/>
              <a:buChar char="‒"/>
            </a:pPr>
            <a:r>
              <a:rPr lang="en-GB" sz="1200" kern="1200" dirty="0">
                <a:solidFill>
                  <a:schemeClr val="tx1"/>
                </a:solidFill>
                <a:effectLst/>
                <a:latin typeface="+mn-lt"/>
                <a:ea typeface="+mn-ea"/>
                <a:cs typeface="+mn-cs"/>
              </a:rPr>
              <a:t>Warm-water coral reefs, already experiencing major bleaching events at current levels of warming, face widespread mortality and collapse if global temperatures exceed 1.5 to 2°C. </a:t>
            </a:r>
          </a:p>
          <a:p>
            <a:pPr marL="108000" indent="-108000">
              <a:buFont typeface="Calibri" panose="020F0502020204030204" pitchFamily="34" charset="0"/>
              <a:buChar char="‒"/>
            </a:pPr>
            <a:r>
              <a:rPr lang="en-GB" sz="1200" kern="1200" dirty="0">
                <a:solidFill>
                  <a:schemeClr val="tx1"/>
                </a:solidFill>
                <a:effectLst/>
                <a:latin typeface="+mn-lt"/>
                <a:ea typeface="+mn-ea"/>
                <a:cs typeface="+mn-cs"/>
              </a:rPr>
              <a:t>And the Amazon rainforest, which could shift from lush forest to dry savanna if deforestation and warming continue, releasing vast amounts of stored carbon.</a:t>
            </a:r>
          </a:p>
          <a:p>
            <a:endParaRPr lang="en-GB" dirty="0"/>
          </a:p>
          <a:p>
            <a:r>
              <a:rPr lang="en-GB" b="1" dirty="0"/>
              <a:t>INFORMATION SOURCES</a:t>
            </a:r>
          </a:p>
          <a:p>
            <a:pPr marL="108000" indent="-108000">
              <a:buFont typeface="Arial" panose="020B0604020202020204" pitchFamily="34" charset="0"/>
              <a:buChar char="•"/>
            </a:pPr>
            <a:r>
              <a:rPr lang="en-GB" b="0" dirty="0"/>
              <a:t>The seminal paper that introduced the concept of tipping points is:</a:t>
            </a:r>
          </a:p>
          <a:p>
            <a:pPr marL="216000" indent="-108000">
              <a:buFont typeface="Calibri" panose="020F0502020204030204" pitchFamily="34" charset="0"/>
              <a:buChar char="└"/>
            </a:pPr>
            <a:r>
              <a:rPr lang="en-GB" i="0" dirty="0"/>
              <a:t>Lenton, T.M., Held, H., Kriegler, E., Hall, J.W., Lucht, W., </a:t>
            </a:r>
            <a:r>
              <a:rPr lang="en-GB" i="0" dirty="0" err="1"/>
              <a:t>Rahmstorf</a:t>
            </a:r>
            <a:r>
              <a:rPr lang="en-GB" i="0" dirty="0"/>
              <a:t>, S. and </a:t>
            </a:r>
            <a:r>
              <a:rPr lang="en-GB" i="0" dirty="0" err="1"/>
              <a:t>Schellnhuber</a:t>
            </a:r>
            <a:r>
              <a:rPr lang="en-GB" i="0" dirty="0"/>
              <a:t>, H.J. (2008) ‘Tipping elements in the Earth’s climate system’, PNAS, 105(6), pp. 1786–1793. doi:10.1073/pnas.0705414105.</a:t>
            </a:r>
            <a:endParaRPr lang="en-GB" b="1" i="0" dirty="0"/>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For an up-to-date comprehensive overview, see:</a:t>
            </a:r>
          </a:p>
          <a:p>
            <a:pPr marL="216000" marR="0" lvl="0" indent="-1080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GB" sz="1200" b="0" i="0" u="none" strike="noStrike" kern="1200" baseline="0" dirty="0">
                <a:solidFill>
                  <a:schemeClr val="tx1"/>
                </a:solidFill>
                <a:latin typeface="+mn-lt"/>
                <a:ea typeface="+mn-ea"/>
                <a:cs typeface="+mn-cs"/>
              </a:rPr>
              <a:t>Lenton, T.M., Laybourn, L., Armstrong McKay, D.I., </a:t>
            </a:r>
            <a:r>
              <a:rPr lang="en-GB" sz="1200" b="0" i="0" u="none" strike="noStrike" kern="1200" baseline="0" dirty="0" err="1">
                <a:solidFill>
                  <a:schemeClr val="tx1"/>
                </a:solidFill>
                <a:latin typeface="+mn-lt"/>
                <a:ea typeface="+mn-ea"/>
                <a:cs typeface="+mn-cs"/>
              </a:rPr>
              <a:t>Loriani</a:t>
            </a:r>
            <a:r>
              <a:rPr lang="en-GB" sz="1200" b="0" i="0" u="none" strike="noStrike" kern="1200" baseline="0" dirty="0">
                <a:solidFill>
                  <a:schemeClr val="tx1"/>
                </a:solidFill>
                <a:latin typeface="+mn-lt"/>
                <a:ea typeface="+mn-ea"/>
                <a:cs typeface="+mn-cs"/>
              </a:rPr>
              <a:t>, S., Abrams, J.F., Lade, S.J., Donges, J.F., </a:t>
            </a:r>
            <a:r>
              <a:rPr lang="en-GB" sz="1200" b="0" i="0" u="none" strike="noStrike" kern="1200" baseline="0" dirty="0" err="1">
                <a:solidFill>
                  <a:schemeClr val="tx1"/>
                </a:solidFill>
                <a:latin typeface="+mn-lt"/>
                <a:ea typeface="+mn-ea"/>
                <a:cs typeface="+mn-cs"/>
              </a:rPr>
              <a:t>Milkoreit</a:t>
            </a:r>
            <a:r>
              <a:rPr lang="en-GB" sz="1200" b="0" i="0" u="none" strike="noStrike" kern="1200" baseline="0" dirty="0">
                <a:solidFill>
                  <a:schemeClr val="tx1"/>
                </a:solidFill>
                <a:latin typeface="+mn-lt"/>
                <a:ea typeface="+mn-ea"/>
                <a:cs typeface="+mn-cs"/>
              </a:rPr>
              <a:t>, M., Smith, S.R., Bailey, E., Powell, T., </a:t>
            </a:r>
            <a:r>
              <a:rPr lang="en-GB" sz="1200" b="0" i="0" u="none" strike="noStrike" kern="1200" baseline="0" dirty="0" err="1">
                <a:solidFill>
                  <a:schemeClr val="tx1"/>
                </a:solidFill>
                <a:latin typeface="+mn-lt"/>
                <a:ea typeface="+mn-ea"/>
                <a:cs typeface="+mn-cs"/>
              </a:rPr>
              <a:t>Fesenfeld</a:t>
            </a:r>
            <a:r>
              <a:rPr lang="en-GB" sz="1200" b="0" i="0" u="none" strike="noStrike" kern="1200" baseline="0" dirty="0">
                <a:solidFill>
                  <a:schemeClr val="tx1"/>
                </a:solidFill>
                <a:latin typeface="+mn-lt"/>
                <a:ea typeface="+mn-ea"/>
                <a:cs typeface="+mn-cs"/>
              </a:rPr>
              <a:t>, L., Zimm, C., Boulton, C.A., Buxton, J.E., Dyke, J.G., Ghadiali, A. (2023).  Global Tipping Points Report 2023. University of Exeter, Exeter, UK.  Available at: </a:t>
            </a:r>
            <a:r>
              <a:rPr lang="en-GB" sz="1200" b="0" i="0" dirty="0"/>
              <a:t>global-tipping-points.org</a:t>
            </a:r>
          </a:p>
          <a:p>
            <a:endParaRPr lang="en-GB" dirty="0"/>
          </a:p>
          <a:p>
            <a:pPr fontAlgn="base"/>
            <a:r>
              <a:rPr lang="en-GB" sz="1200" b="1" i="0" kern="1200" dirty="0">
                <a:solidFill>
                  <a:schemeClr val="tx1"/>
                </a:solidFill>
                <a:effectLst/>
                <a:latin typeface="+mn-lt"/>
                <a:ea typeface="+mn-ea"/>
                <a:cs typeface="+mn-cs"/>
              </a:rPr>
              <a:t>IMAGE CREDITS</a:t>
            </a:r>
          </a:p>
          <a:p>
            <a:pPr fontAlgn="base"/>
            <a:r>
              <a:rPr lang="en-GB" sz="1200" b="0" i="0" kern="1200" dirty="0">
                <a:solidFill>
                  <a:schemeClr val="tx1"/>
                </a:solidFill>
                <a:effectLst/>
                <a:latin typeface="+mn-lt"/>
                <a:ea typeface="+mn-ea"/>
                <a:cs typeface="+mn-cs"/>
              </a:rPr>
              <a:t>Aerial photo of inland ice. Near </a:t>
            </a:r>
            <a:r>
              <a:rPr lang="en-GB" sz="1200" b="0" i="0" kern="1200" dirty="0" err="1">
                <a:solidFill>
                  <a:schemeClr val="tx1"/>
                </a:solidFill>
                <a:effectLst/>
                <a:latin typeface="+mn-lt"/>
                <a:ea typeface="+mn-ea"/>
                <a:cs typeface="+mn-cs"/>
              </a:rPr>
              <a:t>Narsaq</a:t>
            </a:r>
            <a:r>
              <a:rPr lang="en-GB" sz="1200" b="0" i="0" kern="1200" dirty="0">
                <a:solidFill>
                  <a:schemeClr val="tx1"/>
                </a:solidFill>
                <a:effectLst/>
                <a:latin typeface="+mn-lt"/>
                <a:ea typeface="+mn-ea"/>
                <a:cs typeface="+mn-cs"/>
              </a:rPr>
              <a:t>, South Greenland. By </a:t>
            </a:r>
            <a:r>
              <a:rPr lang="en-GB" sz="1200" b="0" i="0" kern="1200" dirty="0" err="1">
                <a:solidFill>
                  <a:schemeClr val="tx1"/>
                </a:solidFill>
                <a:effectLst/>
                <a:latin typeface="+mn-lt"/>
                <a:ea typeface="+mn-ea"/>
                <a:cs typeface="+mn-cs"/>
              </a:rPr>
              <a:t>Paqu</a:t>
            </a:r>
            <a:r>
              <a:rPr lang="en-GB" sz="1200" b="0" i="0" kern="1200" dirty="0">
                <a:solidFill>
                  <a:schemeClr val="tx1"/>
                </a:solidFill>
                <a:effectLst/>
                <a:latin typeface="+mn-lt"/>
                <a:ea typeface="+mn-ea"/>
                <a:cs typeface="+mn-cs"/>
              </a:rPr>
              <a:t> (https://stock.adobe.com/uk/contributor/211103433/paqu)</a:t>
            </a:r>
          </a:p>
          <a:p>
            <a:pPr fontAlgn="base"/>
            <a:r>
              <a:rPr lang="en-GB" sz="1200" b="0" i="0" kern="1200" dirty="0">
                <a:solidFill>
                  <a:schemeClr val="tx1"/>
                </a:solidFill>
                <a:effectLst/>
                <a:latin typeface="+mn-lt"/>
                <a:ea typeface="+mn-ea"/>
                <a:cs typeface="+mn-cs"/>
              </a:rPr>
              <a:t>Tabular Iceberg in front of Antarctic Peninsula pictured inside Larsen A inlet with a very scenic cloudy sky and mountains at the background. By Georg (https://stock.adobe.com/uk/contributor/210933353/georg)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Coral bleaching landscape underwater in Okinawa, Japan during a global bleaching event. By The Ocean Agency (https://stock.adobe.com/uk/contributor/208154829/the-ocean-agency)</a:t>
            </a:r>
          </a:p>
          <a:p>
            <a:pPr fontAlgn="base"/>
            <a:r>
              <a:rPr lang="en-GB" sz="1200" b="0" i="0" kern="1200" dirty="0">
                <a:solidFill>
                  <a:schemeClr val="tx1"/>
                </a:solidFill>
                <a:effectLst/>
                <a:latin typeface="+mn-lt"/>
                <a:ea typeface="+mn-ea"/>
                <a:cs typeface="+mn-cs"/>
              </a:rPr>
              <a:t>Aerial view of deforestation. Rainforest being removed to make way for palm oil and rubber plantations. By </a:t>
            </a:r>
            <a:r>
              <a:rPr lang="en-GB" sz="1200" b="0" i="0" kern="1200" dirty="0" err="1">
                <a:solidFill>
                  <a:schemeClr val="tx1"/>
                </a:solidFill>
                <a:effectLst/>
                <a:latin typeface="+mn-lt"/>
                <a:ea typeface="+mn-ea"/>
                <a:cs typeface="+mn-cs"/>
              </a:rPr>
              <a:t>whitcomberd</a:t>
            </a:r>
            <a:r>
              <a:rPr lang="en-GB" sz="1200" b="0" i="0" kern="1200" dirty="0">
                <a:solidFill>
                  <a:schemeClr val="tx1"/>
                </a:solidFill>
                <a:effectLst/>
                <a:latin typeface="+mn-lt"/>
                <a:ea typeface="+mn-ea"/>
                <a:cs typeface="+mn-cs"/>
              </a:rPr>
              <a:t> (https://stock.adobe.com/uk/contributor/205336102/whitcomberd)</a:t>
            </a:r>
            <a:endParaRPr lang="en-GB" sz="1200" b="0" i="0" u="none" strike="noStrike"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6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TIPPING CASCADES</a:t>
            </a:r>
          </a:p>
          <a:p>
            <a:endParaRPr lang="en-GB" dirty="0"/>
          </a:p>
          <a:p>
            <a:r>
              <a:rPr lang="en-GB" sz="1200" kern="1200" dirty="0">
                <a:solidFill>
                  <a:schemeClr val="tx1"/>
                </a:solidFill>
                <a:effectLst/>
                <a:latin typeface="+mn-lt"/>
                <a:ea typeface="+mn-ea"/>
                <a:cs typeface="+mn-cs"/>
              </a:rPr>
              <a:t>These systems are interconnected - crossing one tipping point can increase the risk of triggering others - a phenomenon known as a tipping cascade.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While this sounds (and is) alarming – it’s important to remember…</a:t>
            </a:r>
          </a:p>
          <a:p>
            <a:endParaRPr lang="en-GB" b="1" dirty="0"/>
          </a:p>
          <a:p>
            <a:r>
              <a:rPr lang="en-GB" b="1" dirty="0"/>
              <a:t>INFORMATION SOURCES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Lenton, T.M., Laybourn, L., Armstrong McKay, D.I., </a:t>
            </a:r>
            <a:r>
              <a:rPr lang="en-GB" sz="1200" b="0" i="0" u="none" strike="noStrike" kern="1200" baseline="0" dirty="0" err="1">
                <a:solidFill>
                  <a:schemeClr val="tx1"/>
                </a:solidFill>
                <a:latin typeface="+mn-lt"/>
                <a:ea typeface="+mn-ea"/>
                <a:cs typeface="+mn-cs"/>
              </a:rPr>
              <a:t>Loriani</a:t>
            </a:r>
            <a:r>
              <a:rPr lang="en-GB" sz="1200" b="0" i="0" u="none" strike="noStrike" kern="1200" baseline="0" dirty="0">
                <a:solidFill>
                  <a:schemeClr val="tx1"/>
                </a:solidFill>
                <a:latin typeface="+mn-lt"/>
                <a:ea typeface="+mn-ea"/>
                <a:cs typeface="+mn-cs"/>
              </a:rPr>
              <a:t>, S., Abrams, J.F., Lade, S.J., Donges, J.F., </a:t>
            </a:r>
            <a:r>
              <a:rPr lang="en-GB" sz="1200" b="0" i="0" u="none" strike="noStrike" kern="1200" baseline="0" dirty="0" err="1">
                <a:solidFill>
                  <a:schemeClr val="tx1"/>
                </a:solidFill>
                <a:latin typeface="+mn-lt"/>
                <a:ea typeface="+mn-ea"/>
                <a:cs typeface="+mn-cs"/>
              </a:rPr>
              <a:t>Milkoreit</a:t>
            </a:r>
            <a:r>
              <a:rPr lang="en-GB" sz="1200" b="0" i="0" u="none" strike="noStrike" kern="1200" baseline="0" dirty="0">
                <a:solidFill>
                  <a:schemeClr val="tx1"/>
                </a:solidFill>
                <a:latin typeface="+mn-lt"/>
                <a:ea typeface="+mn-ea"/>
                <a:cs typeface="+mn-cs"/>
              </a:rPr>
              <a:t>, M., Smith, S.R., Bailey, E., Powell, T., </a:t>
            </a:r>
            <a:r>
              <a:rPr lang="en-GB" sz="1200" b="0" i="0" u="none" strike="noStrike" kern="1200" baseline="0" dirty="0" err="1">
                <a:solidFill>
                  <a:schemeClr val="tx1"/>
                </a:solidFill>
                <a:latin typeface="+mn-lt"/>
                <a:ea typeface="+mn-ea"/>
                <a:cs typeface="+mn-cs"/>
              </a:rPr>
              <a:t>Fesenfeld</a:t>
            </a:r>
            <a:r>
              <a:rPr lang="en-GB" sz="1200" b="0" i="0" u="none" strike="noStrike" kern="1200" baseline="0" dirty="0">
                <a:solidFill>
                  <a:schemeClr val="tx1"/>
                </a:solidFill>
                <a:latin typeface="+mn-lt"/>
                <a:ea typeface="+mn-ea"/>
                <a:cs typeface="+mn-cs"/>
              </a:rPr>
              <a:t>, L., Zimm, C., Boulton, C.A., Buxton, J.E., Dyke, J.G., Ghadiali, A. (2023).  Global Tipping Points Report 2023. University of Exeter, Exeter, UK.  Available at: </a:t>
            </a:r>
            <a:r>
              <a:rPr lang="en-GB" sz="1200" b="0" dirty="0"/>
              <a:t>global-tipping-points.org</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t>For an accessible news style article see:</a:t>
            </a:r>
          </a:p>
          <a:p>
            <a:pPr marL="216000" marR="0" lvl="0" indent="-1080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GB" sz="1200" b="0" dirty="0"/>
              <a:t>Carbon Brief. 15 April 2025. Guest post: Exploring the risks of ‘cascading’ tipping points in a warming world: https://www.carbonbrief.org/guest-post-exploring-the-risks-of-cascading-tipping-points-in-a-warming-world/</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t>Where the review paper this article refers to is: </a:t>
            </a:r>
          </a:p>
          <a:p>
            <a:pPr marL="216000" marR="0" lvl="0" indent="-1080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GB" sz="1200" b="0" i="0" kern="1200" dirty="0" err="1">
                <a:solidFill>
                  <a:schemeClr val="tx1"/>
                </a:solidFill>
                <a:effectLst/>
                <a:latin typeface="+mn-lt"/>
                <a:ea typeface="+mn-ea"/>
                <a:cs typeface="+mn-cs"/>
              </a:rPr>
              <a:t>Wunderling</a:t>
            </a:r>
            <a:r>
              <a:rPr lang="en-GB" sz="1200" b="0" i="0" kern="1200" dirty="0">
                <a:solidFill>
                  <a:schemeClr val="tx1"/>
                </a:solidFill>
                <a:effectLst/>
                <a:latin typeface="+mn-lt"/>
                <a:ea typeface="+mn-ea"/>
                <a:cs typeface="+mn-cs"/>
              </a:rPr>
              <a:t>, N., von der Heydt, A. S., Aksenov, Y., Barker, S., </a:t>
            </a:r>
            <a:r>
              <a:rPr lang="en-GB" sz="1200" b="0" i="0" kern="1200" dirty="0" err="1">
                <a:solidFill>
                  <a:schemeClr val="tx1"/>
                </a:solidFill>
                <a:effectLst/>
                <a:latin typeface="+mn-lt"/>
                <a:ea typeface="+mn-ea"/>
                <a:cs typeface="+mn-cs"/>
              </a:rPr>
              <a:t>Bastiaansen</a:t>
            </a:r>
            <a:r>
              <a:rPr lang="en-GB" sz="1200" b="0" i="0" kern="1200" dirty="0">
                <a:solidFill>
                  <a:schemeClr val="tx1"/>
                </a:solidFill>
                <a:effectLst/>
                <a:latin typeface="+mn-lt"/>
                <a:ea typeface="+mn-ea"/>
                <a:cs typeface="+mn-cs"/>
              </a:rPr>
              <a:t>, R., </a:t>
            </a:r>
            <a:r>
              <a:rPr lang="en-GB" sz="1200" b="0" i="0" kern="1200" dirty="0" err="1">
                <a:solidFill>
                  <a:schemeClr val="tx1"/>
                </a:solidFill>
                <a:effectLst/>
                <a:latin typeface="+mn-lt"/>
                <a:ea typeface="+mn-ea"/>
                <a:cs typeface="+mn-cs"/>
              </a:rPr>
              <a:t>Brovkin</a:t>
            </a:r>
            <a:r>
              <a:rPr lang="en-GB" sz="1200" b="0" i="0" kern="1200" dirty="0">
                <a:solidFill>
                  <a:schemeClr val="tx1"/>
                </a:solidFill>
                <a:effectLst/>
                <a:latin typeface="+mn-lt"/>
                <a:ea typeface="+mn-ea"/>
                <a:cs typeface="+mn-cs"/>
              </a:rPr>
              <a:t>, V., Brunetti, M., Couplet, V., Kleinen, T., Lear, C. H., Lohmann, J., Roman-Cuesta, R. M., Sinet, S., </a:t>
            </a:r>
            <a:r>
              <a:rPr lang="en-GB" sz="1200" b="0" i="0" kern="1200" dirty="0" err="1">
                <a:solidFill>
                  <a:schemeClr val="tx1"/>
                </a:solidFill>
                <a:effectLst/>
                <a:latin typeface="+mn-lt"/>
                <a:ea typeface="+mn-ea"/>
                <a:cs typeface="+mn-cs"/>
              </a:rPr>
              <a:t>Swingedouw</a:t>
            </a:r>
            <a:r>
              <a:rPr lang="en-GB" sz="1200" b="0" i="0" kern="1200" dirty="0">
                <a:solidFill>
                  <a:schemeClr val="tx1"/>
                </a:solidFill>
                <a:effectLst/>
                <a:latin typeface="+mn-lt"/>
                <a:ea typeface="+mn-ea"/>
                <a:cs typeface="+mn-cs"/>
              </a:rPr>
              <a:t>, D., Winkelmann, R., Anand, P., </a:t>
            </a:r>
            <a:r>
              <a:rPr lang="en-GB" sz="1200" b="0" i="0" kern="1200" dirty="0" err="1">
                <a:solidFill>
                  <a:schemeClr val="tx1"/>
                </a:solidFill>
                <a:effectLst/>
                <a:latin typeface="+mn-lt"/>
                <a:ea typeface="+mn-ea"/>
                <a:cs typeface="+mn-cs"/>
              </a:rPr>
              <a:t>Barichivich</a:t>
            </a:r>
            <a:r>
              <a:rPr lang="en-GB" sz="1200" b="0" i="0" kern="1200" dirty="0">
                <a:solidFill>
                  <a:schemeClr val="tx1"/>
                </a:solidFill>
                <a:effectLst/>
                <a:latin typeface="+mn-lt"/>
                <a:ea typeface="+mn-ea"/>
                <a:cs typeface="+mn-cs"/>
              </a:rPr>
              <a:t>, J., </a:t>
            </a:r>
            <a:r>
              <a:rPr lang="en-GB" sz="1200" b="0" i="0" kern="1200" dirty="0" err="1">
                <a:solidFill>
                  <a:schemeClr val="tx1"/>
                </a:solidFill>
                <a:effectLst/>
                <a:latin typeface="+mn-lt"/>
                <a:ea typeface="+mn-ea"/>
                <a:cs typeface="+mn-cs"/>
              </a:rPr>
              <a:t>Bathiany</a:t>
            </a:r>
            <a:r>
              <a:rPr lang="en-GB" sz="1200" b="0" i="0" kern="1200" dirty="0">
                <a:solidFill>
                  <a:schemeClr val="tx1"/>
                </a:solidFill>
                <a:effectLst/>
                <a:latin typeface="+mn-lt"/>
                <a:ea typeface="+mn-ea"/>
                <a:cs typeface="+mn-cs"/>
              </a:rPr>
              <a:t>, S., </a:t>
            </a:r>
            <a:r>
              <a:rPr lang="en-GB" sz="1200" b="0" i="0" kern="1200" dirty="0" err="1">
                <a:solidFill>
                  <a:schemeClr val="tx1"/>
                </a:solidFill>
                <a:effectLst/>
                <a:latin typeface="+mn-lt"/>
                <a:ea typeface="+mn-ea"/>
                <a:cs typeface="+mn-cs"/>
              </a:rPr>
              <a:t>Baudena</a:t>
            </a:r>
            <a:r>
              <a:rPr lang="en-GB" sz="1200" b="0" i="0" kern="1200" dirty="0">
                <a:solidFill>
                  <a:schemeClr val="tx1"/>
                </a:solidFill>
                <a:effectLst/>
                <a:latin typeface="+mn-lt"/>
                <a:ea typeface="+mn-ea"/>
                <a:cs typeface="+mn-cs"/>
              </a:rPr>
              <a:t>, M., Bruun, J. T., </a:t>
            </a:r>
            <a:r>
              <a:rPr lang="en-GB" sz="1200" b="0" i="0" kern="1200" dirty="0" err="1">
                <a:solidFill>
                  <a:schemeClr val="tx1"/>
                </a:solidFill>
                <a:effectLst/>
                <a:latin typeface="+mn-lt"/>
                <a:ea typeface="+mn-ea"/>
                <a:cs typeface="+mn-cs"/>
              </a:rPr>
              <a:t>Chiessi</a:t>
            </a:r>
            <a:r>
              <a:rPr lang="en-GB" sz="1200" b="0" i="0" kern="1200" dirty="0">
                <a:solidFill>
                  <a:schemeClr val="tx1"/>
                </a:solidFill>
                <a:effectLst/>
                <a:latin typeface="+mn-lt"/>
                <a:ea typeface="+mn-ea"/>
                <a:cs typeface="+mn-cs"/>
              </a:rPr>
              <a:t>, C. M., </a:t>
            </a:r>
            <a:r>
              <a:rPr lang="en-GB" sz="1200" b="0" i="0" kern="1200" dirty="0" err="1">
                <a:solidFill>
                  <a:schemeClr val="tx1"/>
                </a:solidFill>
                <a:effectLst/>
                <a:latin typeface="+mn-lt"/>
                <a:ea typeface="+mn-ea"/>
                <a:cs typeface="+mn-cs"/>
              </a:rPr>
              <a:t>Coxall</a:t>
            </a:r>
            <a:r>
              <a:rPr lang="en-GB" sz="1200" b="0" i="0" kern="1200" dirty="0">
                <a:solidFill>
                  <a:schemeClr val="tx1"/>
                </a:solidFill>
                <a:effectLst/>
                <a:latin typeface="+mn-lt"/>
                <a:ea typeface="+mn-ea"/>
                <a:cs typeface="+mn-cs"/>
              </a:rPr>
              <a:t>, H. K., </a:t>
            </a:r>
            <a:r>
              <a:rPr lang="en-GB" sz="1200" b="0" i="0" kern="1200" dirty="0" err="1">
                <a:solidFill>
                  <a:schemeClr val="tx1"/>
                </a:solidFill>
                <a:effectLst/>
                <a:latin typeface="+mn-lt"/>
                <a:ea typeface="+mn-ea"/>
                <a:cs typeface="+mn-cs"/>
              </a:rPr>
              <a:t>Docquier</a:t>
            </a:r>
            <a:r>
              <a:rPr lang="en-GB" sz="1200" b="0" i="0" kern="1200" dirty="0">
                <a:solidFill>
                  <a:schemeClr val="tx1"/>
                </a:solidFill>
                <a:effectLst/>
                <a:latin typeface="+mn-lt"/>
                <a:ea typeface="+mn-ea"/>
                <a:cs typeface="+mn-cs"/>
              </a:rPr>
              <a:t>, D., Donges, J. F., </a:t>
            </a:r>
            <a:r>
              <a:rPr lang="en-GB" sz="1200" b="0" i="0" kern="1200" dirty="0" err="1">
                <a:solidFill>
                  <a:schemeClr val="tx1"/>
                </a:solidFill>
                <a:effectLst/>
                <a:latin typeface="+mn-lt"/>
                <a:ea typeface="+mn-ea"/>
                <a:cs typeface="+mn-cs"/>
              </a:rPr>
              <a:t>Falkena</a:t>
            </a:r>
            <a:r>
              <a:rPr lang="en-GB" sz="1200" b="0" i="0" kern="1200" dirty="0">
                <a:solidFill>
                  <a:schemeClr val="tx1"/>
                </a:solidFill>
                <a:effectLst/>
                <a:latin typeface="+mn-lt"/>
                <a:ea typeface="+mn-ea"/>
                <a:cs typeface="+mn-cs"/>
              </a:rPr>
              <a:t>, S. K. J., Klose, A. K., Obura, D., Rocha, J., Rynders, S., Steinert, N. J., and </a:t>
            </a:r>
            <a:r>
              <a:rPr lang="en-GB" sz="1200" b="0" i="0" kern="1200" dirty="0" err="1">
                <a:solidFill>
                  <a:schemeClr val="tx1"/>
                </a:solidFill>
                <a:effectLst/>
                <a:latin typeface="+mn-lt"/>
                <a:ea typeface="+mn-ea"/>
                <a:cs typeface="+mn-cs"/>
              </a:rPr>
              <a:t>Willeit</a:t>
            </a:r>
            <a:r>
              <a:rPr lang="en-GB" sz="1200" b="0" i="0" kern="1200" dirty="0">
                <a:solidFill>
                  <a:schemeClr val="tx1"/>
                </a:solidFill>
                <a:effectLst/>
                <a:latin typeface="+mn-lt"/>
                <a:ea typeface="+mn-ea"/>
                <a:cs typeface="+mn-cs"/>
              </a:rPr>
              <a:t>, M.: Climate tipping point interactions and cascades: a review, Earth System Dynamics, 15, 41–74, https://doi.org/10.5194/esd-15-41-2024, 2024.</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b="1" dirty="0"/>
          </a:p>
          <a:p>
            <a:r>
              <a:rPr lang="en-GB" dirty="0">
                <a:hlinkClick r:id="rId3"/>
              </a:rPr>
              <a:t>Guest post: Exploring the risks of ‘cascading’ tipping points in a warming world - Carbon Brief</a:t>
            </a:r>
            <a:endParaRPr lang="en-GB" dirty="0"/>
          </a:p>
          <a:p>
            <a:r>
              <a:rPr lang="en-GB" dirty="0">
                <a:hlinkClick r:id="rId4"/>
              </a:rPr>
              <a:t>ESD - Climate tipping point interactions and cascades: a review</a:t>
            </a:r>
            <a:endParaRPr lang="en-GB" dirty="0"/>
          </a:p>
          <a:p>
            <a:endParaRPr lang="en-GB" b="1" dirty="0"/>
          </a:p>
          <a:p>
            <a:r>
              <a:rPr lang="en-GB" b="1" dirty="0"/>
              <a:t>IMAGE CREDIT</a:t>
            </a:r>
          </a:p>
          <a:p>
            <a:pPr fontAlgn="base"/>
            <a:r>
              <a:rPr lang="en-GB" sz="1200" b="0" i="0" kern="1200" dirty="0">
                <a:solidFill>
                  <a:schemeClr val="tx1"/>
                </a:solidFill>
                <a:effectLst/>
                <a:latin typeface="+mn-lt"/>
                <a:ea typeface="+mn-ea"/>
                <a:cs typeface="+mn-cs"/>
              </a:rPr>
              <a:t>Wooden dominoes on grey table. By Africa Studio (https://stock.adobe.com/uk/contributor/293313/africa-studio)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58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POSITIVE TIPPING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story doesn’t end with risks.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also positive tipping points in how we respond to climate change - moments when progress accelerates and becomes self-reinforcing –delivering solutions at the pace and scale needed.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Let’s look at a few examples already underway…</a:t>
            </a:r>
          </a:p>
          <a:p>
            <a:endParaRPr lang="en-GB" dirty="0"/>
          </a:p>
          <a:p>
            <a:r>
              <a:rPr lang="en-GB" b="1" dirty="0"/>
              <a:t>INFORMATION SOURCES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For further information on Positive Tipping Points from The Global Tipping Points Project see: ‘Section 4: Positive tipping points in technology, economy and society’, pp 24-29 in </a:t>
            </a:r>
            <a:r>
              <a:rPr lang="en-GB" sz="1200" b="0" i="0" u="none" strike="noStrike" kern="1200" baseline="0" dirty="0">
                <a:solidFill>
                  <a:schemeClr val="tx1"/>
                </a:solidFill>
                <a:latin typeface="+mn-lt"/>
                <a:ea typeface="+mn-ea"/>
                <a:cs typeface="+mn-cs"/>
              </a:rPr>
              <a:t>Lenton, T.M., Laybourn, L., Armstrong McKay, D.I., </a:t>
            </a:r>
            <a:r>
              <a:rPr lang="en-GB" sz="1200" b="0" i="0" u="none" strike="noStrike" kern="1200" baseline="0" dirty="0" err="1">
                <a:solidFill>
                  <a:schemeClr val="tx1"/>
                </a:solidFill>
                <a:latin typeface="+mn-lt"/>
                <a:ea typeface="+mn-ea"/>
                <a:cs typeface="+mn-cs"/>
              </a:rPr>
              <a:t>Loriani</a:t>
            </a:r>
            <a:r>
              <a:rPr lang="en-GB" sz="1200" b="0" i="0" u="none" strike="noStrike" kern="1200" baseline="0" dirty="0">
                <a:solidFill>
                  <a:schemeClr val="tx1"/>
                </a:solidFill>
                <a:latin typeface="+mn-lt"/>
                <a:ea typeface="+mn-ea"/>
                <a:cs typeface="+mn-cs"/>
              </a:rPr>
              <a:t>, S., Abrams, J.F., Lade, S.J., Donges, J.F., </a:t>
            </a:r>
            <a:r>
              <a:rPr lang="en-GB" sz="1200" b="0" i="0" u="none" strike="noStrike" kern="1200" baseline="0" dirty="0" err="1">
                <a:solidFill>
                  <a:schemeClr val="tx1"/>
                </a:solidFill>
                <a:latin typeface="+mn-lt"/>
                <a:ea typeface="+mn-ea"/>
                <a:cs typeface="+mn-cs"/>
              </a:rPr>
              <a:t>Milkoreit</a:t>
            </a:r>
            <a:r>
              <a:rPr lang="en-GB" sz="1200" b="0" i="0" u="none" strike="noStrike" kern="1200" baseline="0" dirty="0">
                <a:solidFill>
                  <a:schemeClr val="tx1"/>
                </a:solidFill>
                <a:latin typeface="+mn-lt"/>
                <a:ea typeface="+mn-ea"/>
                <a:cs typeface="+mn-cs"/>
              </a:rPr>
              <a:t>, M., Smith, S.R., Bailey, E., Powell, T., </a:t>
            </a:r>
            <a:r>
              <a:rPr lang="en-GB" sz="1200" b="0" i="0" u="none" strike="noStrike" kern="1200" baseline="0" dirty="0" err="1">
                <a:solidFill>
                  <a:schemeClr val="tx1"/>
                </a:solidFill>
                <a:latin typeface="+mn-lt"/>
                <a:ea typeface="+mn-ea"/>
                <a:cs typeface="+mn-cs"/>
              </a:rPr>
              <a:t>Fesenfeld</a:t>
            </a:r>
            <a:r>
              <a:rPr lang="en-GB" sz="1200" b="0" i="0" u="none" strike="noStrike" kern="1200" baseline="0" dirty="0">
                <a:solidFill>
                  <a:schemeClr val="tx1"/>
                </a:solidFill>
                <a:latin typeface="+mn-lt"/>
                <a:ea typeface="+mn-ea"/>
                <a:cs typeface="+mn-cs"/>
              </a:rPr>
              <a:t>, L., Zimm, C., Boulton, C.A., Buxton, J.E., Dyke, J.G., Ghadiali, A. (2023).  Global Tipping Points Summary Report 2023. University of Exeter, Exeter, UK.  Available at: </a:t>
            </a:r>
            <a:r>
              <a:rPr lang="en-GB" sz="1200" b="0" dirty="0"/>
              <a:t>global-tipping-points.org</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For an accessible news style article see World Economic Forum. 2 July 2024. Climate crisis: How positive tipping points could save the planet: https://www.weforum.org/stories/2024/07/positive-tipping-points-climate-tim-lenton/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CREDITS</a:t>
            </a:r>
          </a:p>
          <a:p>
            <a:pPr fontAlgn="base"/>
            <a:r>
              <a:rPr lang="en-GB" sz="1200" b="0" i="0" kern="1200" dirty="0">
                <a:solidFill>
                  <a:schemeClr val="tx1"/>
                </a:solidFill>
                <a:effectLst/>
                <a:latin typeface="+mn-lt"/>
                <a:ea typeface="+mn-ea"/>
                <a:cs typeface="+mn-cs"/>
              </a:rPr>
              <a:t>Offshore Wind Turbine in a Wind farm under construction off the England coast at sunset. By </a:t>
            </a:r>
            <a:r>
              <a:rPr lang="en-GB" sz="1200" b="0" i="0" kern="1200" dirty="0" err="1">
                <a:solidFill>
                  <a:schemeClr val="tx1"/>
                </a:solidFill>
                <a:effectLst/>
                <a:latin typeface="+mn-lt"/>
                <a:ea typeface="+mn-ea"/>
                <a:cs typeface="+mn-cs"/>
              </a:rPr>
              <a:t>nuttawutney</a:t>
            </a:r>
            <a:r>
              <a:rPr lang="en-GB" sz="1200" b="0" i="0" kern="1200" dirty="0">
                <a:solidFill>
                  <a:schemeClr val="tx1"/>
                </a:solidFill>
                <a:effectLst/>
                <a:latin typeface="+mn-lt"/>
                <a:ea typeface="+mn-ea"/>
                <a:cs typeface="+mn-cs"/>
              </a:rPr>
              <a:t> (https://stock.adobe.com/uk/contributor/205731677/nuttawutnuy) </a:t>
            </a:r>
            <a:endParaRPr lang="en-GB" b="0" dirty="0"/>
          </a:p>
          <a:p>
            <a:pPr fontAlgn="base"/>
            <a:r>
              <a:rPr lang="en-GB" sz="1200" b="0" i="0" kern="1200" dirty="0">
                <a:solidFill>
                  <a:schemeClr val="tx1"/>
                </a:solidFill>
                <a:effectLst/>
                <a:latin typeface="+mn-lt"/>
                <a:ea typeface="+mn-ea"/>
                <a:cs typeface="+mn-cs"/>
              </a:rPr>
              <a:t>Power supply for electric car charging. Electric car charging station. By NVB Stocker (https://stock.adobe.com/uk/contributor/206862554/nvb-stocker)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Vegan protein source. Legumes, beans, lentils, nuts, broccoli, spinach and seeds. Top view on stone table. Healthy vegetarian food. By </a:t>
            </a:r>
            <a:r>
              <a:rPr lang="en-GB" sz="1200" b="0" i="0" kern="1200" dirty="0" err="1">
                <a:solidFill>
                  <a:schemeClr val="tx1"/>
                </a:solidFill>
                <a:effectLst/>
                <a:latin typeface="+mn-lt"/>
                <a:ea typeface="+mn-ea"/>
                <a:cs typeface="+mn-cs"/>
              </a:rPr>
              <a:t>Nadianb</a:t>
            </a:r>
            <a:r>
              <a:rPr lang="en-GB" sz="1200" b="0" i="0" kern="1200" dirty="0">
                <a:solidFill>
                  <a:schemeClr val="tx1"/>
                </a:solidFill>
                <a:effectLst/>
                <a:latin typeface="+mn-lt"/>
                <a:ea typeface="+mn-ea"/>
                <a:cs typeface="+mn-cs"/>
              </a:rPr>
              <a:t> (https://stock.adobe.com/uk/contributor/203046732/nadianb)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Closeup shot of a poster with a message saying “The climate is changing why aren't we”. By </a:t>
            </a:r>
            <a:r>
              <a:rPr lang="en-GB" b="0" dirty="0" err="1"/>
              <a:t>Baisil</a:t>
            </a:r>
            <a:r>
              <a:rPr lang="en-GB" b="0" dirty="0"/>
              <a:t> Kunjumon/</a:t>
            </a:r>
            <a:r>
              <a:rPr lang="en-GB" b="0" dirty="0" err="1"/>
              <a:t>Wirestock</a:t>
            </a:r>
            <a:r>
              <a:rPr lang="en-GB" b="0" dirty="0"/>
              <a:t> (https://stock.adobe.com/uk/contributor/208428317/baisil-kunjumon-wirestock)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2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RENEWABLE ENERGY – PRICE &amp; POWER</a:t>
            </a:r>
          </a:p>
          <a:p>
            <a:endParaRPr lang="en-GB" dirty="0"/>
          </a:p>
          <a:p>
            <a:r>
              <a:rPr lang="en-GB" dirty="0"/>
              <a:t>Solar and wind power have passed a cost tipping point and are now cheaper than fossil fuels in most regions. </a:t>
            </a:r>
          </a:p>
          <a:p>
            <a:endParaRPr lang="en-GB" dirty="0"/>
          </a:p>
          <a:p>
            <a:r>
              <a:rPr lang="en-GB" dirty="0"/>
              <a:t>Furthermore, in October 2025, renewables overtook coal in global electricity generation for the first time - a historic milestone. </a:t>
            </a:r>
          </a:p>
          <a:p>
            <a:endParaRPr lang="en-GB" dirty="0"/>
          </a:p>
          <a:p>
            <a:r>
              <a:rPr lang="en-GB" b="1" dirty="0"/>
              <a:t>INFORMATION SOURCES</a:t>
            </a:r>
          </a:p>
          <a:p>
            <a:pPr marL="108000" indent="-108000">
              <a:buFont typeface="Arial" panose="020B0604020202020204" pitchFamily="34" charset="0"/>
              <a:buChar char="•"/>
            </a:pPr>
            <a:r>
              <a:rPr lang="en-GB" b="0" dirty="0"/>
              <a:t>International Renewable Energy Agency (IRENA) – Renewable Power Generation Costs in 2024: https://www.irena.org/Publications/2025/Jun/Renewable-Power-Generation-Costs-in-2024</a:t>
            </a:r>
          </a:p>
          <a:p>
            <a:pPr marL="216000" indent="-108000">
              <a:buFont typeface="Calibri" panose="020F0502020204030204" pitchFamily="34" charset="0"/>
              <a:buChar char="└"/>
            </a:pPr>
            <a:r>
              <a:rPr lang="en-GB" b="0" dirty="0"/>
              <a:t>91% of newly commissioned renewable power projects in 2024 delivered electricity cheaper than the lowest-cost fossil fuel alternative.</a:t>
            </a:r>
          </a:p>
          <a:p>
            <a:pPr marL="216000" indent="-108000">
              <a:buFont typeface="Calibri" panose="020F0502020204030204" pitchFamily="34" charset="0"/>
              <a:buChar char="└"/>
            </a:pPr>
            <a:r>
              <a:rPr lang="en-GB" b="0" dirty="0"/>
              <a:t>Solar PV was on average 41% cheaper, and onshore wind was 53% cheaper than fossil fuels.</a:t>
            </a:r>
          </a:p>
          <a:p>
            <a:pPr marL="216000" indent="-108000">
              <a:buFont typeface="Calibri" panose="020F0502020204030204" pitchFamily="34" charset="0"/>
              <a:buChar char="└"/>
            </a:pPr>
            <a:r>
              <a:rPr lang="en-GB" b="0" dirty="0"/>
              <a:t>This cost advantage applied across most global markets, including emerging economies.</a:t>
            </a:r>
          </a:p>
          <a:p>
            <a:pPr marL="108000" indent="-108000">
              <a:buFont typeface="Arial" panose="020B0604020202020204" pitchFamily="34" charset="0"/>
              <a:buChar char="•"/>
            </a:pPr>
            <a:r>
              <a:rPr lang="en-GB" b="0" dirty="0"/>
              <a:t>International Energy Agency (IEA) – Renewables 2024 Executive Summary: https://www.iea.org/reports/renewables-2024/executive-summary</a:t>
            </a:r>
          </a:p>
          <a:p>
            <a:pPr marL="216000" indent="-108000">
              <a:buFont typeface="Calibri" panose="020F0502020204030204" pitchFamily="34" charset="0"/>
              <a:buChar char="└"/>
            </a:pPr>
            <a:r>
              <a:rPr lang="en-GB" b="0" dirty="0"/>
              <a:t>Climate and energy security policies in nearly 140 countries have made renewables cost-competitive with fossil-fired power plants.</a:t>
            </a:r>
          </a:p>
          <a:p>
            <a:pPr marL="216000" indent="-108000">
              <a:buFont typeface="Calibri" panose="020F0502020204030204" pitchFamily="34" charset="0"/>
              <a:buChar char="└"/>
            </a:pPr>
            <a:r>
              <a:rPr lang="en-GB" b="0" dirty="0"/>
              <a:t>Solar PV and wind account for 95% of all renewable capacity growth due to their economic attractiveness in almost all countries.</a:t>
            </a:r>
          </a:p>
          <a:p>
            <a:pPr marL="216000" indent="-108000">
              <a:buFont typeface="Calibri" panose="020F0502020204030204" pitchFamily="34" charset="0"/>
              <a:buChar char="└"/>
            </a:pPr>
            <a:r>
              <a:rPr lang="en-GB" b="0" dirty="0"/>
              <a:t>Nearly 70 countries, representing 80% of global capacity, are on track to meet or exceed their 2030 renewable targets.</a:t>
            </a:r>
          </a:p>
          <a:p>
            <a:pPr marL="108000" indent="-108000">
              <a:buFont typeface="Arial" panose="020B0604020202020204" pitchFamily="34" charset="0"/>
              <a:buChar char="•"/>
            </a:pPr>
            <a:r>
              <a:rPr lang="en-GB" b="0" dirty="0"/>
              <a:t>EMBER – Global Electricity Mid-Year Insights 2025: https://ember-energy.org/latest-insights/global-electricity-mid-year-insights-2025/</a:t>
            </a:r>
          </a:p>
          <a:p>
            <a:pPr marL="216000" indent="-108000">
              <a:buFont typeface="Calibri" panose="020F0502020204030204" pitchFamily="34" charset="0"/>
              <a:buChar char="└"/>
            </a:pPr>
            <a:r>
              <a:rPr lang="en-GB" sz="1200" b="0" i="0" kern="1200" dirty="0">
                <a:solidFill>
                  <a:schemeClr val="tx1"/>
                </a:solidFill>
                <a:effectLst/>
                <a:latin typeface="+mn-lt"/>
                <a:ea typeface="+mn-ea"/>
                <a:cs typeface="+mn-cs"/>
              </a:rPr>
              <a:t>A strong rise in solar, and to a lesser extent wind, led to renewables overtaking coal generation for the first time on record in the first half of 2025. Renewables grew by 363 TWh (+7.7%) to reach 5,072 TWh, while coal generation fell by 31 TWh to 4,896 TWh. As a result, renewables’ share of global electricity rose to 34.3% (from 32.7%), while coal’s share fell to 33.1% (from 34.2%).</a:t>
            </a:r>
            <a:endParaRPr lang="en-GB" dirty="0"/>
          </a:p>
          <a:p>
            <a:endParaRPr lang="en-GB" dirty="0"/>
          </a:p>
          <a:p>
            <a:pPr fontAlgn="base"/>
            <a:r>
              <a:rPr lang="en-GB" sz="1200" b="1" i="0" kern="1200" dirty="0">
                <a:solidFill>
                  <a:schemeClr val="tx1"/>
                </a:solidFill>
                <a:effectLst/>
                <a:latin typeface="+mn-lt"/>
                <a:ea typeface="+mn-ea"/>
                <a:cs typeface="+mn-cs"/>
              </a:rPr>
              <a:t>IMAGE CREDITS</a:t>
            </a:r>
          </a:p>
          <a:p>
            <a:pPr fontAlgn="base"/>
            <a:r>
              <a:rPr lang="en-GB" sz="1200" b="0" i="0" kern="1200" dirty="0">
                <a:solidFill>
                  <a:schemeClr val="tx1"/>
                </a:solidFill>
                <a:effectLst/>
                <a:latin typeface="+mn-lt"/>
                <a:ea typeface="+mn-ea"/>
                <a:cs typeface="+mn-cs"/>
              </a:rPr>
              <a:t>Aerial looking over a modern solar farm at sunrise in the English countryside panoramic. By Studio-FI (https://stock.adobe.com/uk/contributor/201172464/studio-fi)</a:t>
            </a:r>
          </a:p>
          <a:p>
            <a:pPr fontAlgn="base"/>
            <a:r>
              <a:rPr lang="en-GB" sz="1200" b="0" i="0" kern="1200" dirty="0">
                <a:solidFill>
                  <a:schemeClr val="tx1"/>
                </a:solidFill>
                <a:effectLst/>
                <a:latin typeface="+mn-lt"/>
                <a:ea typeface="+mn-ea"/>
                <a:cs typeface="+mn-cs"/>
              </a:rPr>
              <a:t>Windmill park. Offshore wind turbines farm on the ocean. Close up view. Sustainable energy production, clean power. By </a:t>
            </a:r>
            <a:r>
              <a:rPr lang="en-GB" sz="1200" b="0" i="0" kern="1200" dirty="0" err="1">
                <a:solidFill>
                  <a:schemeClr val="tx1"/>
                </a:solidFill>
                <a:effectLst/>
                <a:latin typeface="+mn-lt"/>
                <a:ea typeface="+mn-ea"/>
                <a:cs typeface="+mn-cs"/>
              </a:rPr>
              <a:t>adobedesigner</a:t>
            </a:r>
            <a:r>
              <a:rPr lang="en-GB" sz="1200" b="0" i="0" kern="1200" dirty="0">
                <a:solidFill>
                  <a:schemeClr val="tx1"/>
                </a:solidFill>
                <a:effectLst/>
                <a:latin typeface="+mn-lt"/>
                <a:ea typeface="+mn-ea"/>
                <a:cs typeface="+mn-cs"/>
              </a:rPr>
              <a:t> (https://stock.adobe.com/uk/contributor/209420746/adobedesigner)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2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DBDC-1511-32A3-CEBC-E49ACC310E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E868D38-822A-0DFE-2C91-D56B16DBA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93D2BF-5807-41A2-458F-DAD27BEAFE80}"/>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5" name="Footer Placeholder 4">
            <a:extLst>
              <a:ext uri="{FF2B5EF4-FFF2-40B4-BE49-F238E27FC236}">
                <a16:creationId xmlns:a16="http://schemas.microsoft.com/office/drawing/2014/main" id="{4FC1B9C5-93CB-C913-1A6B-3C69736AB5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27F867-7F17-ECAA-2F40-83584E497EC9}"/>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80517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C4FE-4827-3810-644A-738BA13258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653CE1-C64A-605E-BEE4-4FA76CFF6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CCDA55-E1AC-137C-7EC1-6F443A02BFCF}"/>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5" name="Footer Placeholder 4">
            <a:extLst>
              <a:ext uri="{FF2B5EF4-FFF2-40B4-BE49-F238E27FC236}">
                <a16:creationId xmlns:a16="http://schemas.microsoft.com/office/drawing/2014/main" id="{3647721A-C5B4-AC8C-D9CF-7E5E3790E9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2CAA73-9E89-07BF-6A9B-06F91AB11CB0}"/>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249599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7D4FC-BAB2-4AB2-512A-66E42357FA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569A1B-F35E-6F44-477D-DF6D23EE3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9C1EF0-2AFC-3794-E8E0-4248E7C025A4}"/>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5" name="Footer Placeholder 4">
            <a:extLst>
              <a:ext uri="{FF2B5EF4-FFF2-40B4-BE49-F238E27FC236}">
                <a16:creationId xmlns:a16="http://schemas.microsoft.com/office/drawing/2014/main" id="{DB6B07BA-BC29-9CAF-A21B-391A9A32A5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9E9ED-1D94-41F3-9C3D-9548D9B48815}"/>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399899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B97"/>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hasCustomPrompt="1"/>
          </p:nvPr>
        </p:nvSpPr>
        <p:spPr>
          <a:xfrm>
            <a:off x="5619750" y="828675"/>
            <a:ext cx="5505450" cy="5186292"/>
          </a:xfrm>
        </p:spPr>
        <p:txBody>
          <a:bodyPr anchor="ctr"/>
          <a:lstStyle>
            <a:lvl1pPr algn="ctr">
              <a:defRPr sz="6000" b="1">
                <a:latin typeface="+mj-lt"/>
              </a:defRPr>
            </a:lvl1pPr>
          </a:lstStyle>
          <a:p>
            <a:r>
              <a:rPr lang="en-US"/>
              <a:t>Click to add title</a:t>
            </a:r>
            <a:endParaRPr lang="en-GB"/>
          </a:p>
        </p:txBody>
      </p:sp>
      <p:pic>
        <p:nvPicPr>
          <p:cNvPr id="3" name="Google Shape;39;p30">
            <a:extLst>
              <a:ext uri="{FF2B5EF4-FFF2-40B4-BE49-F238E27FC236}">
                <a16:creationId xmlns:a16="http://schemas.microsoft.com/office/drawing/2014/main" id="{9BC58400-34A3-1BB8-2436-1A419CED05C8}"/>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91813" y="3944100"/>
            <a:ext cx="3960000" cy="1514297"/>
          </a:xfrm>
          <a:prstGeom prst="rect">
            <a:avLst/>
          </a:prstGeom>
          <a:noFill/>
          <a:ln>
            <a:noFill/>
          </a:ln>
        </p:spPr>
      </p:pic>
      <p:pic>
        <p:nvPicPr>
          <p:cNvPr id="1026" name="Picture 2" descr="SHU Logo strapline White Grey (PNG)">
            <a:extLst>
              <a:ext uri="{FF2B5EF4-FFF2-40B4-BE49-F238E27FC236}">
                <a16:creationId xmlns:a16="http://schemas.microsoft.com/office/drawing/2014/main" id="{B39CDBD6-62A0-6FD2-9A4B-FD6E1CF160A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74123" y="1262898"/>
            <a:ext cx="3251666" cy="216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711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7B97"/>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hasCustomPrompt="1"/>
          </p:nvPr>
        </p:nvSpPr>
        <p:spPr>
          <a:xfrm>
            <a:off x="1085850" y="3714750"/>
            <a:ext cx="10039349" cy="2233542"/>
          </a:xfrm>
        </p:spPr>
        <p:txBody>
          <a:bodyPr anchor="ctr"/>
          <a:lstStyle>
            <a:lvl1pPr algn="ctr">
              <a:defRPr sz="6000" b="1">
                <a:latin typeface="+mj-lt"/>
              </a:defRPr>
            </a:lvl1pPr>
          </a:lstStyle>
          <a:p>
            <a:r>
              <a:rPr lang="en-US"/>
              <a:t>Click to add title</a:t>
            </a:r>
            <a:endParaRPr lang="en-GB"/>
          </a:p>
        </p:txBody>
      </p:sp>
      <p:pic>
        <p:nvPicPr>
          <p:cNvPr id="2" name="Google Shape;18;p26">
            <a:extLst>
              <a:ext uri="{FF2B5EF4-FFF2-40B4-BE49-F238E27FC236}">
                <a16:creationId xmlns:a16="http://schemas.microsoft.com/office/drawing/2014/main" id="{A8055D18-BA1D-96B6-E481-26F0B4485C98}"/>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560094" y="1451725"/>
            <a:ext cx="3960000" cy="1514297"/>
          </a:xfrm>
          <a:prstGeom prst="rect">
            <a:avLst/>
          </a:prstGeom>
          <a:noFill/>
          <a:ln>
            <a:noFill/>
          </a:ln>
        </p:spPr>
      </p:pic>
      <p:pic>
        <p:nvPicPr>
          <p:cNvPr id="6" name="Picture 2" descr="SHU Logo strapline White Grey (PNG)">
            <a:extLst>
              <a:ext uri="{FF2B5EF4-FFF2-40B4-BE49-F238E27FC236}">
                <a16:creationId xmlns:a16="http://schemas.microsoft.com/office/drawing/2014/main" id="{FD771D06-69AC-3D95-69EB-7F33FF86AEC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43070" y="1174376"/>
            <a:ext cx="2793270" cy="186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291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Click to add title</a:t>
            </a:r>
            <a:endParaRPr lang="en-GB"/>
          </a:p>
        </p:txBody>
      </p:sp>
      <p:sp>
        <p:nvSpPr>
          <p:cNvPr id="3" name="Slide Number Placeholder 2"/>
          <p:cNvSpPr>
            <a:spLocks noGrp="1"/>
          </p:cNvSpPr>
          <p:nvPr>
            <p:ph type="sldNum" sz="quarter" idx="10"/>
          </p:nvPr>
        </p:nvSpPr>
        <p:spPr/>
        <p:txBody>
          <a:bodyPr/>
          <a:lstStyle>
            <a:lvl1pPr>
              <a:defRPr>
                <a:solidFill>
                  <a:srgbClr val="007B97"/>
                </a:solidFill>
              </a:defRPr>
            </a:lvl1pPr>
          </a:lstStyle>
          <a:p>
            <a:fld id="{09AB7D12-A524-4A37-822E-86680631D2B1}" type="slidenum">
              <a:rPr lang="en-GB" smtClean="0"/>
              <a:pPr/>
              <a:t>‹#›</a:t>
            </a:fld>
            <a:endParaRPr lang="en-GB"/>
          </a:p>
        </p:txBody>
      </p:sp>
      <p:pic>
        <p:nvPicPr>
          <p:cNvPr id="5" name="Google Shape;24;p27">
            <a:extLst>
              <a:ext uri="{FF2B5EF4-FFF2-40B4-BE49-F238E27FC236}">
                <a16:creationId xmlns:a16="http://schemas.microsoft.com/office/drawing/2014/main" id="{54EFD504-F4F8-4C1F-B6A8-D29217CEC3E1}"/>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217644" y="306284"/>
            <a:ext cx="1800000" cy="688312"/>
          </a:xfrm>
          <a:prstGeom prst="rect">
            <a:avLst/>
          </a:prstGeom>
          <a:noFill/>
          <a:ln>
            <a:noFill/>
          </a:ln>
        </p:spPr>
      </p:pic>
      <p:pic>
        <p:nvPicPr>
          <p:cNvPr id="4" name="Picture 3" descr="White text on a black background&#10;&#10;Description automatically generated">
            <a:extLst>
              <a:ext uri="{FF2B5EF4-FFF2-40B4-BE49-F238E27FC236}">
                <a16:creationId xmlns:a16="http://schemas.microsoft.com/office/drawing/2014/main" id="{A313CA41-61B9-E7BF-F010-3F719E923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71156" y="290440"/>
            <a:ext cx="1335790" cy="720000"/>
          </a:xfrm>
          <a:prstGeom prst="rect">
            <a:avLst/>
          </a:prstGeom>
        </p:spPr>
      </p:pic>
    </p:spTree>
    <p:extLst>
      <p:ext uri="{BB962C8B-B14F-4D97-AF65-F5344CB8AC3E}">
        <p14:creationId xmlns:p14="http://schemas.microsoft.com/office/powerpoint/2010/main" val="212504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Click to add title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007B97"/>
                </a:solidFill>
              </a:defRPr>
            </a:lvl1pPr>
          </a:lstStyle>
          <a:p>
            <a:fld id="{09AB7D12-A524-4A37-822E-86680631D2B1}" type="slidenum">
              <a:rPr lang="en-GB" smtClean="0"/>
              <a:pPr/>
              <a:t>‹#›</a:t>
            </a:fld>
            <a:endParaRPr lang="en-GB"/>
          </a:p>
        </p:txBody>
      </p:sp>
      <p:pic>
        <p:nvPicPr>
          <p:cNvPr id="4" name="Google Shape;24;p27">
            <a:extLst>
              <a:ext uri="{FF2B5EF4-FFF2-40B4-BE49-F238E27FC236}">
                <a16:creationId xmlns:a16="http://schemas.microsoft.com/office/drawing/2014/main" id="{809E38A4-642D-1283-E13D-89535DE2F539}"/>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217644" y="306284"/>
            <a:ext cx="1800000" cy="688312"/>
          </a:xfrm>
          <a:prstGeom prst="rect">
            <a:avLst/>
          </a:prstGeom>
          <a:noFill/>
          <a:ln>
            <a:noFill/>
          </a:ln>
        </p:spPr>
      </p:pic>
      <p:pic>
        <p:nvPicPr>
          <p:cNvPr id="8" name="Picture 2" descr="SHU Logo strapline White Grey (PNG)">
            <a:extLst>
              <a:ext uri="{FF2B5EF4-FFF2-40B4-BE49-F238E27FC236}">
                <a16:creationId xmlns:a16="http://schemas.microsoft.com/office/drawing/2014/main" id="{F7B65F7D-134E-478B-6E32-4005DF280C5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648033" y="213649"/>
            <a:ext cx="1227478" cy="81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713767"/>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125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F500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hasCustomPrompt="1"/>
          </p:nvPr>
        </p:nvSpPr>
        <p:spPr>
          <a:xfrm>
            <a:off x="1085850" y="3714750"/>
            <a:ext cx="10039349" cy="2233542"/>
          </a:xfrm>
        </p:spPr>
        <p:txBody>
          <a:bodyPr anchor="ctr"/>
          <a:lstStyle>
            <a:lvl1pPr algn="ctr">
              <a:defRPr sz="6000"/>
            </a:lvl1pPr>
          </a:lstStyle>
          <a:p>
            <a:r>
              <a:rPr lang="en-US"/>
              <a:t>Click to add title</a:t>
            </a:r>
            <a:endParaRPr lang="en-GB"/>
          </a:p>
        </p:txBody>
      </p:sp>
      <p:pic>
        <p:nvPicPr>
          <p:cNvPr id="2" name="Google Shape;18;p26">
            <a:extLst>
              <a:ext uri="{FF2B5EF4-FFF2-40B4-BE49-F238E27FC236}">
                <a16:creationId xmlns:a16="http://schemas.microsoft.com/office/drawing/2014/main" id="{0B438E8D-7C9D-D555-A397-F8F99CDECC02}"/>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560094" y="1451725"/>
            <a:ext cx="3960000" cy="1514297"/>
          </a:xfrm>
          <a:prstGeom prst="rect">
            <a:avLst/>
          </a:prstGeom>
          <a:noFill/>
          <a:ln>
            <a:noFill/>
          </a:ln>
        </p:spPr>
      </p:pic>
      <p:pic>
        <p:nvPicPr>
          <p:cNvPr id="3" name="Picture 2" descr="SHU Logo strapline White Grey (PNG)">
            <a:extLst>
              <a:ext uri="{FF2B5EF4-FFF2-40B4-BE49-F238E27FC236}">
                <a16:creationId xmlns:a16="http://schemas.microsoft.com/office/drawing/2014/main" id="{B9934305-8408-6749-8679-E614AF513D1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010617" y="1056709"/>
            <a:ext cx="3251666" cy="216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91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7407770" cy="887125"/>
          </a:xfrm>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lvl1pPr>
              <a:buClr>
                <a:srgbClr val="FF5000"/>
              </a:buClr>
              <a:defRPr/>
            </a:lvl1pPr>
            <a:lvl2pPr>
              <a:buClr>
                <a:srgbClr val="FF5000"/>
              </a:buClr>
              <a:defRPr/>
            </a:lvl2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FF6B00"/>
                </a:solidFill>
              </a:defRPr>
            </a:lvl1pPr>
          </a:lstStyle>
          <a:p>
            <a:fld id="{09AB7D12-A524-4A37-822E-86680631D2B1}" type="slidenum">
              <a:rPr lang="en-GB" smtClean="0"/>
              <a:pPr/>
              <a:t>‹#›</a:t>
            </a:fld>
            <a:endParaRPr lang="en-GB"/>
          </a:p>
        </p:txBody>
      </p:sp>
      <p:pic>
        <p:nvPicPr>
          <p:cNvPr id="4" name="Google Shape;24;p27">
            <a:extLst>
              <a:ext uri="{FF2B5EF4-FFF2-40B4-BE49-F238E27FC236}">
                <a16:creationId xmlns:a16="http://schemas.microsoft.com/office/drawing/2014/main" id="{2177B3A4-A8FC-7555-328B-E3A841F4DC82}"/>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217644" y="306284"/>
            <a:ext cx="1800000" cy="688312"/>
          </a:xfrm>
          <a:prstGeom prst="rect">
            <a:avLst/>
          </a:prstGeom>
          <a:noFill/>
          <a:ln>
            <a:noFill/>
          </a:ln>
        </p:spPr>
      </p:pic>
      <p:pic>
        <p:nvPicPr>
          <p:cNvPr id="8" name="Picture 2" descr="SHU Logo strapline White Grey (PNG)">
            <a:extLst>
              <a:ext uri="{FF2B5EF4-FFF2-40B4-BE49-F238E27FC236}">
                <a16:creationId xmlns:a16="http://schemas.microsoft.com/office/drawing/2014/main" id="{038648B1-805E-2602-3E7A-9348FE038D0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648033" y="213649"/>
            <a:ext cx="1227478" cy="81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4075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7407770" cy="887125"/>
          </a:xfrm>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FF6B00"/>
                </a:solidFill>
              </a:defRPr>
            </a:lvl1pPr>
          </a:lstStyle>
          <a:p>
            <a:fld id="{09AB7D12-A524-4A37-822E-86680631D2B1}" type="slidenum">
              <a:rPr lang="en-GB" smtClean="0"/>
              <a:pPr/>
              <a:t>‹#›</a:t>
            </a:fld>
            <a:endParaRPr lang="en-GB"/>
          </a:p>
        </p:txBody>
      </p:sp>
      <p:pic>
        <p:nvPicPr>
          <p:cNvPr id="3" name="Google Shape;24;p27">
            <a:extLst>
              <a:ext uri="{FF2B5EF4-FFF2-40B4-BE49-F238E27FC236}">
                <a16:creationId xmlns:a16="http://schemas.microsoft.com/office/drawing/2014/main" id="{5D340A0B-F357-E30E-1CC9-BCA409CAD0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217644" y="306284"/>
            <a:ext cx="1800000" cy="688312"/>
          </a:xfrm>
          <a:prstGeom prst="rect">
            <a:avLst/>
          </a:prstGeom>
          <a:noFill/>
          <a:ln>
            <a:noFill/>
          </a:ln>
        </p:spPr>
      </p:pic>
      <p:pic>
        <p:nvPicPr>
          <p:cNvPr id="4" name="Picture 3" descr="White text on a black background&#10;&#10;Description automatically generated">
            <a:extLst>
              <a:ext uri="{FF2B5EF4-FFF2-40B4-BE49-F238E27FC236}">
                <a16:creationId xmlns:a16="http://schemas.microsoft.com/office/drawing/2014/main" id="{EC563926-C625-51D7-B1B4-36148971CE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71156" y="290440"/>
            <a:ext cx="1335790" cy="720000"/>
          </a:xfrm>
          <a:prstGeom prst="rect">
            <a:avLst/>
          </a:prstGeom>
        </p:spPr>
      </p:pic>
    </p:spTree>
    <p:extLst>
      <p:ext uri="{BB962C8B-B14F-4D97-AF65-F5344CB8AC3E}">
        <p14:creationId xmlns:p14="http://schemas.microsoft.com/office/powerpoint/2010/main" val="304418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07CC-F17F-8C44-6E5A-6ECBC4D00D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46AC77-570F-CB09-A688-0F453FE33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11CCEE-DF15-7EE8-EE93-761A6CAFD877}"/>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5" name="Footer Placeholder 4">
            <a:extLst>
              <a:ext uri="{FF2B5EF4-FFF2-40B4-BE49-F238E27FC236}">
                <a16:creationId xmlns:a16="http://schemas.microsoft.com/office/drawing/2014/main" id="{B56CC6FE-0D0C-B15A-719C-0E9917302B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128360-06F2-470F-D52D-4915DB2DE57C}"/>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1003840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0554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Click to add title</a:t>
            </a:r>
            <a:endParaRPr lang="en-GB"/>
          </a:p>
        </p:txBody>
      </p:sp>
      <p:sp>
        <p:nvSpPr>
          <p:cNvPr id="3" name="Slide Number Placeholder 2"/>
          <p:cNvSpPr>
            <a:spLocks noGrp="1"/>
          </p:cNvSpPr>
          <p:nvPr>
            <p:ph type="sldNum" sz="quarter" idx="10"/>
          </p:nvPr>
        </p:nvSpPr>
        <p:spPr/>
        <p:txBody>
          <a:bodyPr/>
          <a:lstStyle>
            <a:lvl1pPr>
              <a:defRPr>
                <a:solidFill>
                  <a:srgbClr val="007B97"/>
                </a:solidFill>
              </a:defRPr>
            </a:lvl1pPr>
          </a:lstStyle>
          <a:p>
            <a:fld id="{09AB7D12-A524-4A37-822E-86680631D2B1}" type="slidenum">
              <a:rPr lang="en-GB" smtClean="0"/>
              <a:pPr/>
              <a:t>‹#›</a:t>
            </a:fld>
            <a:endParaRPr lang="en-GB"/>
          </a:p>
        </p:txBody>
      </p:sp>
      <p:pic>
        <p:nvPicPr>
          <p:cNvPr id="5" name="Google Shape;24;p27">
            <a:extLst>
              <a:ext uri="{FF2B5EF4-FFF2-40B4-BE49-F238E27FC236}">
                <a16:creationId xmlns:a16="http://schemas.microsoft.com/office/drawing/2014/main" id="{54EFD504-F4F8-4C1F-B6A8-D29217CEC3E1}"/>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217644" y="306284"/>
            <a:ext cx="1800000" cy="688312"/>
          </a:xfrm>
          <a:prstGeom prst="rect">
            <a:avLst/>
          </a:prstGeom>
          <a:noFill/>
          <a:ln>
            <a:noFill/>
          </a:ln>
        </p:spPr>
      </p:pic>
      <p:pic>
        <p:nvPicPr>
          <p:cNvPr id="4" name="Picture 3" descr="White text on a black background&#10;&#10;Description automatically generated">
            <a:extLst>
              <a:ext uri="{FF2B5EF4-FFF2-40B4-BE49-F238E27FC236}">
                <a16:creationId xmlns:a16="http://schemas.microsoft.com/office/drawing/2014/main" id="{A313CA41-61B9-E7BF-F010-3F719E923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71156" y="290440"/>
            <a:ext cx="1335790" cy="720000"/>
          </a:xfrm>
          <a:prstGeom prst="rect">
            <a:avLst/>
          </a:prstGeom>
        </p:spPr>
      </p:pic>
    </p:spTree>
    <p:extLst>
      <p:ext uri="{BB962C8B-B14F-4D97-AF65-F5344CB8AC3E}">
        <p14:creationId xmlns:p14="http://schemas.microsoft.com/office/powerpoint/2010/main" val="418247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7B97"/>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hasCustomPrompt="1"/>
          </p:nvPr>
        </p:nvSpPr>
        <p:spPr>
          <a:xfrm>
            <a:off x="5619750" y="828675"/>
            <a:ext cx="5505450" cy="5186292"/>
          </a:xfrm>
        </p:spPr>
        <p:txBody>
          <a:bodyPr anchor="ctr"/>
          <a:lstStyle>
            <a:lvl1pPr algn="ctr">
              <a:defRPr sz="6000" b="1">
                <a:latin typeface="+mj-lt"/>
              </a:defRPr>
            </a:lvl1pPr>
          </a:lstStyle>
          <a:p>
            <a:r>
              <a:rPr lang="en-US"/>
              <a:t>Click to add title</a:t>
            </a:r>
            <a:endParaRPr lang="en-GB"/>
          </a:p>
        </p:txBody>
      </p:sp>
      <p:pic>
        <p:nvPicPr>
          <p:cNvPr id="3" name="Google Shape;39;p30">
            <a:extLst>
              <a:ext uri="{FF2B5EF4-FFF2-40B4-BE49-F238E27FC236}">
                <a16:creationId xmlns:a16="http://schemas.microsoft.com/office/drawing/2014/main" id="{9BC58400-34A3-1BB8-2436-1A419CED05C8}"/>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91813" y="3944100"/>
            <a:ext cx="3960000" cy="1514297"/>
          </a:xfrm>
          <a:prstGeom prst="rect">
            <a:avLst/>
          </a:prstGeom>
          <a:noFill/>
          <a:ln>
            <a:noFill/>
          </a:ln>
        </p:spPr>
      </p:pic>
      <p:pic>
        <p:nvPicPr>
          <p:cNvPr id="8" name="Picture 2" descr="SHU Logo strapline White Grey (PNG)">
            <a:extLst>
              <a:ext uri="{FF2B5EF4-FFF2-40B4-BE49-F238E27FC236}">
                <a16:creationId xmlns:a16="http://schemas.microsoft.com/office/drawing/2014/main" id="{67D5BD1A-0CA2-2734-1AD7-24CCFFC9AA4F}"/>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74123" y="1262898"/>
            <a:ext cx="3251666" cy="216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96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FDA0-E172-67B3-9A3E-AE7A5881C9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8A9EA0-0495-F583-ECA0-0BA7DC9616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65DC0-C1E3-0BD0-F1AA-C5C6A028A90D}"/>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5" name="Footer Placeholder 4">
            <a:extLst>
              <a:ext uri="{FF2B5EF4-FFF2-40B4-BE49-F238E27FC236}">
                <a16:creationId xmlns:a16="http://schemas.microsoft.com/office/drawing/2014/main" id="{11B0E385-FF72-1D3F-C4C3-239D441CCB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9D077-24D6-6176-2729-75F509D861D9}"/>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4142032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47A1-B909-1570-488A-D1EC58145D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E203A7-F56B-4DF8-296A-A23B858967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56BF1F-7E6C-C03B-CF0A-7303839373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1DCBF3-C1AF-28C0-56B4-F28CAA32736C}"/>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6" name="Footer Placeholder 5">
            <a:extLst>
              <a:ext uri="{FF2B5EF4-FFF2-40B4-BE49-F238E27FC236}">
                <a16:creationId xmlns:a16="http://schemas.microsoft.com/office/drawing/2014/main" id="{6804D2B0-48EB-046B-3C22-609573161D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DB706E-DED5-AD5A-CE2F-2C8A8346F6EF}"/>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472022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99D0-B6C5-8AC9-FB13-3B5BA67183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770996-EBC5-444E-AAF9-5FAECB11C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49AC63-D32D-91C1-E1E4-CEC65027C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5BF52F-542A-BC3C-7AD5-5169941CA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983502-6A10-2746-BB86-935FE5C84D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FC2F22-1E5F-40AD-04E4-9871EAAEBB63}"/>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8" name="Footer Placeholder 7">
            <a:extLst>
              <a:ext uri="{FF2B5EF4-FFF2-40B4-BE49-F238E27FC236}">
                <a16:creationId xmlns:a16="http://schemas.microsoft.com/office/drawing/2014/main" id="{4EDC335E-47F1-35D8-B5F1-EF02AEAB08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27E7F56-452D-3628-F15D-3F8BFC86F742}"/>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39090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ACFF-36FD-480A-336B-61CFF1A610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76817F-FFF2-0C18-2C8D-BFBFEA1B649B}"/>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4" name="Footer Placeholder 3">
            <a:extLst>
              <a:ext uri="{FF2B5EF4-FFF2-40B4-BE49-F238E27FC236}">
                <a16:creationId xmlns:a16="http://schemas.microsoft.com/office/drawing/2014/main" id="{9ABAB9F1-0D67-1BA5-C468-EF7ED5570C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2B14FB-8EB5-579B-06F7-B2632E7C8B2A}"/>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97774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1A6821-0F45-68C6-75ED-31F05BE8237E}"/>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3" name="Footer Placeholder 2">
            <a:extLst>
              <a:ext uri="{FF2B5EF4-FFF2-40B4-BE49-F238E27FC236}">
                <a16:creationId xmlns:a16="http://schemas.microsoft.com/office/drawing/2014/main" id="{7D7E33A3-E1B2-3D70-8F8A-7BB39B860A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247645-97EA-478C-8C5B-CE51E7395AE9}"/>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335699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013A-8D8A-2791-33EE-7CB44E844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0A5520-D79F-8F92-F3D4-B7239FF8D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9C412E-88EF-6D93-A190-BB3C00026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25F221-7C52-4AD0-9C02-05E613960BCF}"/>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6" name="Footer Placeholder 5">
            <a:extLst>
              <a:ext uri="{FF2B5EF4-FFF2-40B4-BE49-F238E27FC236}">
                <a16:creationId xmlns:a16="http://schemas.microsoft.com/office/drawing/2014/main" id="{4DFB1962-EF82-ABB8-E95B-19773DB53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0DE760-2FAB-7B79-C912-D4DF2422A7FC}"/>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4242347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AAC9-A4C2-3763-5FDE-82F0A0D6D7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744825-53E3-07EE-836B-AD9921E983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6B9BD9-E040-A83C-E3E1-499682099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0B2706-8EC3-A67F-0815-1B22832A9236}"/>
              </a:ext>
            </a:extLst>
          </p:cNvPr>
          <p:cNvSpPr>
            <a:spLocks noGrp="1"/>
          </p:cNvSpPr>
          <p:nvPr>
            <p:ph type="dt" sz="half" idx="10"/>
          </p:nvPr>
        </p:nvSpPr>
        <p:spPr/>
        <p:txBody>
          <a:bodyPr/>
          <a:lstStyle/>
          <a:p>
            <a:fld id="{92BED8E3-D507-432C-9BF0-3583C514027C}" type="datetimeFigureOut">
              <a:rPr lang="en-GB" smtClean="0"/>
              <a:t>22/05/2026</a:t>
            </a:fld>
            <a:endParaRPr lang="en-GB"/>
          </a:p>
        </p:txBody>
      </p:sp>
      <p:sp>
        <p:nvSpPr>
          <p:cNvPr id="6" name="Footer Placeholder 5">
            <a:extLst>
              <a:ext uri="{FF2B5EF4-FFF2-40B4-BE49-F238E27FC236}">
                <a16:creationId xmlns:a16="http://schemas.microsoft.com/office/drawing/2014/main" id="{3F5DD1CF-8CFD-30DA-370F-F9063BD267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441F-0D37-5CE7-A632-B807C9ECA5EE}"/>
              </a:ext>
            </a:extLst>
          </p:cNvPr>
          <p:cNvSpPr>
            <a:spLocks noGrp="1"/>
          </p:cNvSpPr>
          <p:nvPr>
            <p:ph type="sldNum" sz="quarter" idx="12"/>
          </p:nvPr>
        </p:nvSpPr>
        <p:spPr/>
        <p:txBody>
          <a:bodyPr/>
          <a:lstStyle/>
          <a:p>
            <a:fld id="{BBBEB4A3-1044-4EAD-A1D6-7218EFD43881}" type="slidenum">
              <a:rPr lang="en-GB" smtClean="0"/>
              <a:t>‹#›</a:t>
            </a:fld>
            <a:endParaRPr lang="en-GB"/>
          </a:p>
        </p:txBody>
      </p:sp>
    </p:spTree>
    <p:extLst>
      <p:ext uri="{BB962C8B-B14F-4D97-AF65-F5344CB8AC3E}">
        <p14:creationId xmlns:p14="http://schemas.microsoft.com/office/powerpoint/2010/main" val="311646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creativecommons.org/licenses/by-nc-nd/4.0/"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creativecommons.org/licenses/by-nc-nd/4.0/" TargetMode="External"/><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27B536-B8FF-A94D-A7C5-F6394C7590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9C7FFB-9FB2-AA8B-9EDD-66772763E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9D3F8E-89C9-2529-7A21-B63877D34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BED8E3-D507-432C-9BF0-3583C514027C}" type="datetimeFigureOut">
              <a:rPr lang="en-GB" smtClean="0"/>
              <a:t>22/05/2026</a:t>
            </a:fld>
            <a:endParaRPr lang="en-GB"/>
          </a:p>
        </p:txBody>
      </p:sp>
      <p:sp>
        <p:nvSpPr>
          <p:cNvPr id="5" name="Footer Placeholder 4">
            <a:extLst>
              <a:ext uri="{FF2B5EF4-FFF2-40B4-BE49-F238E27FC236}">
                <a16:creationId xmlns:a16="http://schemas.microsoft.com/office/drawing/2014/main" id="{19FD9449-5B5B-CE91-9330-9758DEDDF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00EC868-B6DF-227E-7865-9F2BD100C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BEB4A3-1044-4EAD-A1D6-7218EFD43881}" type="slidenum">
              <a:rPr lang="en-GB" smtClean="0"/>
              <a:t>‹#›</a:t>
            </a:fld>
            <a:endParaRPr lang="en-GB"/>
          </a:p>
        </p:txBody>
      </p:sp>
    </p:spTree>
    <p:extLst>
      <p:ext uri="{BB962C8B-B14F-4D97-AF65-F5344CB8AC3E}">
        <p14:creationId xmlns:p14="http://schemas.microsoft.com/office/powerpoint/2010/main" val="543644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latin typeface="+mj-lt"/>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007B97"/>
                </a:solidFill>
              </a:defRPr>
            </a:lvl1pPr>
          </a:lstStyle>
          <a:p>
            <a:fld id="{09AB7D12-A524-4A37-822E-86680631D2B1}" type="slidenum">
              <a:rPr lang="en-GB" smtClean="0"/>
              <a:pPr/>
              <a:t>‹#›</a:t>
            </a:fld>
            <a:endParaRPr lang="en-GB"/>
          </a:p>
        </p:txBody>
      </p:sp>
      <p:pic>
        <p:nvPicPr>
          <p:cNvPr id="6" name="Picture 5">
            <a:hlinkClick r:id="rId7"/>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7573" y="84271"/>
            <a:ext cx="247685" cy="1114581"/>
          </a:xfrm>
          <a:prstGeom prst="rect">
            <a:avLst/>
          </a:prstGeom>
        </p:spPr>
      </p:pic>
    </p:spTree>
    <p:extLst>
      <p:ext uri="{BB962C8B-B14F-4D97-AF65-F5344CB8AC3E}">
        <p14:creationId xmlns:p14="http://schemas.microsoft.com/office/powerpoint/2010/main" val="4233345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B97"/>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B97"/>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B5B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FF5000"/>
                </a:solidFill>
              </a:defRPr>
            </a:lvl1pPr>
          </a:lstStyle>
          <a:p>
            <a:fld id="{09AB7D12-A524-4A37-822E-86680631D2B1}" type="slidenum">
              <a:rPr lang="en-GB" smtClean="0"/>
              <a:pPr/>
              <a:t>‹#›</a:t>
            </a:fld>
            <a:endParaRPr lang="en-GB"/>
          </a:p>
        </p:txBody>
      </p:sp>
      <p:pic>
        <p:nvPicPr>
          <p:cNvPr id="6" name="Picture 5">
            <a:hlinkClick r:id="rId8"/>
            <a:extLst>
              <a:ext uri="{FF2B5EF4-FFF2-40B4-BE49-F238E27FC236}">
                <a16:creationId xmlns:a16="http://schemas.microsoft.com/office/drawing/2014/main" id="{CE6D9502-6865-43A9-8240-3459096E29A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7573" y="84271"/>
            <a:ext cx="247685" cy="1114581"/>
          </a:xfrm>
          <a:prstGeom prst="rect">
            <a:avLst/>
          </a:prstGeom>
        </p:spPr>
      </p:pic>
    </p:spTree>
    <p:extLst>
      <p:ext uri="{BB962C8B-B14F-4D97-AF65-F5344CB8AC3E}">
        <p14:creationId xmlns:p14="http://schemas.microsoft.com/office/powerpoint/2010/main" val="40045601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5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5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5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5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5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7" Type="http://schemas.openxmlformats.org/officeDocument/2006/relationships/image" Target="../media/image63.gif"/><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gif"/></Relationships>
</file>

<file path=ppt/slides/_rels/slide32.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64.gif"/><Relationship Id="rId7" Type="http://schemas.openxmlformats.org/officeDocument/2006/relationships/image" Target="../media/image68.gif"/><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 Id="rId9" Type="http://schemas.openxmlformats.org/officeDocument/2006/relationships/image" Target="../media/image70.gif"/></Relationships>
</file>

<file path=ppt/slides/_rels/slide33.xml.rels><?xml version="1.0" encoding="UTF-8" standalone="yes"?>
<Relationships xmlns="http://schemas.openxmlformats.org/package/2006/relationships"><Relationship Id="rId3" Type="http://schemas.openxmlformats.org/officeDocument/2006/relationships/image" Target="../media/image66.gif"/><Relationship Id="rId7" Type="http://schemas.openxmlformats.org/officeDocument/2006/relationships/image" Target="../media/image72.gif"/><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71.gif"/></Relationships>
</file>

<file path=ppt/slides/_rels/slide34.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image" Target="../media/image73.gif"/><Relationship Id="rId7" Type="http://schemas.openxmlformats.org/officeDocument/2006/relationships/image" Target="../media/image77.gif"/><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FD5B2-37BA-A53A-3B46-285C652DC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97722-54C4-17F8-45EE-53039512E781}"/>
              </a:ext>
            </a:extLst>
          </p:cNvPr>
          <p:cNvSpPr>
            <a:spLocks noGrp="1"/>
          </p:cNvSpPr>
          <p:nvPr>
            <p:ph type="title"/>
          </p:nvPr>
        </p:nvSpPr>
        <p:spPr>
          <a:xfrm>
            <a:off x="1270000" y="2266671"/>
            <a:ext cx="10378440" cy="926315"/>
          </a:xfrm>
        </p:spPr>
        <p:txBody>
          <a:bodyPr>
            <a:normAutofit fontScale="90000"/>
          </a:bodyPr>
          <a:lstStyle/>
          <a:p>
            <a:r>
              <a:rPr lang="en-GB" sz="4900" b="1" dirty="0"/>
              <a:t>Climate Change, Greenhouse Effect and Climate Mitigation </a:t>
            </a:r>
            <a:br>
              <a:rPr lang="en-GB" sz="4000" b="1" dirty="0"/>
            </a:br>
            <a:br>
              <a:rPr lang="en-GB" sz="4000" b="1" dirty="0"/>
            </a:br>
            <a:r>
              <a:rPr lang="en-GB" sz="4000" dirty="0"/>
              <a:t>Lee Jowett</a:t>
            </a:r>
            <a:endParaRPr lang="en-GB" sz="3200" dirty="0"/>
          </a:p>
        </p:txBody>
      </p:sp>
      <p:sp>
        <p:nvSpPr>
          <p:cNvPr id="3" name="Rectangle 2">
            <a:extLst>
              <a:ext uri="{FF2B5EF4-FFF2-40B4-BE49-F238E27FC236}">
                <a16:creationId xmlns:a16="http://schemas.microsoft.com/office/drawing/2014/main" id="{555ACE74-2F83-028C-D129-F2AD6E59CDC8}"/>
              </a:ext>
            </a:extLst>
          </p:cNvPr>
          <p:cNvSpPr/>
          <p:nvPr/>
        </p:nvSpPr>
        <p:spPr>
          <a:xfrm>
            <a:off x="249680" y="0"/>
            <a:ext cx="185295" cy="6858000"/>
          </a:xfrm>
          <a:prstGeom prst="rect">
            <a:avLst/>
          </a:prstGeom>
          <a:solidFill>
            <a:srgbClr val="7D00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9" name="Rectangle 8">
            <a:extLst>
              <a:ext uri="{FF2B5EF4-FFF2-40B4-BE49-F238E27FC236}">
                <a16:creationId xmlns:a16="http://schemas.microsoft.com/office/drawing/2014/main" id="{A5A11AC4-4A07-2695-F609-9A9748C67E3A}"/>
              </a:ext>
            </a:extLst>
          </p:cNvPr>
          <p:cNvSpPr/>
          <p:nvPr/>
        </p:nvSpPr>
        <p:spPr>
          <a:xfrm>
            <a:off x="1945" y="0"/>
            <a:ext cx="338278" cy="6858000"/>
          </a:xfrm>
          <a:prstGeom prst="rect">
            <a:avLst/>
          </a:prstGeom>
          <a:solidFill>
            <a:srgbClr val="B40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sp>
        <p:nvSpPr>
          <p:cNvPr id="10" name="Rectangle 9">
            <a:extLst>
              <a:ext uri="{FF2B5EF4-FFF2-40B4-BE49-F238E27FC236}">
                <a16:creationId xmlns:a16="http://schemas.microsoft.com/office/drawing/2014/main" id="{F674FA28-1AC2-7C95-FACC-F9FBADF82DFA}"/>
              </a:ext>
            </a:extLst>
          </p:cNvPr>
          <p:cNvSpPr/>
          <p:nvPr/>
        </p:nvSpPr>
        <p:spPr>
          <a:xfrm>
            <a:off x="435912" y="0"/>
            <a:ext cx="93678" cy="6858000"/>
          </a:xfrm>
          <a:prstGeom prst="rect">
            <a:avLst/>
          </a:prstGeom>
          <a:solidFill>
            <a:srgbClr val="51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175">
                <a:solidFill>
                  <a:schemeClr val="tx1"/>
                </a:solidFill>
              </a:ln>
            </a:endParaRPr>
          </a:p>
        </p:txBody>
      </p:sp>
      <p:pic>
        <p:nvPicPr>
          <p:cNvPr id="12" name="Picture 11">
            <a:extLst>
              <a:ext uri="{FF2B5EF4-FFF2-40B4-BE49-F238E27FC236}">
                <a16:creationId xmlns:a16="http://schemas.microsoft.com/office/drawing/2014/main" id="{9D54F4BC-D160-CA67-7222-87A44353F04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95641" y="3986457"/>
            <a:ext cx="2167953" cy="2752650"/>
          </a:xfrm>
          <a:prstGeom prst="rect">
            <a:avLst/>
          </a:prstGeom>
        </p:spPr>
      </p:pic>
    </p:spTree>
    <p:extLst>
      <p:ext uri="{BB962C8B-B14F-4D97-AF65-F5344CB8AC3E}">
        <p14:creationId xmlns:p14="http://schemas.microsoft.com/office/powerpoint/2010/main" val="2513451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A7CC-1A8C-341C-FD06-392A8FE4FFA2}"/>
              </a:ext>
            </a:extLst>
          </p:cNvPr>
          <p:cNvSpPr>
            <a:spLocks noGrp="1"/>
          </p:cNvSpPr>
          <p:nvPr>
            <p:ph type="title"/>
          </p:nvPr>
        </p:nvSpPr>
        <p:spPr/>
        <p:txBody>
          <a:bodyPr/>
          <a:lstStyle/>
          <a:p>
            <a:r>
              <a:rPr lang="en-GB" dirty="0"/>
              <a:t>EVs - From Niche to Norm</a:t>
            </a:r>
          </a:p>
        </p:txBody>
      </p:sp>
      <p:pic>
        <p:nvPicPr>
          <p:cNvPr id="5" name="Picture 4" descr="Image of an electric car charging station.">
            <a:extLst>
              <a:ext uri="{FF2B5EF4-FFF2-40B4-BE49-F238E27FC236}">
                <a16:creationId xmlns:a16="http://schemas.microsoft.com/office/drawing/2014/main" id="{9B213F37-F42D-B2E7-8D08-EA7C1392DC4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0000" y="1800000"/>
            <a:ext cx="6480610" cy="4320000"/>
          </a:xfrm>
          <a:prstGeom prst="rect">
            <a:avLst/>
          </a:prstGeom>
        </p:spPr>
      </p:pic>
      <p:sp>
        <p:nvSpPr>
          <p:cNvPr id="3" name="Content Placeholder 2">
            <a:extLst>
              <a:ext uri="{FF2B5EF4-FFF2-40B4-BE49-F238E27FC236}">
                <a16:creationId xmlns:a16="http://schemas.microsoft.com/office/drawing/2014/main" id="{F2BC3453-EE3C-CF99-9E40-76C6FC2BDEEF}"/>
              </a:ext>
            </a:extLst>
          </p:cNvPr>
          <p:cNvSpPr>
            <a:spLocks noGrp="1"/>
          </p:cNvSpPr>
          <p:nvPr>
            <p:ph idx="4294967295"/>
          </p:nvPr>
        </p:nvSpPr>
        <p:spPr>
          <a:xfrm>
            <a:off x="7200000" y="1800225"/>
            <a:ext cx="4822825" cy="4319588"/>
          </a:xfrm>
        </p:spPr>
        <p:txBody>
          <a:bodyPr tIns="0" bIns="0" anchor="t">
            <a:noAutofit/>
          </a:bodyPr>
          <a:lstStyle/>
          <a:p>
            <a:pPr marL="0" indent="0">
              <a:lnSpc>
                <a:spcPct val="100000"/>
              </a:lnSpc>
              <a:spcBef>
                <a:spcPts val="0"/>
              </a:spcBef>
              <a:spcAft>
                <a:spcPts val="400"/>
              </a:spcAft>
              <a:buNone/>
            </a:pPr>
            <a:r>
              <a:rPr lang="en-GB" b="1" dirty="0">
                <a:solidFill>
                  <a:srgbClr val="007B97"/>
                </a:solidFill>
              </a:rPr>
              <a:t>Norway: tipped in 2020</a:t>
            </a:r>
          </a:p>
          <a:p>
            <a:pPr>
              <a:lnSpc>
                <a:spcPct val="100000"/>
              </a:lnSpc>
              <a:spcBef>
                <a:spcPts val="0"/>
              </a:spcBef>
            </a:pPr>
            <a:r>
              <a:rPr lang="en-GB" sz="2400" dirty="0"/>
              <a:t>EVs = 50% of new car sales in 2020 </a:t>
            </a:r>
          </a:p>
          <a:p>
            <a:pPr>
              <a:lnSpc>
                <a:spcPct val="100000"/>
              </a:lnSpc>
              <a:spcBef>
                <a:spcPts val="0"/>
              </a:spcBef>
            </a:pPr>
            <a:r>
              <a:rPr lang="en-GB" sz="2400" dirty="0"/>
              <a:t>By Jan-Apr 2025, 97% of new cars were EVs (dominantly BEVs)</a:t>
            </a:r>
          </a:p>
          <a:p>
            <a:pPr marL="0" indent="0">
              <a:lnSpc>
                <a:spcPct val="100000"/>
              </a:lnSpc>
              <a:spcBef>
                <a:spcPts val="1200"/>
              </a:spcBef>
              <a:spcAft>
                <a:spcPts val="400"/>
              </a:spcAft>
              <a:buNone/>
            </a:pPr>
            <a:r>
              <a:rPr lang="en-GB" b="1" dirty="0">
                <a:solidFill>
                  <a:srgbClr val="007B97"/>
                </a:solidFill>
              </a:rPr>
              <a:t>China: just tipped</a:t>
            </a:r>
          </a:p>
          <a:p>
            <a:pPr>
              <a:lnSpc>
                <a:spcPct val="100000"/>
              </a:lnSpc>
              <a:spcBef>
                <a:spcPts val="0"/>
              </a:spcBef>
            </a:pPr>
            <a:r>
              <a:rPr lang="en-GB" sz="2400" dirty="0"/>
              <a:t>EV sales have outstripped conventional cars since July 2024</a:t>
            </a:r>
          </a:p>
          <a:p>
            <a:pPr marL="0" indent="0">
              <a:lnSpc>
                <a:spcPct val="100000"/>
              </a:lnSpc>
              <a:spcBef>
                <a:spcPts val="1200"/>
              </a:spcBef>
              <a:spcAft>
                <a:spcPts val="400"/>
              </a:spcAft>
              <a:buNone/>
            </a:pPr>
            <a:r>
              <a:rPr lang="en-GB" b="1" dirty="0">
                <a:solidFill>
                  <a:srgbClr val="007B97"/>
                </a:solidFill>
              </a:rPr>
              <a:t>UK: approaching the threshold</a:t>
            </a:r>
          </a:p>
          <a:p>
            <a:pPr>
              <a:lnSpc>
                <a:spcPct val="100000"/>
              </a:lnSpc>
              <a:spcBef>
                <a:spcPts val="0"/>
              </a:spcBef>
            </a:pPr>
            <a:r>
              <a:rPr lang="en-GB" sz="2400" dirty="0"/>
              <a:t>EVs = 28% of new car sales in 2024</a:t>
            </a:r>
          </a:p>
          <a:p>
            <a:pPr>
              <a:lnSpc>
                <a:spcPct val="100000"/>
              </a:lnSpc>
              <a:spcBef>
                <a:spcPts val="0"/>
              </a:spcBef>
            </a:pPr>
            <a:r>
              <a:rPr lang="en-GB" sz="2400" dirty="0"/>
              <a:t>Projected to reach 40% by 2026</a:t>
            </a:r>
            <a:endParaRPr lang="en-GB" dirty="0"/>
          </a:p>
        </p:txBody>
      </p:sp>
    </p:spTree>
    <p:extLst>
      <p:ext uri="{BB962C8B-B14F-4D97-AF65-F5344CB8AC3E}">
        <p14:creationId xmlns:p14="http://schemas.microsoft.com/office/powerpoint/2010/main" val="316467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CBC1-4BB1-5B59-BC60-95AE83C3F683}"/>
              </a:ext>
            </a:extLst>
          </p:cNvPr>
          <p:cNvSpPr>
            <a:spLocks noGrp="1"/>
          </p:cNvSpPr>
          <p:nvPr>
            <p:ph type="title"/>
          </p:nvPr>
        </p:nvSpPr>
        <p:spPr/>
        <p:txBody>
          <a:bodyPr/>
          <a:lstStyle/>
          <a:p>
            <a:r>
              <a:rPr lang="en-GB" dirty="0"/>
              <a:t>Divestment - Redirecting the Flow</a:t>
            </a:r>
          </a:p>
        </p:txBody>
      </p:sp>
      <p:pic>
        <p:nvPicPr>
          <p:cNvPr id="7" name="Picture 6" descr="A protest banner calling on banks to stop funding fossil fuels, with an illustration of scissors cutting a credit card.">
            <a:extLst>
              <a:ext uri="{FF2B5EF4-FFF2-40B4-BE49-F238E27FC236}">
                <a16:creationId xmlns:a16="http://schemas.microsoft.com/office/drawing/2014/main" id="{F46735A4-B411-B085-4EB6-A881C28AF1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0000" y="1800000"/>
            <a:ext cx="6480610" cy="4320000"/>
          </a:xfrm>
          <a:prstGeom prst="rect">
            <a:avLst/>
          </a:prstGeom>
        </p:spPr>
      </p:pic>
      <p:sp>
        <p:nvSpPr>
          <p:cNvPr id="3" name="Content Placeholder 2">
            <a:extLst>
              <a:ext uri="{FF2B5EF4-FFF2-40B4-BE49-F238E27FC236}">
                <a16:creationId xmlns:a16="http://schemas.microsoft.com/office/drawing/2014/main" id="{3876E715-DEFD-0845-15B2-9B92B4193488}"/>
              </a:ext>
            </a:extLst>
          </p:cNvPr>
          <p:cNvSpPr>
            <a:spLocks noGrp="1"/>
          </p:cNvSpPr>
          <p:nvPr>
            <p:ph idx="4294967295"/>
          </p:nvPr>
        </p:nvSpPr>
        <p:spPr>
          <a:xfrm>
            <a:off x="7200000" y="1800225"/>
            <a:ext cx="4822825" cy="4319588"/>
          </a:xfrm>
        </p:spPr>
        <p:txBody>
          <a:bodyPr tIns="0" bIns="0" anchor="t">
            <a:noAutofit/>
          </a:bodyPr>
          <a:lstStyle/>
          <a:p>
            <a:pPr marL="0" indent="0">
              <a:lnSpc>
                <a:spcPct val="100000"/>
              </a:lnSpc>
              <a:spcBef>
                <a:spcPts val="0"/>
              </a:spcBef>
              <a:spcAft>
                <a:spcPts val="600"/>
              </a:spcAft>
              <a:buNone/>
            </a:pPr>
            <a:r>
              <a:rPr lang="en-GB" b="1" dirty="0">
                <a:solidFill>
                  <a:srgbClr val="007B97"/>
                </a:solidFill>
              </a:rPr>
              <a:t>Shifting investment flows</a:t>
            </a:r>
          </a:p>
          <a:p>
            <a:pPr>
              <a:lnSpc>
                <a:spcPct val="100000"/>
              </a:lnSpc>
              <a:spcBef>
                <a:spcPts val="600"/>
              </a:spcBef>
              <a:spcAft>
                <a:spcPts val="600"/>
              </a:spcAft>
            </a:pPr>
            <a:r>
              <a:rPr lang="en-GB" sz="2400" dirty="0"/>
              <a:t>Investors reducing exposure to climate-related financial risk</a:t>
            </a:r>
          </a:p>
          <a:p>
            <a:pPr>
              <a:lnSpc>
                <a:spcPct val="100000"/>
              </a:lnSpc>
              <a:spcBef>
                <a:spcPts val="600"/>
              </a:spcBef>
              <a:spcAft>
                <a:spcPts val="600"/>
              </a:spcAft>
            </a:pPr>
            <a:r>
              <a:rPr lang="en-GB" sz="2400" dirty="0"/>
              <a:t>Weakens fossil fuel industries while enabling clean tech innovation &amp; scale-up</a:t>
            </a:r>
          </a:p>
          <a:p>
            <a:pPr>
              <a:lnSpc>
                <a:spcPct val="100000"/>
              </a:lnSpc>
              <a:spcBef>
                <a:spcPts val="600"/>
              </a:spcBef>
              <a:spcAft>
                <a:spcPts val="600"/>
              </a:spcAft>
            </a:pPr>
            <a:r>
              <a:rPr lang="en-GB" sz="2400" dirty="0"/>
              <a:t>Public pressure drives accountability (e.g. pensions &amp; banking)</a:t>
            </a:r>
            <a:endParaRPr lang="en-GB" dirty="0"/>
          </a:p>
        </p:txBody>
      </p:sp>
    </p:spTree>
    <p:extLst>
      <p:ext uri="{BB962C8B-B14F-4D97-AF65-F5344CB8AC3E}">
        <p14:creationId xmlns:p14="http://schemas.microsoft.com/office/powerpoint/2010/main" val="320933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740F-4BC0-6DA4-4525-1052FED4A95C}"/>
              </a:ext>
            </a:extLst>
          </p:cNvPr>
          <p:cNvSpPr>
            <a:spLocks noGrp="1"/>
          </p:cNvSpPr>
          <p:nvPr>
            <p:ph type="title"/>
          </p:nvPr>
        </p:nvSpPr>
        <p:spPr/>
        <p:txBody>
          <a:bodyPr/>
          <a:lstStyle/>
          <a:p>
            <a:r>
              <a:rPr lang="en-GB" dirty="0"/>
              <a:t>Powered by Plants</a:t>
            </a:r>
          </a:p>
        </p:txBody>
      </p:sp>
      <p:pic>
        <p:nvPicPr>
          <p:cNvPr id="5" name="Picture 4" descr="Top view of bowls of plant-based protein sources (legumes, beans, lentils, nuts and seeds) on a stone table.">
            <a:extLst>
              <a:ext uri="{FF2B5EF4-FFF2-40B4-BE49-F238E27FC236}">
                <a16:creationId xmlns:a16="http://schemas.microsoft.com/office/drawing/2014/main" id="{0B0D7CBD-3757-DC41-E031-D8B907100B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0000" y="1800000"/>
            <a:ext cx="6480000" cy="4320000"/>
          </a:xfrm>
          <a:prstGeom prst="rect">
            <a:avLst/>
          </a:prstGeom>
        </p:spPr>
      </p:pic>
      <p:sp>
        <p:nvSpPr>
          <p:cNvPr id="3" name="Content Placeholder 2">
            <a:extLst>
              <a:ext uri="{FF2B5EF4-FFF2-40B4-BE49-F238E27FC236}">
                <a16:creationId xmlns:a16="http://schemas.microsoft.com/office/drawing/2014/main" id="{516D6235-129F-0BB8-AB31-95CEE48CEB9C}"/>
              </a:ext>
            </a:extLst>
          </p:cNvPr>
          <p:cNvSpPr>
            <a:spLocks noGrp="1"/>
          </p:cNvSpPr>
          <p:nvPr>
            <p:ph idx="4294967295"/>
          </p:nvPr>
        </p:nvSpPr>
        <p:spPr>
          <a:xfrm>
            <a:off x="7200000" y="1800225"/>
            <a:ext cx="4822825" cy="4319588"/>
          </a:xfrm>
        </p:spPr>
        <p:txBody>
          <a:bodyPr tIns="0" bIns="0">
            <a:noAutofit/>
          </a:bodyPr>
          <a:lstStyle/>
          <a:p>
            <a:pPr marL="0" indent="0">
              <a:lnSpc>
                <a:spcPct val="100000"/>
              </a:lnSpc>
              <a:buNone/>
            </a:pPr>
            <a:r>
              <a:rPr lang="en-GB" b="1" dirty="0">
                <a:solidFill>
                  <a:srgbClr val="007B97"/>
                </a:solidFill>
              </a:rPr>
              <a:t>Dietary Shifts</a:t>
            </a:r>
          </a:p>
          <a:p>
            <a:pPr>
              <a:lnSpc>
                <a:spcPct val="100000"/>
              </a:lnSpc>
            </a:pPr>
            <a:r>
              <a:rPr lang="en-GB" sz="2400" dirty="0"/>
              <a:t>Plant-based diets are gaining traction. </a:t>
            </a:r>
          </a:p>
          <a:p>
            <a:pPr>
              <a:lnSpc>
                <a:spcPct val="100000"/>
              </a:lnSpc>
            </a:pPr>
            <a:r>
              <a:rPr lang="en-GB" sz="2400" dirty="0"/>
              <a:t>As demand grows, supply chains adapt and cultural norms shift. </a:t>
            </a:r>
          </a:p>
          <a:p>
            <a:pPr>
              <a:lnSpc>
                <a:spcPct val="100000"/>
              </a:lnSpc>
            </a:pPr>
            <a:r>
              <a:rPr lang="en-GB" sz="2400" dirty="0"/>
              <a:t>This can help reduce emissions from agriculture and improve public health.</a:t>
            </a:r>
            <a:endParaRPr lang="en-GB" dirty="0"/>
          </a:p>
        </p:txBody>
      </p:sp>
    </p:spTree>
    <p:extLst>
      <p:ext uri="{BB962C8B-B14F-4D97-AF65-F5344CB8AC3E}">
        <p14:creationId xmlns:p14="http://schemas.microsoft.com/office/powerpoint/2010/main" val="2042273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group of people arranged to form a domino effect, symbolising a chain reaction driven by collective action.may be incorrect.">
            <a:extLst>
              <a:ext uri="{FF2B5EF4-FFF2-40B4-BE49-F238E27FC236}">
                <a16:creationId xmlns:a16="http://schemas.microsoft.com/office/drawing/2014/main" id="{5185A32C-FAE7-55E9-D10D-6BE2375710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00000" y="360000"/>
            <a:ext cx="8640000" cy="6120000"/>
          </a:xfrm>
          <a:prstGeom prst="rect">
            <a:avLst/>
          </a:prstGeom>
        </p:spPr>
      </p:pic>
      <p:sp>
        <p:nvSpPr>
          <p:cNvPr id="8" name="Title 7">
            <a:extLst>
              <a:ext uri="{FF2B5EF4-FFF2-40B4-BE49-F238E27FC236}">
                <a16:creationId xmlns:a16="http://schemas.microsoft.com/office/drawing/2014/main" id="{F3C5CD0A-499B-ACC2-B603-149D7AAB4C37}"/>
              </a:ext>
            </a:extLst>
          </p:cNvPr>
          <p:cNvSpPr>
            <a:spLocks noGrp="1"/>
          </p:cNvSpPr>
          <p:nvPr>
            <p:ph type="title" idx="4294967295"/>
          </p:nvPr>
        </p:nvSpPr>
        <p:spPr>
          <a:xfrm>
            <a:off x="0" y="-887413"/>
            <a:ext cx="7199313" cy="887413"/>
          </a:xfrm>
        </p:spPr>
        <p:txBody>
          <a:bodyPr vert="horz" lIns="91440" tIns="45720" rIns="91440" bIns="45720" rtlCol="0" anchor="b">
            <a:normAutofit/>
          </a:bodyPr>
          <a:lstStyle/>
          <a:p>
            <a:r>
              <a:rPr lang="en-GB" dirty="0"/>
              <a:t>Accelerating the Transition</a:t>
            </a:r>
          </a:p>
        </p:txBody>
      </p:sp>
    </p:spTree>
    <p:extLst>
      <p:ext uri="{BB962C8B-B14F-4D97-AF65-F5344CB8AC3E}">
        <p14:creationId xmlns:p14="http://schemas.microsoft.com/office/powerpoint/2010/main" val="249424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a:t>The Greenhouse Effect</a:t>
            </a:r>
          </a:p>
        </p:txBody>
      </p:sp>
    </p:spTree>
    <p:extLst>
      <p:ext uri="{BB962C8B-B14F-4D97-AF65-F5344CB8AC3E}">
        <p14:creationId xmlns:p14="http://schemas.microsoft.com/office/powerpoint/2010/main" val="3911127733"/>
      </p:ext>
    </p:extLst>
  </p:cSld>
  <p:clrMapOvr>
    <a:masterClrMapping/>
  </p:clrMapOvr>
  <mc:AlternateContent xmlns:mc="http://schemas.openxmlformats.org/markup-compatibility/2006" xmlns:p14="http://schemas.microsoft.com/office/powerpoint/2010/main">
    <mc:Choice Requires="p14">
      <p:transition spd="slow" p14:dur="2000" advTm="8100"/>
    </mc:Choice>
    <mc:Fallback xmlns="">
      <p:transition spd="slow" advTm="81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The composition of the atmosphere</a:t>
            </a:r>
          </a:p>
        </p:txBody>
      </p:sp>
      <p:grpSp>
        <p:nvGrpSpPr>
          <p:cNvPr id="2" name="Group 1" descr="A pie chart showing the composition of the atmosphere. Nitrogen takes up the biggest piece with about 3 quarters. Oxygen takes up less than 1 quarter of the pie and Argon only occupies a sliver.">
            <a:extLst>
              <a:ext uri="{FF2B5EF4-FFF2-40B4-BE49-F238E27FC236}">
                <a16:creationId xmlns:a16="http://schemas.microsoft.com/office/drawing/2014/main" id="{11D3C873-C833-4CAD-8943-63BE680AA454}"/>
              </a:ext>
            </a:extLst>
          </p:cNvPr>
          <p:cNvGrpSpPr/>
          <p:nvPr/>
        </p:nvGrpSpPr>
        <p:grpSpPr>
          <a:xfrm>
            <a:off x="576425" y="1512000"/>
            <a:ext cx="5894745" cy="5131550"/>
            <a:chOff x="576425" y="1512000"/>
            <a:chExt cx="5894745" cy="5131550"/>
          </a:xfrm>
        </p:grpSpPr>
        <p:pic>
          <p:nvPicPr>
            <p:cNvPr id="4" name="Picture 3"/>
            <p:cNvPicPr>
              <a:picLocks noChangeAspect="1"/>
            </p:cNvPicPr>
            <p:nvPr/>
          </p:nvPicPr>
          <p:blipFill>
            <a:blip r:embed="rId3"/>
            <a:stretch>
              <a:fillRect/>
            </a:stretch>
          </p:blipFill>
          <p:spPr>
            <a:xfrm>
              <a:off x="576425" y="1881188"/>
              <a:ext cx="5894745" cy="4762362"/>
            </a:xfrm>
            <a:prstGeom prst="rect">
              <a:avLst/>
            </a:prstGeom>
          </p:spPr>
        </p:pic>
        <p:sp>
          <p:nvSpPr>
            <p:cNvPr id="5" name="TextBox 4"/>
            <p:cNvSpPr txBox="1"/>
            <p:nvPr/>
          </p:nvSpPr>
          <p:spPr>
            <a:xfrm>
              <a:off x="2793821" y="4722922"/>
              <a:ext cx="1459951"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Nitrogen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(N</a:t>
              </a:r>
              <a:r>
                <a:rPr kumimoji="0" lang="en-GB" sz="2800" b="0" i="0" u="none" strike="noStrike" kern="1200" cap="none" spc="0" normalizeH="0" baseline="-25000" noProof="0">
                  <a:ln>
                    <a:noFill/>
                  </a:ln>
                  <a:solidFill>
                    <a:prstClr val="white"/>
                  </a:solidFill>
                  <a:effectLst/>
                  <a:uLnTx/>
                  <a:uFillTx/>
                  <a:latin typeface="Calibri" panose="020F0502020204030204"/>
                  <a:ea typeface="+mn-ea"/>
                  <a:cs typeface="+mn-cs"/>
                </a:rPr>
                <a:t>2</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6" name="TextBox 5"/>
            <p:cNvSpPr txBox="1"/>
            <p:nvPr/>
          </p:nvSpPr>
          <p:spPr>
            <a:xfrm>
              <a:off x="2002695" y="2872633"/>
              <a:ext cx="126509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Oxygen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(O</a:t>
              </a:r>
              <a:r>
                <a:rPr kumimoji="0" lang="en-GB" sz="2800" b="0" i="0" u="none" strike="noStrike" kern="1200" cap="none" spc="0" normalizeH="0" baseline="-25000" noProof="0">
                  <a:ln>
                    <a:noFill/>
                  </a:ln>
                  <a:solidFill>
                    <a:prstClr val="white"/>
                  </a:solidFill>
                  <a:effectLst/>
                  <a:uLnTx/>
                  <a:uFillTx/>
                  <a:latin typeface="Calibri" panose="020F0502020204030204"/>
                  <a:ea typeface="+mn-ea"/>
                  <a:cs typeface="+mn-cs"/>
                </a:rPr>
                <a:t>2</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7" name="TextBox 6"/>
            <p:cNvSpPr txBox="1"/>
            <p:nvPr/>
          </p:nvSpPr>
          <p:spPr>
            <a:xfrm>
              <a:off x="2664000" y="1512000"/>
              <a:ext cx="16905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Argon (</a:t>
              </a:r>
              <a:r>
                <a:rPr kumimoji="0" lang="en-GB" sz="2800" b="0" i="0" u="none" strike="noStrike" kern="1200" cap="none" spc="0" normalizeH="0" baseline="0" noProof="0" err="1">
                  <a:ln>
                    <a:noFill/>
                  </a:ln>
                  <a:solidFill>
                    <a:prstClr val="black"/>
                  </a:solidFill>
                  <a:effectLst/>
                  <a:uLnTx/>
                  <a:uFillTx/>
                  <a:latin typeface="Calibri" panose="020F0502020204030204"/>
                  <a:ea typeface="+mn-ea"/>
                  <a:cs typeface="+mn-cs"/>
                </a:rPr>
                <a:t>Ar</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sp>
        <p:nvSpPr>
          <p:cNvPr id="19" name="TextBox 18"/>
          <p:cNvSpPr txBox="1"/>
          <p:nvPr/>
        </p:nvSpPr>
        <p:spPr>
          <a:xfrm>
            <a:off x="7200000" y="1656000"/>
            <a:ext cx="3564000" cy="432000"/>
          </a:xfrm>
          <a:prstGeom prst="rect">
            <a:avLst/>
          </a:prstGeom>
          <a:solidFill>
            <a:srgbClr val="007B97"/>
          </a:solidFill>
          <a:ln>
            <a:noFill/>
          </a:ln>
        </p:spPr>
        <p:txBody>
          <a:bodyPr wrap="square" lIns="36000" rIns="36000"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a:ea typeface="+mn-ea"/>
                <a:cs typeface="+mn-cs"/>
              </a:rPr>
              <a:t>Trace Gases</a:t>
            </a:r>
          </a:p>
        </p:txBody>
      </p:sp>
      <p:sp>
        <p:nvSpPr>
          <p:cNvPr id="9" name="Text Box 12"/>
          <p:cNvSpPr txBox="1">
            <a:spLocks noChangeArrowheads="1"/>
          </p:cNvSpPr>
          <p:nvPr/>
        </p:nvSpPr>
        <p:spPr bwMode="auto">
          <a:xfrm>
            <a:off x="7236000" y="2196000"/>
            <a:ext cx="3324756"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Carbon Dioxide (CO</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2</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5" name="Text Box 18"/>
          <p:cNvSpPr txBox="1">
            <a:spLocks noChangeArrowheads="1"/>
          </p:cNvSpPr>
          <p:nvPr/>
        </p:nvSpPr>
        <p:spPr bwMode="auto">
          <a:xfrm>
            <a:off x="7236000" y="2609585"/>
            <a:ext cx="3141822"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Nitrous Oxide (N</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2</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O)</a:t>
            </a:r>
          </a:p>
        </p:txBody>
      </p:sp>
      <p:sp>
        <p:nvSpPr>
          <p:cNvPr id="12" name="Text Box 15"/>
          <p:cNvSpPr txBox="1">
            <a:spLocks noChangeArrowheads="1"/>
          </p:cNvSpPr>
          <p:nvPr/>
        </p:nvSpPr>
        <p:spPr bwMode="auto">
          <a:xfrm>
            <a:off x="7236000" y="3023170"/>
            <a:ext cx="2391167"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Methane (CH</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4</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7" name="Text Box 20"/>
          <p:cNvSpPr txBox="1">
            <a:spLocks noChangeArrowheads="1"/>
          </p:cNvSpPr>
          <p:nvPr/>
        </p:nvSpPr>
        <p:spPr bwMode="auto">
          <a:xfrm>
            <a:off x="7236000" y="3435795"/>
            <a:ext cx="1980543" cy="52322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Ozone (O</a:t>
            </a:r>
            <a:r>
              <a:rPr kumimoji="0" lang="en-GB" sz="2800" b="1" i="0" u="none" strike="noStrike" kern="1200" cap="none" spc="0" normalizeH="0" baseline="-25000" noProof="0">
                <a:ln>
                  <a:noFill/>
                </a:ln>
                <a:solidFill>
                  <a:prstClr val="black"/>
                </a:solidFill>
                <a:effectLst/>
                <a:uLnTx/>
                <a:uFillTx/>
                <a:latin typeface="Calibri" pitchFamily="34" charset="0"/>
                <a:ea typeface="+mn-ea"/>
                <a:cs typeface="+mn-cs"/>
              </a:rPr>
              <a:t>3</a:t>
            </a: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4" name="Text Box 17"/>
          <p:cNvSpPr txBox="1">
            <a:spLocks noChangeArrowheads="1"/>
          </p:cNvSpPr>
          <p:nvPr/>
        </p:nvSpPr>
        <p:spPr bwMode="auto">
          <a:xfrm>
            <a:off x="7236000" y="3848420"/>
            <a:ext cx="2242793"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Hydrogen (H</a:t>
            </a:r>
            <a:r>
              <a:rPr kumimoji="0" lang="en-GB" sz="2800" b="0" i="0" u="none" strike="noStrike" kern="1200" cap="none" spc="0" normalizeH="0" baseline="-25000" noProof="0">
                <a:ln>
                  <a:noFill/>
                </a:ln>
                <a:solidFill>
                  <a:prstClr val="black"/>
                </a:solidFill>
                <a:effectLst/>
                <a:uLnTx/>
                <a:uFillTx/>
                <a:latin typeface="Calibri" pitchFamily="34" charset="0"/>
                <a:ea typeface="+mn-ea"/>
                <a:cs typeface="+mn-cs"/>
              </a:rPr>
              <a:t>2</a:t>
            </a: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1" name="Text Box 14"/>
          <p:cNvSpPr txBox="1">
            <a:spLocks noChangeArrowheads="1"/>
          </p:cNvSpPr>
          <p:nvPr/>
        </p:nvSpPr>
        <p:spPr bwMode="auto">
          <a:xfrm>
            <a:off x="7236000" y="4261045"/>
            <a:ext cx="1928733"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Helium (He)</a:t>
            </a:r>
          </a:p>
        </p:txBody>
      </p:sp>
      <p:sp>
        <p:nvSpPr>
          <p:cNvPr id="10" name="Text Box 13"/>
          <p:cNvSpPr txBox="1">
            <a:spLocks noChangeArrowheads="1"/>
          </p:cNvSpPr>
          <p:nvPr/>
        </p:nvSpPr>
        <p:spPr bwMode="auto">
          <a:xfrm>
            <a:off x="7236000" y="4673670"/>
            <a:ext cx="1683474"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Neon (Ne)</a:t>
            </a:r>
          </a:p>
        </p:txBody>
      </p:sp>
      <p:sp>
        <p:nvSpPr>
          <p:cNvPr id="13" name="Text Box 16"/>
          <p:cNvSpPr txBox="1">
            <a:spLocks noChangeArrowheads="1"/>
          </p:cNvSpPr>
          <p:nvPr/>
        </p:nvSpPr>
        <p:spPr bwMode="auto">
          <a:xfrm>
            <a:off x="7236000" y="5086295"/>
            <a:ext cx="1941301"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Krypton (Kr)</a:t>
            </a:r>
          </a:p>
        </p:txBody>
      </p:sp>
      <p:sp>
        <p:nvSpPr>
          <p:cNvPr id="16" name="Text Box 19"/>
          <p:cNvSpPr txBox="1">
            <a:spLocks noChangeArrowheads="1"/>
          </p:cNvSpPr>
          <p:nvPr/>
        </p:nvSpPr>
        <p:spPr bwMode="auto">
          <a:xfrm>
            <a:off x="7236000" y="5498920"/>
            <a:ext cx="1765933"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Xenon (</a:t>
            </a:r>
            <a:r>
              <a:rPr kumimoji="0" lang="en-GB" sz="2800" b="0" i="0" u="none" strike="noStrike" kern="1200" cap="none" spc="0" normalizeH="0" baseline="0" noProof="0" err="1">
                <a:ln>
                  <a:noFill/>
                </a:ln>
                <a:solidFill>
                  <a:prstClr val="black"/>
                </a:solidFill>
                <a:effectLst/>
                <a:uLnTx/>
                <a:uFillTx/>
                <a:latin typeface="Calibri" pitchFamily="34" charset="0"/>
                <a:ea typeface="+mn-ea"/>
                <a:cs typeface="+mn-cs"/>
              </a:rPr>
              <a:t>Xe</a:t>
            </a:r>
            <a:r>
              <a:rPr kumimoji="0" lang="en-GB" sz="28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18" name="Text Box 21"/>
          <p:cNvSpPr txBox="1">
            <a:spLocks noChangeArrowheads="1"/>
          </p:cNvSpPr>
          <p:nvPr/>
        </p:nvSpPr>
        <p:spPr bwMode="auto">
          <a:xfrm>
            <a:off x="7236000" y="5911545"/>
            <a:ext cx="2444131"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mn-ea"/>
                <a:cs typeface="+mn-cs"/>
              </a:rPr>
              <a:t>+ water vapour</a:t>
            </a:r>
          </a:p>
        </p:txBody>
      </p:sp>
    </p:spTree>
    <p:extLst>
      <p:ext uri="{BB962C8B-B14F-4D97-AF65-F5344CB8AC3E}">
        <p14:creationId xmlns:p14="http://schemas.microsoft.com/office/powerpoint/2010/main" val="24893448"/>
      </p:ext>
    </p:extLst>
  </p:cSld>
  <p:clrMapOvr>
    <a:masterClrMapping/>
  </p:clrMapOvr>
  <mc:AlternateContent xmlns:mc="http://schemas.openxmlformats.org/markup-compatibility/2006" xmlns:p14="http://schemas.microsoft.com/office/powerpoint/2010/main">
    <mc:Choice Requires="p14">
      <p:transition spd="slow" p14:dur="2000" advTm="4020000"/>
    </mc:Choice>
    <mc:Fallback xmlns="">
      <p:transition spd="slow" advTm="40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(1/7)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Energy from the Sun is transmitted through space to the Earth </a:t>
            </a:r>
          </a:p>
          <a:p>
            <a:pPr marL="0" indent="0">
              <a:lnSpc>
                <a:spcPct val="100000"/>
              </a:lnSpc>
              <a:buNone/>
            </a:pPr>
            <a:r>
              <a:rPr lang="en-GB" sz="2400"/>
              <a:t>(mainly visible light)</a:t>
            </a:r>
          </a:p>
        </p:txBody>
      </p:sp>
      <p:pic>
        <p:nvPicPr>
          <p:cNvPr id="3" name="Picture 2" descr="A diagram showing the Greenhouse Effect. The sun rays are hitting the Earth's atmosphe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1434074433"/>
      </p:ext>
    </p:extLst>
  </p:cSld>
  <p:clrMapOvr>
    <a:masterClrMapping/>
  </p:clrMapOvr>
  <mc:AlternateContent xmlns:mc="http://schemas.openxmlformats.org/markup-compatibility/2006" xmlns:p14="http://schemas.microsoft.com/office/powerpoint/2010/main">
    <mc:Choice Requires="p14">
      <p:transition spd="slow" p14:dur="2000" advTm="30100"/>
    </mc:Choice>
    <mc:Fallback xmlns="">
      <p:transition spd="slow" advTm="301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(2/7)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Some of this energy is reflected back into space from clouds and the Earth's surface.</a:t>
            </a:r>
          </a:p>
          <a:p>
            <a:pPr marL="0" indent="0">
              <a:lnSpc>
                <a:spcPct val="100000"/>
              </a:lnSpc>
              <a:buNone/>
            </a:pPr>
            <a:r>
              <a:rPr lang="en-GB" sz="2400"/>
              <a:t>This is why we can see the Earth from space!</a:t>
            </a:r>
            <a:endParaRPr lang="en-GB" sz="2400" b="1">
              <a:cs typeface="Calibri" panose="020F0502020204030204" pitchFamily="34" charset="0"/>
            </a:endParaRPr>
          </a:p>
          <a:p>
            <a:pPr marL="0" indent="0">
              <a:buNone/>
            </a:pPr>
            <a:endParaRPr lang="en-GB" sz="2000"/>
          </a:p>
        </p:txBody>
      </p:sp>
      <p:pic>
        <p:nvPicPr>
          <p:cNvPr id="5" name="Picture 4" descr="A diagram showing the Greenhouse Effect. The sun rays are hitting the Earth's atmosphere and they are partially reflect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pic>
        <p:nvPicPr>
          <p:cNvPr id="14" name="Picture 2" descr="A photo taken of Earth from the Mo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a:xfrm>
            <a:off x="8040688" y="4114799"/>
            <a:ext cx="3313112" cy="2378075"/>
          </a:xfrm>
          <a:prstGeom prst="rect">
            <a:avLst/>
          </a:prstGeom>
        </p:spPr>
      </p:pic>
    </p:spTree>
    <p:extLst>
      <p:ext uri="{BB962C8B-B14F-4D97-AF65-F5344CB8AC3E}">
        <p14:creationId xmlns:p14="http://schemas.microsoft.com/office/powerpoint/2010/main" val="15476136"/>
      </p:ext>
    </p:extLst>
  </p:cSld>
  <p:clrMapOvr>
    <a:masterClrMapping/>
  </p:clrMapOvr>
  <mc:AlternateContent xmlns:mc="http://schemas.openxmlformats.org/markup-compatibility/2006" xmlns:p14="http://schemas.microsoft.com/office/powerpoint/2010/main">
    <mc:Choice Requires="p14">
      <p:transition spd="slow" p14:dur="2000" advTm="39200"/>
    </mc:Choice>
    <mc:Fallback xmlns="">
      <p:transition spd="slow" advTm="392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(3/7)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The energy that isn’t reflected passes through the atmosphere and is absorbed by the Earth’s surface.</a:t>
            </a:r>
          </a:p>
          <a:p>
            <a:pPr marL="0" indent="0">
              <a:lnSpc>
                <a:spcPct val="100000"/>
              </a:lnSpc>
              <a:buNone/>
            </a:pPr>
            <a:r>
              <a:rPr lang="en-GB" sz="2400"/>
              <a:t>This is because the Earth’s atmosphere is largely transparent to visible light.</a:t>
            </a:r>
          </a:p>
        </p:txBody>
      </p:sp>
      <p:pic>
        <p:nvPicPr>
          <p:cNvPr id="3" name="Picture 2" descr="A diagram showing the Greenhouse Effect. The sun rays that aren't reflected get absorbed by the Earth's surfa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1057292346"/>
      </p:ext>
    </p:extLst>
  </p:cSld>
  <p:clrMapOvr>
    <a:masterClrMapping/>
  </p:clrMapOvr>
  <mc:AlternateContent xmlns:mc="http://schemas.openxmlformats.org/markup-compatibility/2006" xmlns:p14="http://schemas.microsoft.com/office/powerpoint/2010/main">
    <mc:Choice Requires="p14">
      <p:transition spd="slow" p14:dur="2000" advTm="17800"/>
    </mc:Choice>
    <mc:Fallback xmlns="">
      <p:transition spd="slow" advTm="178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(4/7)</a:t>
            </a:r>
          </a:p>
        </p:txBody>
      </p:sp>
      <p:sp>
        <p:nvSpPr>
          <p:cNvPr id="13" name="Content Placeholder 1"/>
          <p:cNvSpPr>
            <a:spLocks noGrp="1"/>
          </p:cNvSpPr>
          <p:nvPr>
            <p:ph idx="4294967295"/>
          </p:nvPr>
        </p:nvSpPr>
        <p:spPr>
          <a:xfrm>
            <a:off x="8878888" y="1457325"/>
            <a:ext cx="3313112" cy="5035550"/>
          </a:xfrm>
        </p:spPr>
        <p:txBody>
          <a:bodyPr>
            <a:normAutofit/>
          </a:bodyPr>
          <a:lstStyle/>
          <a:p>
            <a:pPr marL="0" indent="0">
              <a:lnSpc>
                <a:spcPct val="100000"/>
              </a:lnSpc>
              <a:buNone/>
            </a:pPr>
            <a:r>
              <a:rPr lang="en-GB" sz="2400"/>
              <a:t>The Earth warms up and emits infrared radiation.</a:t>
            </a:r>
          </a:p>
          <a:p>
            <a:pPr marL="0" indent="0">
              <a:lnSpc>
                <a:spcPct val="100000"/>
              </a:lnSpc>
              <a:buNone/>
            </a:pPr>
            <a:r>
              <a:rPr lang="en-GB" sz="2400"/>
              <a:t>The atmosphere is NOT transparent to infrared radiation…due to the “excitability” of the greenhouse gases…</a:t>
            </a:r>
          </a:p>
          <a:p>
            <a:pPr marL="0" indent="0">
              <a:lnSpc>
                <a:spcPct val="100000"/>
              </a:lnSpc>
              <a:buNone/>
            </a:pPr>
            <a:r>
              <a:rPr lang="en-GB" sz="2400"/>
              <a:t> </a:t>
            </a:r>
          </a:p>
        </p:txBody>
      </p:sp>
      <p:pic>
        <p:nvPicPr>
          <p:cNvPr id="3" name="Picture 2" descr="A diagram showing the Greenhouse Effect. The Earth is warmed up and emits infrared radi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1811584649"/>
      </p:ext>
    </p:extLst>
  </p:cSld>
  <p:clrMapOvr>
    <a:masterClrMapping/>
  </p:clrMapOvr>
  <mc:AlternateContent xmlns:mc="http://schemas.openxmlformats.org/markup-compatibility/2006" xmlns:p14="http://schemas.microsoft.com/office/powerpoint/2010/main">
    <mc:Choice Requires="p14">
      <p:transition spd="slow" p14:dur="2000" advTm="40500"/>
    </mc:Choice>
    <mc:Fallback xmlns="">
      <p:transition spd="slow" advTm="405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Weather v Climate </a:t>
            </a:r>
            <a:r>
              <a:rPr lang="en-GB" dirty="0">
                <a:solidFill>
                  <a:srgbClr val="007B97"/>
                </a:solidFill>
              </a:rPr>
              <a:t>(definitions)</a:t>
            </a:r>
          </a:p>
        </p:txBody>
      </p:sp>
      <p:sp>
        <p:nvSpPr>
          <p:cNvPr id="6" name="Rectangle 8"/>
          <p:cNvSpPr>
            <a:spLocks noChangeArrowheads="1"/>
          </p:cNvSpPr>
          <p:nvPr/>
        </p:nvSpPr>
        <p:spPr bwMode="auto">
          <a:xfrm>
            <a:off x="785445" y="1454023"/>
            <a:ext cx="10802816" cy="1623598"/>
          </a:xfrm>
          <a:prstGeom prst="rect">
            <a:avLst/>
          </a:prstGeom>
          <a:noFill/>
          <a:ln w="9525">
            <a:noFill/>
            <a:miter lim="800000"/>
            <a:headEnd/>
            <a:tailEnd/>
          </a:ln>
          <a:effectLst/>
        </p:spPr>
        <p:txBody>
          <a:bodyPr lIns="0" rIns="0"/>
          <a:lstStyle/>
          <a:p>
            <a:pPr marL="0" marR="0" lvl="0" indent="0" algn="l" defTabSz="914400" rtl="0" eaLnBrk="1" fontAlgn="auto" latinLnBrk="0" hangingPunct="1">
              <a:lnSpc>
                <a:spcPct val="100000"/>
              </a:lnSpc>
              <a:spcBef>
                <a:spcPct val="35000"/>
              </a:spcBef>
              <a:spcAft>
                <a:spcPts val="0"/>
              </a:spcAft>
              <a:buClr>
                <a:srgbClr val="226430"/>
              </a:buClr>
              <a:buSzPct val="150000"/>
              <a:buFontTx/>
              <a:buNone/>
              <a:tabLst>
                <a:tab pos="1346200" algn="l"/>
              </a:tabLst>
              <a:defRPr/>
            </a:pPr>
            <a:r>
              <a:rPr kumimoji="0" lang="en-GB" sz="3000" b="1" i="0" u="none" strike="noStrike" kern="1200" cap="none" spc="0" normalizeH="0" baseline="0" noProof="0" dirty="0">
                <a:ln>
                  <a:noFill/>
                </a:ln>
                <a:solidFill>
                  <a:prstClr val="black"/>
                </a:solidFill>
                <a:effectLst/>
                <a:uLnTx/>
                <a:uFillTx/>
                <a:latin typeface="Calibri" panose="020F0502020204030204"/>
                <a:ea typeface="+mn-ea"/>
                <a:cs typeface="+mn-cs"/>
              </a:rPr>
              <a:t>weather </a:t>
            </a: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refers to short-term changes in the atmosphere - from minutes to hours or days. Familiar examples include rain, snow, clouds, winds, floods or thunderstorms.</a:t>
            </a:r>
          </a:p>
        </p:txBody>
      </p:sp>
      <p:pic>
        <p:nvPicPr>
          <p:cNvPr id="4" name="Picture 3" descr="Sequence of weather icons: sunny, partly cloudy, light rain, moderate rain, and thunderstor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3130053"/>
            <a:ext cx="10058400" cy="1503894"/>
          </a:xfrm>
          <a:prstGeom prst="rect">
            <a:avLst/>
          </a:prstGeom>
        </p:spPr>
      </p:pic>
      <p:sp>
        <p:nvSpPr>
          <p:cNvPr id="5" name="Rectangle 5"/>
          <p:cNvSpPr>
            <a:spLocks noChangeArrowheads="1"/>
          </p:cNvSpPr>
          <p:nvPr/>
        </p:nvSpPr>
        <p:spPr bwMode="auto">
          <a:xfrm>
            <a:off x="794235" y="4636844"/>
            <a:ext cx="10794025" cy="2062895"/>
          </a:xfrm>
          <a:prstGeom prst="rect">
            <a:avLst/>
          </a:prstGeom>
          <a:noFill/>
          <a:ln w="9525">
            <a:noFill/>
            <a:miter lim="800000"/>
            <a:headEnd/>
            <a:tailEnd/>
          </a:ln>
          <a:effectLst/>
        </p:spPr>
        <p:txBody>
          <a:bodyPr lIns="0" rIns="0"/>
          <a:lstStyle/>
          <a:p>
            <a:pPr marL="0" marR="0" lvl="0" indent="0" algn="l" defTabSz="914400" rtl="0" eaLnBrk="1" fontAlgn="auto" latinLnBrk="0" hangingPunct="1">
              <a:lnSpc>
                <a:spcPct val="100000"/>
              </a:lnSpc>
              <a:spcBef>
                <a:spcPct val="35000"/>
              </a:spcBef>
              <a:spcAft>
                <a:spcPts val="0"/>
              </a:spcAft>
              <a:buClr>
                <a:srgbClr val="226430"/>
              </a:buClr>
              <a:buSzPct val="150000"/>
              <a:buFontTx/>
              <a:buNone/>
              <a:tabLst>
                <a:tab pos="1346200" algn="l"/>
              </a:tabLst>
              <a:defRPr/>
            </a:pPr>
            <a:r>
              <a:rPr kumimoji="0" lang="en-GB" sz="3000" b="1" i="0" u="none" strike="noStrike" kern="1200" cap="none" spc="0" normalizeH="0" baseline="0" noProof="0" dirty="0">
                <a:ln>
                  <a:noFill/>
                </a:ln>
                <a:solidFill>
                  <a:prstClr val="black"/>
                </a:solidFill>
                <a:effectLst/>
                <a:uLnTx/>
                <a:uFillTx/>
                <a:latin typeface="Calibri" panose="020F0502020204030204"/>
                <a:ea typeface="+mn-ea"/>
                <a:cs typeface="+mn-cs"/>
              </a:rPr>
              <a:t>climate</a:t>
            </a:r>
            <a:r>
              <a:rPr kumimoji="0" lang="en-GB" sz="3000" b="1" i="0" u="none" strike="noStrike" kern="1200" cap="none" spc="0" normalizeH="0" baseline="0" noProof="0" dirty="0">
                <a:ln>
                  <a:noFill/>
                </a:ln>
                <a:solidFill>
                  <a:srgbClr val="005085"/>
                </a:solidFill>
                <a:effectLst/>
                <a:uLnTx/>
                <a:uFillTx/>
                <a:latin typeface="Calibri" panose="020F0502020204030204"/>
                <a:ea typeface="+mn-ea"/>
                <a:cs typeface="+mn-cs"/>
              </a:rPr>
              <a:t> </a:t>
            </a: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is the long-term regional or even global average of temperature, humidity and rainfall patterns over seasons, years or decades.  It describes what the </a:t>
            </a:r>
            <a:r>
              <a:rPr kumimoji="0" lang="en-GB" sz="3000" b="1" i="0" u="none" strike="noStrike" kern="1200" cap="none" spc="0" normalizeH="0" baseline="0" noProof="0" dirty="0">
                <a:ln>
                  <a:noFill/>
                </a:ln>
                <a:solidFill>
                  <a:prstClr val="black"/>
                </a:solidFill>
                <a:effectLst/>
                <a:uLnTx/>
                <a:uFillTx/>
                <a:latin typeface="Calibri" panose="020F0502020204030204"/>
                <a:ea typeface="+mn-ea"/>
                <a:cs typeface="+mn-cs"/>
              </a:rPr>
              <a:t>weather</a:t>
            </a: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 is like over a long period of time in a specific area and includes statistics of weather extremes.</a:t>
            </a:r>
          </a:p>
        </p:txBody>
      </p:sp>
    </p:spTree>
    <p:extLst>
      <p:ext uri="{BB962C8B-B14F-4D97-AF65-F5344CB8AC3E}">
        <p14:creationId xmlns:p14="http://schemas.microsoft.com/office/powerpoint/2010/main" val="590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(5/7)</a:t>
            </a:r>
          </a:p>
        </p:txBody>
      </p:sp>
      <p:sp>
        <p:nvSpPr>
          <p:cNvPr id="13" name="Content Placeholder 1"/>
          <p:cNvSpPr>
            <a:spLocks noGrp="1"/>
          </p:cNvSpPr>
          <p:nvPr>
            <p:ph idx="4294967295"/>
          </p:nvPr>
        </p:nvSpPr>
        <p:spPr>
          <a:xfrm>
            <a:off x="8878888" y="1457325"/>
            <a:ext cx="3313112" cy="5035550"/>
          </a:xfrm>
        </p:spPr>
        <p:txBody>
          <a:bodyPr>
            <a:noAutofit/>
          </a:bodyPr>
          <a:lstStyle/>
          <a:p>
            <a:pPr marL="0" indent="0">
              <a:lnSpc>
                <a:spcPct val="100000"/>
              </a:lnSpc>
              <a:buNone/>
            </a:pPr>
            <a:r>
              <a:rPr lang="en-GB" sz="2400"/>
              <a:t>…so while some infrared radiation will escape to space, most is absorbed by the greenhouse gases…</a:t>
            </a:r>
          </a:p>
        </p:txBody>
      </p:sp>
      <p:pic>
        <p:nvPicPr>
          <p:cNvPr id="3" name="Picture 2" descr="A diagram showing the Greenhouse Effect. Some infrared radiation will escape but most will be absorbed by greenhouse gas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2589366914"/>
      </p:ext>
    </p:extLst>
  </p:cSld>
  <p:clrMapOvr>
    <a:masterClrMapping/>
  </p:clrMapOvr>
  <mc:AlternateContent xmlns:mc="http://schemas.openxmlformats.org/markup-compatibility/2006" xmlns:p14="http://schemas.microsoft.com/office/powerpoint/2010/main">
    <mc:Choice Requires="p14">
      <p:transition spd="slow" p14:dur="2000" advClick="0" advTm="18300"/>
    </mc:Choice>
    <mc:Fallback xmlns="">
      <p:transition spd="slow" advClick="0" advTm="183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(6/7)</a:t>
            </a:r>
          </a:p>
        </p:txBody>
      </p:sp>
      <p:sp>
        <p:nvSpPr>
          <p:cNvPr id="13" name="Content Placeholder 1"/>
          <p:cNvSpPr>
            <a:spLocks noGrp="1"/>
          </p:cNvSpPr>
          <p:nvPr>
            <p:ph idx="4294967295"/>
          </p:nvPr>
        </p:nvSpPr>
        <p:spPr>
          <a:xfrm>
            <a:off x="8878888" y="1457325"/>
            <a:ext cx="3313112" cy="5035550"/>
          </a:xfrm>
        </p:spPr>
        <p:txBody>
          <a:bodyPr>
            <a:noAutofit/>
          </a:bodyPr>
          <a:lstStyle/>
          <a:p>
            <a:pPr marL="0" indent="0">
              <a:lnSpc>
                <a:spcPct val="100000"/>
              </a:lnSpc>
              <a:buNone/>
            </a:pPr>
            <a:r>
              <a:rPr lang="en-GB" sz="2400"/>
              <a:t>…they then emit even longer wavelength lower energy infrared radiation in all directions. </a:t>
            </a:r>
          </a:p>
          <a:p>
            <a:pPr marL="0" indent="0">
              <a:lnSpc>
                <a:spcPct val="100000"/>
              </a:lnSpc>
              <a:buNone/>
            </a:pPr>
            <a:r>
              <a:rPr lang="en-GB" sz="2400"/>
              <a:t>This traps heat, warming the Earth and the lower atmosphere.</a:t>
            </a:r>
          </a:p>
        </p:txBody>
      </p:sp>
      <p:pic>
        <p:nvPicPr>
          <p:cNvPr id="2" name="Picture 1" descr="A diagram showing the Greenhouse Effect.  Greenhouse gases traps heat and warms the Earth."/>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3193029222"/>
      </p:ext>
    </p:extLst>
  </p:cSld>
  <p:clrMapOvr>
    <a:masterClrMapping/>
  </p:clrMapOvr>
  <mc:AlternateContent xmlns:mc="http://schemas.openxmlformats.org/markup-compatibility/2006" xmlns:p14="http://schemas.microsoft.com/office/powerpoint/2010/main">
    <mc:Choice Requires="p14">
      <p:transition spd="slow" p14:dur="2000" advTm="33100"/>
    </mc:Choice>
    <mc:Fallback xmlns="">
      <p:transition spd="slow" advTm="331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Greenhouse Effect </a:t>
            </a:r>
            <a:r>
              <a:rPr lang="en-GB">
                <a:solidFill>
                  <a:srgbClr val="007B97"/>
                </a:solidFill>
              </a:rPr>
              <a:t>(7/7)</a:t>
            </a:r>
          </a:p>
        </p:txBody>
      </p:sp>
      <p:sp>
        <p:nvSpPr>
          <p:cNvPr id="13" name="Content Placeholder 1"/>
          <p:cNvSpPr>
            <a:spLocks noGrp="1"/>
          </p:cNvSpPr>
          <p:nvPr>
            <p:ph idx="4294967295"/>
          </p:nvPr>
        </p:nvSpPr>
        <p:spPr>
          <a:xfrm>
            <a:off x="8878888" y="1470025"/>
            <a:ext cx="3313112" cy="5035550"/>
          </a:xfrm>
        </p:spPr>
        <p:txBody>
          <a:bodyPr>
            <a:noAutofit/>
          </a:bodyPr>
          <a:lstStyle/>
          <a:p>
            <a:pPr marL="0" indent="0">
              <a:lnSpc>
                <a:spcPct val="100000"/>
              </a:lnSpc>
              <a:buNone/>
            </a:pPr>
            <a:r>
              <a:rPr lang="en-GB" sz="2400"/>
              <a:t>The natural Greenhouse Effect is a good thing.</a:t>
            </a:r>
          </a:p>
          <a:p>
            <a:pPr marL="0" indent="0">
              <a:lnSpc>
                <a:spcPct val="100000"/>
              </a:lnSpc>
              <a:buNone/>
            </a:pPr>
            <a:r>
              <a:rPr lang="en-GB" sz="2400"/>
              <a:t>Without it, the Earth would be about -18°C.</a:t>
            </a:r>
          </a:p>
          <a:p>
            <a:pPr marL="0" indent="0">
              <a:lnSpc>
                <a:spcPct val="100000"/>
              </a:lnSpc>
              <a:buNone/>
            </a:pPr>
            <a:r>
              <a:rPr lang="en-GB" sz="2400"/>
              <a:t>The problem is that human activities are enhancing this effect by adding more greenhouse gases to the atmosphere. </a:t>
            </a:r>
          </a:p>
        </p:txBody>
      </p:sp>
      <p:pic>
        <p:nvPicPr>
          <p:cNvPr id="2" name="Picture 1" descr="A diagram showing the Greenhouse Effect.  Greenhouse gases traps heat and warm the Earth."/>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476000"/>
            <a:ext cx="6797629" cy="5029636"/>
          </a:xfrm>
          <a:prstGeom prst="rect">
            <a:avLst/>
          </a:prstGeom>
        </p:spPr>
      </p:pic>
    </p:spTree>
    <p:extLst>
      <p:ext uri="{BB962C8B-B14F-4D97-AF65-F5344CB8AC3E}">
        <p14:creationId xmlns:p14="http://schemas.microsoft.com/office/powerpoint/2010/main" val="2397977486"/>
      </p:ext>
    </p:extLst>
  </p:cSld>
  <p:clrMapOvr>
    <a:masterClrMapping/>
  </p:clrMapOvr>
  <mc:AlternateContent xmlns:mc="http://schemas.openxmlformats.org/markup-compatibility/2006" xmlns:p14="http://schemas.microsoft.com/office/powerpoint/2010/main">
    <mc:Choice Requires="p14">
      <p:transition spd="slow" p14:dur="2000" advTm="38400"/>
    </mc:Choice>
    <mc:Fallback xmlns="">
      <p:transition spd="slow" advTm="384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Human influences on climate</a:t>
            </a:r>
          </a:p>
        </p:txBody>
      </p:sp>
      <p:sp>
        <p:nvSpPr>
          <p:cNvPr id="5" name="Rounded Rectangle 4">
            <a:extLst>
              <a:ext uri="{C183D7F6-B498-43B3-948B-1728B52AA6E4}">
                <adec:decorative xmlns:adec="http://schemas.microsoft.com/office/drawing/2017/decorative" val="0"/>
              </a:ext>
            </a:extLst>
          </p:cNvPr>
          <p:cNvSpPr/>
          <p:nvPr/>
        </p:nvSpPr>
        <p:spPr>
          <a:xfrm>
            <a:off x="228941" y="1361772"/>
            <a:ext cx="11597072" cy="7920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There are two main factors within the sphere of human influence that control Earth’s T:</a:t>
            </a:r>
          </a:p>
        </p:txBody>
      </p:sp>
      <p:sp>
        <p:nvSpPr>
          <p:cNvPr id="6" name="Rounded Rectangle 5"/>
          <p:cNvSpPr/>
          <p:nvPr/>
        </p:nvSpPr>
        <p:spPr>
          <a:xfrm>
            <a:off x="2709366" y="2375900"/>
            <a:ext cx="2880000" cy="1006683"/>
          </a:xfrm>
          <a:prstGeom prst="rect">
            <a:avLst/>
          </a:prstGeom>
          <a:solidFill>
            <a:srgbClr val="FF5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The amount of solar radiation that is reflected or absorbed  </a:t>
            </a:r>
            <a:endParaRPr kumimoji="0" lang="en-GB" sz="2000" b="1" i="0" u="none" strike="noStrike" kern="1200" cap="none" spc="0" normalizeH="0" baseline="-25000" noProof="0">
              <a:ln>
                <a:noFill/>
              </a:ln>
              <a:solidFill>
                <a:prstClr val="white"/>
              </a:solidFill>
              <a:effectLst/>
              <a:uLnTx/>
              <a:uFillTx/>
              <a:latin typeface="Calibri" panose="020F0502020204030204" pitchFamily="34" charset="0"/>
              <a:ea typeface="+mn-ea"/>
              <a:cs typeface="+mn-cs"/>
            </a:endParaRPr>
          </a:p>
        </p:txBody>
      </p:sp>
      <p:sp>
        <p:nvSpPr>
          <p:cNvPr id="10" name="Down Arrow 9">
            <a:extLst>
              <a:ext uri="{C183D7F6-B498-43B3-948B-1728B52AA6E4}">
                <adec:decorative xmlns:adec="http://schemas.microsoft.com/office/drawing/2017/decorative" val="1"/>
              </a:ext>
            </a:extLst>
          </p:cNvPr>
          <p:cNvSpPr/>
          <p:nvPr/>
        </p:nvSpPr>
        <p:spPr>
          <a:xfrm>
            <a:off x="3807366" y="3383900"/>
            <a:ext cx="720750"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2709366" y="3995900"/>
            <a:ext cx="2880000" cy="1368000"/>
          </a:xfrm>
          <a:prstGeom prst="rect">
            <a:avLst/>
          </a:prstGeom>
          <a:solidFill>
            <a:srgbClr val="FF5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If we change albedo (how reflective Earth is) we should expect the Earth’s T to change</a:t>
            </a:r>
          </a:p>
        </p:txBody>
      </p:sp>
      <p:sp>
        <p:nvSpPr>
          <p:cNvPr id="12" name="TextBox 11"/>
          <p:cNvSpPr txBox="1"/>
          <p:nvPr/>
        </p:nvSpPr>
        <p:spPr>
          <a:xfrm>
            <a:off x="2628380" y="5615900"/>
            <a:ext cx="3096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612900" algn="r"/>
                <a:tab pos="1790700" algn="ctr"/>
                <a:tab pos="19685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More reflective	=	cooling</a:t>
            </a:r>
          </a:p>
          <a:p>
            <a:pPr marL="0" marR="0" lvl="0" indent="0" algn="l" defTabSz="914400" rtl="0" eaLnBrk="1" fontAlgn="auto" latinLnBrk="0" hangingPunct="1">
              <a:lnSpc>
                <a:spcPct val="100000"/>
              </a:lnSpc>
              <a:spcBef>
                <a:spcPts val="0"/>
              </a:spcBef>
              <a:spcAft>
                <a:spcPts val="0"/>
              </a:spcAft>
              <a:buClrTx/>
              <a:buSzTx/>
              <a:buFontTx/>
              <a:buNone/>
              <a:tabLst>
                <a:tab pos="1612900" algn="r"/>
                <a:tab pos="1790700" algn="ctr"/>
                <a:tab pos="19685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Less reflective	=	warming</a:t>
            </a:r>
          </a:p>
        </p:txBody>
      </p:sp>
      <p:sp>
        <p:nvSpPr>
          <p:cNvPr id="7" name="Rounded Rectangle 6"/>
          <p:cNvSpPr/>
          <p:nvPr/>
        </p:nvSpPr>
        <p:spPr>
          <a:xfrm>
            <a:off x="6602815" y="2375900"/>
            <a:ext cx="2880000" cy="1006683"/>
          </a:xfrm>
          <a:prstGeom prst="rect">
            <a:avLst/>
          </a:prstGeom>
          <a:solidFill>
            <a:srgbClr val="FF5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The concentration of greenhouse gases (GHGs) in the atmosphere</a:t>
            </a:r>
            <a:endParaRPr kumimoji="0" lang="en-GB" sz="2000" b="1" i="0" u="none" strike="noStrike" kern="1200" cap="none" spc="0" normalizeH="0" baseline="-25000" noProof="0">
              <a:ln>
                <a:noFill/>
              </a:ln>
              <a:solidFill>
                <a:prstClr val="white"/>
              </a:solidFill>
              <a:effectLst/>
              <a:uLnTx/>
              <a:uFillTx/>
              <a:latin typeface="Calibri" panose="020F0502020204030204" pitchFamily="34" charset="0"/>
              <a:ea typeface="+mn-ea"/>
              <a:cs typeface="+mn-cs"/>
            </a:endParaRPr>
          </a:p>
        </p:txBody>
      </p:sp>
      <p:sp>
        <p:nvSpPr>
          <p:cNvPr id="11" name="Down Arrow 10">
            <a:extLst>
              <a:ext uri="{C183D7F6-B498-43B3-948B-1728B52AA6E4}">
                <adec:decorative xmlns:adec="http://schemas.microsoft.com/office/drawing/2017/decorative" val="1"/>
              </a:ext>
            </a:extLst>
          </p:cNvPr>
          <p:cNvSpPr/>
          <p:nvPr/>
        </p:nvSpPr>
        <p:spPr>
          <a:xfrm>
            <a:off x="7693415" y="3383900"/>
            <a:ext cx="720750"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602815" y="3995900"/>
            <a:ext cx="2880000" cy="1368000"/>
          </a:xfrm>
          <a:prstGeom prst="rect">
            <a:avLst/>
          </a:prstGeom>
          <a:solidFill>
            <a:srgbClr val="FF5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If we change the concentration of GHGs we should expect the Earth’s T to change</a:t>
            </a:r>
            <a:endParaRPr kumimoji="0" lang="en-GB" sz="2000" b="1" i="0" u="none" strike="noStrike" kern="1200" cap="none" spc="0" normalizeH="0" baseline="-25000" noProof="0">
              <a:ln>
                <a:noFill/>
              </a:ln>
              <a:solidFill>
                <a:prstClr val="white"/>
              </a:solidFill>
              <a:effectLst/>
              <a:uLnTx/>
              <a:uFillTx/>
              <a:latin typeface="Calibri" panose="020F0502020204030204" pitchFamily="34" charset="0"/>
              <a:ea typeface="+mn-ea"/>
              <a:cs typeface="+mn-cs"/>
            </a:endParaRPr>
          </a:p>
        </p:txBody>
      </p:sp>
      <p:sp>
        <p:nvSpPr>
          <p:cNvPr id="13" name="TextBox 12"/>
          <p:cNvSpPr txBox="1"/>
          <p:nvPr/>
        </p:nvSpPr>
        <p:spPr>
          <a:xfrm>
            <a:off x="6543378" y="5615900"/>
            <a:ext cx="30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24000" algn="r"/>
                <a:tab pos="1701800" algn="ctr"/>
                <a:tab pos="18796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Add GHGs	=	warming</a:t>
            </a:r>
          </a:p>
          <a:p>
            <a:pPr marL="0" marR="0" lvl="0" indent="0" algn="l" defTabSz="914400" rtl="0" eaLnBrk="1" fontAlgn="auto" latinLnBrk="0" hangingPunct="1">
              <a:lnSpc>
                <a:spcPct val="100000"/>
              </a:lnSpc>
              <a:spcBef>
                <a:spcPts val="0"/>
              </a:spcBef>
              <a:spcAft>
                <a:spcPts val="0"/>
              </a:spcAft>
              <a:buClrTx/>
              <a:buSzTx/>
              <a:buFontTx/>
              <a:buNone/>
              <a:tabLst>
                <a:tab pos="1524000" algn="r"/>
                <a:tab pos="1701800" algn="ctr"/>
                <a:tab pos="1879600" algn="l"/>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Remove GHGs	=	cooling</a:t>
            </a:r>
          </a:p>
        </p:txBody>
      </p:sp>
    </p:spTree>
    <p:extLst>
      <p:ext uri="{BB962C8B-B14F-4D97-AF65-F5344CB8AC3E}">
        <p14:creationId xmlns:p14="http://schemas.microsoft.com/office/powerpoint/2010/main" val="31164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8" grpId="0" animBg="1"/>
      <p:bldP spid="12" grpId="0"/>
      <p:bldP spid="7" grpId="0" animBg="1"/>
      <p:bldP spid="11" grpId="0" animBg="1"/>
      <p:bldP spid="9"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The Greenhouse Effect </a:t>
            </a:r>
            <a:r>
              <a:rPr lang="en-GB" sz="2200">
                <a:solidFill>
                  <a:srgbClr val="007B97"/>
                </a:solidFill>
              </a:rPr>
              <a:t>(blanket analogy)</a:t>
            </a:r>
          </a:p>
        </p:txBody>
      </p:sp>
      <p:sp>
        <p:nvSpPr>
          <p:cNvPr id="6" name="Content Placeholder 1"/>
          <p:cNvSpPr>
            <a:spLocks noGrp="1"/>
          </p:cNvSpPr>
          <p:nvPr>
            <p:ph idx="4294967295"/>
          </p:nvPr>
        </p:nvSpPr>
        <p:spPr>
          <a:xfrm>
            <a:off x="0" y="4679950"/>
            <a:ext cx="4541838" cy="1817688"/>
          </a:xfrm>
        </p:spPr>
        <p:txBody>
          <a:bodyPr lIns="0" rIns="0">
            <a:noAutofit/>
          </a:bodyPr>
          <a:lstStyle/>
          <a:p>
            <a:pPr marL="0" indent="0">
              <a:lnSpc>
                <a:spcPct val="100000"/>
              </a:lnSpc>
              <a:buNone/>
            </a:pPr>
            <a:r>
              <a:rPr lang="en-GB"/>
              <a:t>The natural Greenhouse Effect is a good thing.</a:t>
            </a:r>
          </a:p>
          <a:p>
            <a:pPr marL="0" indent="0">
              <a:lnSpc>
                <a:spcPct val="100000"/>
              </a:lnSpc>
              <a:buNone/>
            </a:pPr>
            <a:r>
              <a:rPr lang="en-GB"/>
              <a:t>Without it, the Earth would be about -18°C.</a:t>
            </a:r>
          </a:p>
        </p:txBody>
      </p:sp>
      <p:pic>
        <p:nvPicPr>
          <p:cNvPr id="4" name="Picture 3" descr="A picture showing the earth tucked-up in a bed with one blanket, imitating the natural Greenhouse Effec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476000"/>
            <a:ext cx="4541201" cy="2927441"/>
          </a:xfrm>
          <a:prstGeom prst="rect">
            <a:avLst/>
          </a:prstGeom>
        </p:spPr>
      </p:pic>
      <p:pic>
        <p:nvPicPr>
          <p:cNvPr id="5" name="Picture 4" descr="A picture showing the Earth tucked up in bed with multiple layers of blankets, imitating the effects of the extra Greenhouse Gas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4027" y="1476000"/>
            <a:ext cx="4941307" cy="2947447"/>
          </a:xfrm>
          <a:prstGeom prst="rect">
            <a:avLst/>
          </a:prstGeom>
        </p:spPr>
      </p:pic>
      <p:sp>
        <p:nvSpPr>
          <p:cNvPr id="7" name="Content Placeholder 1"/>
          <p:cNvSpPr txBox="1">
            <a:spLocks/>
          </p:cNvSpPr>
          <p:nvPr/>
        </p:nvSpPr>
        <p:spPr>
          <a:xfrm>
            <a:off x="6646986" y="4680000"/>
            <a:ext cx="5047272" cy="2000678"/>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3C114"/>
              </a:buClr>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The problem is that human activities are enhancing this effect by adding more greenhouse gases to the atmosphere. </a:t>
            </a:r>
          </a:p>
        </p:txBody>
      </p:sp>
    </p:spTree>
    <p:extLst>
      <p:ext uri="{BB962C8B-B14F-4D97-AF65-F5344CB8AC3E}">
        <p14:creationId xmlns:p14="http://schemas.microsoft.com/office/powerpoint/2010/main" val="864480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The Greenhouse Effect </a:t>
            </a:r>
            <a:r>
              <a:rPr lang="en-GB" sz="2400">
                <a:solidFill>
                  <a:srgbClr val="007B97"/>
                </a:solidFill>
              </a:rPr>
              <a:t>(greenhouse analogy)</a:t>
            </a:r>
          </a:p>
        </p:txBody>
      </p:sp>
      <p:sp>
        <p:nvSpPr>
          <p:cNvPr id="7" name="Content Placeholder 1"/>
          <p:cNvSpPr txBox="1">
            <a:spLocks/>
          </p:cNvSpPr>
          <p:nvPr/>
        </p:nvSpPr>
        <p:spPr>
          <a:xfrm>
            <a:off x="725428" y="1472096"/>
            <a:ext cx="3968749" cy="5051170"/>
          </a:xfrm>
          <a:prstGeom prst="rect">
            <a:avLst/>
          </a:prstGeom>
        </p:spPr>
        <p:txBody>
          <a:bodyPr vert="horz" lIns="0" tIns="45720" rIns="0" bIns="45720" rtlCol="0" anchor="ctr">
            <a:noAutofit/>
          </a:bodyPr>
          <a:lst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3C114"/>
              </a:buClr>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The natural Greenhouse Effect is a good thing.</a:t>
            </a:r>
          </a:p>
          <a:p>
            <a:pPr marL="0" marR="0" lvl="0" indent="0" algn="l" defTabSz="914400" rtl="0" eaLnBrk="1" fontAlgn="auto" latinLnBrk="0" hangingPunct="1">
              <a:lnSpc>
                <a:spcPct val="100000"/>
              </a:lnSpc>
              <a:spcBef>
                <a:spcPts val="1000"/>
              </a:spcBef>
              <a:spcAft>
                <a:spcPts val="0"/>
              </a:spcAft>
              <a:buClr>
                <a:srgbClr val="C3C114"/>
              </a:buClr>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Without it, the Earth would be about -18°C.</a:t>
            </a:r>
          </a:p>
          <a:p>
            <a:pPr marL="0" marR="0" lvl="0" indent="0" algn="l" defTabSz="914400" rtl="0" eaLnBrk="1" fontAlgn="auto" latinLnBrk="0" hangingPunct="1">
              <a:lnSpc>
                <a:spcPct val="100000"/>
              </a:lnSpc>
              <a:spcBef>
                <a:spcPts val="1000"/>
              </a:spcBef>
              <a:spcAft>
                <a:spcPts val="0"/>
              </a:spcAft>
              <a:buClr>
                <a:srgbClr val="C3C114"/>
              </a:buClr>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The problem is that human activities are enhancing this effect by adding more greenhouse gases to the atmosphere.</a:t>
            </a:r>
          </a:p>
        </p:txBody>
      </p:sp>
      <p:pic>
        <p:nvPicPr>
          <p:cNvPr id="3" name="Picture 2" descr="A picture showing the Earth in a greenhouse, imitating the Greenhouse Effec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017868" y="1687866"/>
            <a:ext cx="6782323" cy="4619630"/>
          </a:xfrm>
          <a:prstGeom prst="rect">
            <a:avLst/>
          </a:prstGeom>
        </p:spPr>
      </p:pic>
    </p:spTree>
    <p:extLst>
      <p:ext uri="{BB962C8B-B14F-4D97-AF65-F5344CB8AC3E}">
        <p14:creationId xmlns:p14="http://schemas.microsoft.com/office/powerpoint/2010/main" val="1661607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 Greenhouse Gas Game</a:t>
            </a:r>
          </a:p>
        </p:txBody>
      </p:sp>
    </p:spTree>
    <p:extLst>
      <p:ext uri="{BB962C8B-B14F-4D97-AF65-F5344CB8AC3E}">
        <p14:creationId xmlns:p14="http://schemas.microsoft.com/office/powerpoint/2010/main" val="2359156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greenhouse gases</a:t>
            </a:r>
          </a:p>
        </p:txBody>
      </p:sp>
      <p:sp>
        <p:nvSpPr>
          <p:cNvPr id="4" name="TextBox 3"/>
          <p:cNvSpPr txBox="1"/>
          <p:nvPr/>
        </p:nvSpPr>
        <p:spPr>
          <a:xfrm>
            <a:off x="323944" y="1732202"/>
            <a:ext cx="2705164"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carbon dioxide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CO</a:t>
            </a:r>
            <a:r>
              <a:rPr kumimoji="0" lang="en-GB" sz="32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8" name="Picture 17" descr="A carbon dioxide molecu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303" y="3236583"/>
            <a:ext cx="1955766" cy="1175410"/>
          </a:xfrm>
          <a:prstGeom prst="rect">
            <a:avLst/>
          </a:prstGeom>
        </p:spPr>
      </p:pic>
      <p:sp>
        <p:nvSpPr>
          <p:cNvPr id="8" name="TextBox 7"/>
          <p:cNvSpPr txBox="1"/>
          <p:nvPr/>
        </p:nvSpPr>
        <p:spPr>
          <a:xfrm>
            <a:off x="1497134" y="4898473"/>
            <a:ext cx="3930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6" name="TextBox 5"/>
          <p:cNvSpPr txBox="1"/>
          <p:nvPr/>
        </p:nvSpPr>
        <p:spPr>
          <a:xfrm>
            <a:off x="3241992" y="1732202"/>
            <a:ext cx="1712713"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methane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CH</a:t>
            </a:r>
            <a:r>
              <a:rPr kumimoji="0" lang="en-GB" sz="3200" b="0" i="0" u="none" strike="noStrike" kern="1200" cap="none" spc="0" normalizeH="0" baseline="-25000" noProof="0">
                <a:ln>
                  <a:noFill/>
                </a:ln>
                <a:solidFill>
                  <a:prstClr val="black"/>
                </a:solidFill>
                <a:effectLst/>
                <a:uLnTx/>
                <a:uFillTx/>
                <a:latin typeface="Calibri" panose="020F0502020204030204"/>
                <a:ea typeface="+mn-ea"/>
                <a:cs typeface="+mn-cs"/>
              </a:rPr>
              <a:t>4</a:t>
            </a:r>
          </a:p>
        </p:txBody>
      </p:sp>
      <p:pic>
        <p:nvPicPr>
          <p:cNvPr id="3" name="Picture 2" descr="A methane molecu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0472" y="3008977"/>
            <a:ext cx="1507062" cy="1643624"/>
          </a:xfrm>
          <a:prstGeom prst="rect">
            <a:avLst/>
          </a:prstGeom>
        </p:spPr>
      </p:pic>
      <p:sp>
        <p:nvSpPr>
          <p:cNvPr id="9" name="TextBox 8"/>
          <p:cNvSpPr txBox="1"/>
          <p:nvPr/>
        </p:nvSpPr>
        <p:spPr>
          <a:xfrm>
            <a:off x="3827193" y="4898473"/>
            <a:ext cx="60144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28</a:t>
            </a:r>
          </a:p>
        </p:txBody>
      </p:sp>
      <p:sp>
        <p:nvSpPr>
          <p:cNvPr id="7" name="TextBox 6"/>
          <p:cNvSpPr txBox="1"/>
          <p:nvPr/>
        </p:nvSpPr>
        <p:spPr>
          <a:xfrm>
            <a:off x="5334617" y="1732202"/>
            <a:ext cx="241566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nitrous oxide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N</a:t>
            </a:r>
            <a:r>
              <a:rPr kumimoji="0" lang="en-GB" sz="32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O</a:t>
            </a:r>
          </a:p>
        </p:txBody>
      </p:sp>
      <p:pic>
        <p:nvPicPr>
          <p:cNvPr id="20" name="Picture 19" descr="A nitrous oxide molecu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2329" y="3161731"/>
            <a:ext cx="2102083" cy="1297342"/>
          </a:xfrm>
          <a:prstGeom prst="rect">
            <a:avLst/>
          </a:prstGeom>
        </p:spPr>
      </p:pic>
      <p:sp>
        <p:nvSpPr>
          <p:cNvPr id="10" name="TextBox 9"/>
          <p:cNvSpPr txBox="1"/>
          <p:nvPr/>
        </p:nvSpPr>
        <p:spPr>
          <a:xfrm>
            <a:off x="6137860" y="4898473"/>
            <a:ext cx="8098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265</a:t>
            </a:r>
          </a:p>
        </p:txBody>
      </p:sp>
      <p:sp>
        <p:nvSpPr>
          <p:cNvPr id="5" name="TextBox 4"/>
          <p:cNvSpPr txBox="1"/>
          <p:nvPr/>
        </p:nvSpPr>
        <p:spPr>
          <a:xfrm>
            <a:off x="8986834" y="1732202"/>
            <a:ext cx="164218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F gases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(various)</a:t>
            </a:r>
          </a:p>
        </p:txBody>
      </p:sp>
      <p:pic>
        <p:nvPicPr>
          <p:cNvPr id="21" name="Picture 20" descr="Molecules of F-gase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1649" y="2771240"/>
            <a:ext cx="3672549" cy="2087451"/>
          </a:xfrm>
          <a:prstGeom prst="rect">
            <a:avLst/>
          </a:prstGeom>
        </p:spPr>
      </p:pic>
      <p:sp>
        <p:nvSpPr>
          <p:cNvPr id="11" name="TextBox 10"/>
          <p:cNvSpPr txBox="1"/>
          <p:nvPr/>
        </p:nvSpPr>
        <p:spPr>
          <a:xfrm>
            <a:off x="8733663" y="4898473"/>
            <a:ext cx="220124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10s-10,000s</a:t>
            </a:r>
          </a:p>
        </p:txBody>
      </p:sp>
      <p:sp>
        <p:nvSpPr>
          <p:cNvPr id="12" name="TextBox 11"/>
          <p:cNvSpPr txBox="1"/>
          <p:nvPr/>
        </p:nvSpPr>
        <p:spPr>
          <a:xfrm>
            <a:off x="704218" y="5897729"/>
            <a:ext cx="10800000" cy="648000"/>
          </a:xfrm>
          <a:prstGeom prst="rect">
            <a:avLst/>
          </a:prstGeom>
          <a:solidFill>
            <a:srgbClr val="007B97"/>
          </a:solid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mass x GWP </a:t>
            </a: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sym typeface="Wingdings" pitchFamily="2" charset="2"/>
              </a:rPr>
              <a:t> common currency of carbon dioxide equivalents (CO</a:t>
            </a:r>
            <a:r>
              <a:rPr kumimoji="0" lang="en-GB" sz="2800" b="1" i="0" u="none" strike="noStrike" kern="1200" cap="none" spc="0" normalizeH="0" baseline="-25000" noProof="0">
                <a:ln>
                  <a:noFill/>
                </a:ln>
                <a:solidFill>
                  <a:prstClr val="white"/>
                </a:solidFill>
                <a:effectLst/>
                <a:uLnTx/>
                <a:uFillTx/>
                <a:latin typeface="Calibri" panose="020F0502020204030204"/>
                <a:ea typeface="+mn-ea"/>
                <a:cs typeface="+mn-cs"/>
                <a:sym typeface="Wingdings" pitchFamily="2" charset="2"/>
              </a:rPr>
              <a:t>2</a:t>
            </a: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sym typeface="Wingdings" pitchFamily="2" charset="2"/>
              </a:rPr>
              <a:t>e)</a:t>
            </a:r>
            <a:endParaRPr kumimoji="0" lang="en-GB"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731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The greenhouse gas game </a:t>
            </a:r>
            <a:r>
              <a:rPr lang="en-GB" sz="2400">
                <a:solidFill>
                  <a:srgbClr val="007B97"/>
                </a:solidFill>
              </a:rPr>
              <a:t>(instructions)</a:t>
            </a:r>
          </a:p>
        </p:txBody>
      </p:sp>
      <p:sp>
        <p:nvSpPr>
          <p:cNvPr id="18" name="Content Placeholder 2"/>
          <p:cNvSpPr>
            <a:spLocks noGrp="1"/>
          </p:cNvSpPr>
          <p:nvPr>
            <p:ph idx="1"/>
          </p:nvPr>
        </p:nvSpPr>
        <p:spPr>
          <a:xfrm>
            <a:off x="838200" y="1458000"/>
            <a:ext cx="10515600" cy="754847"/>
          </a:xfrm>
        </p:spPr>
        <p:txBody>
          <a:bodyPr>
            <a:normAutofit/>
          </a:bodyPr>
          <a:lstStyle/>
          <a:p>
            <a:r>
              <a:rPr lang="en-GB"/>
              <a:t>Match the greenhouse gases with their sources!</a:t>
            </a:r>
          </a:p>
        </p:txBody>
      </p:sp>
      <p:pic>
        <p:nvPicPr>
          <p:cNvPr id="37" name="Picture 36" descr="A carbon dioxide molecu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304" y="2169782"/>
            <a:ext cx="1833531" cy="1101947"/>
          </a:xfrm>
          <a:prstGeom prst="rect">
            <a:avLst/>
          </a:prstGeom>
        </p:spPr>
      </p:pic>
      <p:pic>
        <p:nvPicPr>
          <p:cNvPr id="36" name="Picture 35" descr="A methane molecu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0472" y="1942175"/>
            <a:ext cx="1412870" cy="1540898"/>
          </a:xfrm>
          <a:prstGeom prst="rect">
            <a:avLst/>
          </a:prstGeom>
        </p:spPr>
      </p:pic>
      <p:pic>
        <p:nvPicPr>
          <p:cNvPr id="38" name="Picture 37" descr="A nitrous oxide molecu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2329" y="2094929"/>
            <a:ext cx="1970703" cy="1216258"/>
          </a:xfrm>
          <a:prstGeom prst="rect">
            <a:avLst/>
          </a:prstGeom>
        </p:spPr>
      </p:pic>
      <p:pic>
        <p:nvPicPr>
          <p:cNvPr id="39" name="Picture 38" descr="Molecules of F-gase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1649" y="1704438"/>
            <a:ext cx="3443015" cy="1956986"/>
          </a:xfrm>
          <a:prstGeom prst="rect">
            <a:avLst/>
          </a:prstGeom>
        </p:spPr>
      </p:pic>
      <p:pic>
        <p:nvPicPr>
          <p:cNvPr id="34" name="Picture 33" descr="A collection of pictures that show the sources of greenhouse gases. In horizontal order, the first one shows deforestation. The second one shows multiple fridges packed with food in a store. The third one shows cows. The fourth one shows a lit up gas stove. The fifth one is shows a field of crops being fertilised with a big vehicle. The sixth one shows a person filling up their car's gas tank. The seventh one shows a powerplant. The eighth one shows a construction worker working on site. The ninth one is a landfill. The tenth and last one is a person spraying from a can."/>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9701" y="3760678"/>
            <a:ext cx="10800000" cy="2914084"/>
          </a:xfrm>
          <a:prstGeom prst="rect">
            <a:avLst/>
          </a:prstGeom>
        </p:spPr>
      </p:pic>
    </p:spTree>
    <p:extLst>
      <p:ext uri="{BB962C8B-B14F-4D97-AF65-F5344CB8AC3E}">
        <p14:creationId xmlns:p14="http://schemas.microsoft.com/office/powerpoint/2010/main" val="1945595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7838-9FAB-3919-5799-4993F55434C8}"/>
              </a:ext>
            </a:extLst>
          </p:cNvPr>
          <p:cNvSpPr>
            <a:spLocks noGrp="1"/>
          </p:cNvSpPr>
          <p:nvPr>
            <p:ph type="title"/>
          </p:nvPr>
        </p:nvSpPr>
        <p:spPr/>
        <p:txBody>
          <a:bodyPr/>
          <a:lstStyle/>
          <a:p>
            <a:r>
              <a:rPr lang="en-GB" dirty="0"/>
              <a:t>Cement production </a:t>
            </a:r>
          </a:p>
        </p:txBody>
      </p:sp>
      <p:sp>
        <p:nvSpPr>
          <p:cNvPr id="3" name="TextBox 2">
            <a:extLst>
              <a:ext uri="{FF2B5EF4-FFF2-40B4-BE49-F238E27FC236}">
                <a16:creationId xmlns:a16="http://schemas.microsoft.com/office/drawing/2014/main" id="{8978A3A2-305B-AEFB-1150-28D2F2E7C30F}"/>
              </a:ext>
            </a:extLst>
          </p:cNvPr>
          <p:cNvSpPr txBox="1"/>
          <p:nvPr/>
        </p:nvSpPr>
        <p:spPr>
          <a:xfrm>
            <a:off x="1809946" y="2865749"/>
            <a:ext cx="88140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CaCO</a:t>
            </a:r>
            <a:r>
              <a:rPr kumimoji="0" lang="en-GB" sz="5400" b="1" i="0" u="none" strike="noStrike" kern="1200" cap="none" spc="0" normalizeH="0" baseline="-25000" noProof="0" dirty="0">
                <a:ln>
                  <a:noFill/>
                </a:ln>
                <a:solidFill>
                  <a:srgbClr val="333333"/>
                </a:solidFill>
                <a:effectLst/>
                <a:uLnTx/>
                <a:uFillTx/>
                <a:latin typeface="Open Sans" panose="020B0606030504020204" pitchFamily="34" charset="0"/>
                <a:ea typeface="+mn-ea"/>
                <a:cs typeface="+mn-cs"/>
              </a:rPr>
              <a:t>3</a:t>
            </a:r>
            <a:r>
              <a:rPr kumimoji="0" lang="en-GB" sz="5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 </a:t>
            </a:r>
            <a:r>
              <a:rPr kumimoji="0" lang="el-GR" sz="5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Δ → </a:t>
            </a:r>
            <a:r>
              <a:rPr kumimoji="0" lang="en-GB" sz="5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CaO + CO</a:t>
            </a:r>
            <a:r>
              <a:rPr kumimoji="0" lang="en-GB" sz="5400" b="1" i="0" u="none" strike="noStrike" kern="1200" cap="none" spc="0" normalizeH="0" baseline="-25000" noProof="0" dirty="0">
                <a:ln>
                  <a:noFill/>
                </a:ln>
                <a:solidFill>
                  <a:srgbClr val="333333"/>
                </a:solidFill>
                <a:effectLst/>
                <a:uLnTx/>
                <a:uFillTx/>
                <a:latin typeface="Open Sans" panose="020B0606030504020204" pitchFamily="34" charset="0"/>
                <a:ea typeface="+mn-ea"/>
                <a:cs typeface="+mn-cs"/>
              </a:rPr>
              <a:t>2</a:t>
            </a:r>
            <a:endParaRPr kumimoji="0" lang="en-GB" sz="54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045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Weather v Climate </a:t>
            </a:r>
            <a:r>
              <a:rPr lang="en-GB" dirty="0">
                <a:solidFill>
                  <a:srgbClr val="007B97"/>
                </a:solidFill>
              </a:rPr>
              <a:t>(adage)</a:t>
            </a:r>
          </a:p>
        </p:txBody>
      </p:sp>
      <p:sp>
        <p:nvSpPr>
          <p:cNvPr id="12" name="Rectangle 5"/>
          <p:cNvSpPr>
            <a:spLocks noChangeArrowheads="1"/>
          </p:cNvSpPr>
          <p:nvPr/>
        </p:nvSpPr>
        <p:spPr bwMode="auto">
          <a:xfrm>
            <a:off x="838200" y="1893556"/>
            <a:ext cx="7481887" cy="828675"/>
          </a:xfrm>
          <a:prstGeom prst="rect">
            <a:avLst/>
          </a:prstGeom>
          <a:noFill/>
          <a:ln w="9525">
            <a:noFill/>
            <a:miter lim="800000"/>
            <a:headEnd/>
            <a:tailEnd/>
          </a:ln>
          <a:effectLst/>
        </p:spPr>
        <p:txBody>
          <a:bodyPr lIns="0" rIns="0"/>
          <a:lstStyle/>
          <a:p>
            <a:pPr marL="0" marR="0" lvl="0" indent="0" algn="l" defTabSz="914400" rtl="0" eaLnBrk="1" fontAlgn="auto" latinLnBrk="0" hangingPunct="1">
              <a:lnSpc>
                <a:spcPct val="100000"/>
              </a:lnSpc>
              <a:spcBef>
                <a:spcPct val="35000"/>
              </a:spcBef>
              <a:spcAft>
                <a:spcPts val="0"/>
              </a:spcAft>
              <a:buClr>
                <a:srgbClr val="226430"/>
              </a:buClr>
              <a:buSzPct val="150000"/>
              <a:buFontTx/>
              <a:buNone/>
              <a:tabLst>
                <a:tab pos="1346200" algn="l"/>
              </a:tabLst>
              <a:defRPr/>
            </a:pP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climate</a:t>
            </a:r>
            <a:r>
              <a:rPr kumimoji="0" lang="en-GB" sz="3600" b="1" i="0" u="none" strike="noStrike" kern="1200" cap="none" spc="0" normalizeH="0" baseline="0" noProof="0">
                <a:ln>
                  <a:noFill/>
                </a:ln>
                <a:solidFill>
                  <a:srgbClr val="005085"/>
                </a:solidFill>
                <a:effectLst/>
                <a:uLnTx/>
                <a:uFillTx/>
                <a:latin typeface="Calibri" panose="020F0502020204030204"/>
                <a:ea typeface="+mn-ea"/>
                <a:cs typeface="+mn-cs"/>
              </a:rPr>
              <a:t> </a:t>
            </a: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is what you expect…</a:t>
            </a:r>
          </a:p>
        </p:txBody>
      </p:sp>
      <p:pic>
        <p:nvPicPr>
          <p:cNvPr id="6" name="Picture 5" descr="Sequence of weather icons: sunny, partly cloudy, light rain, moderate rain, and thunderstor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3130053"/>
            <a:ext cx="10058400" cy="1503894"/>
          </a:xfrm>
          <a:prstGeom prst="rect">
            <a:avLst/>
          </a:prstGeom>
        </p:spPr>
      </p:pic>
      <p:sp>
        <p:nvSpPr>
          <p:cNvPr id="13" name="Rectangle 8"/>
          <p:cNvSpPr>
            <a:spLocks noChangeArrowheads="1"/>
          </p:cNvSpPr>
          <p:nvPr/>
        </p:nvSpPr>
        <p:spPr bwMode="auto">
          <a:xfrm>
            <a:off x="3950682" y="5130418"/>
            <a:ext cx="7481887" cy="751321"/>
          </a:xfrm>
          <a:prstGeom prst="rect">
            <a:avLst/>
          </a:prstGeom>
          <a:noFill/>
          <a:ln w="9525">
            <a:noFill/>
            <a:miter lim="800000"/>
            <a:headEnd/>
            <a:tailEnd/>
          </a:ln>
          <a:effectLst/>
        </p:spPr>
        <p:txBody>
          <a:bodyPr lIns="0" rIns="0"/>
          <a:lstStyle/>
          <a:p>
            <a:pPr marL="0" marR="0" lvl="0" indent="0" algn="r" defTabSz="914400" rtl="0" eaLnBrk="1" fontAlgn="auto" latinLnBrk="0" hangingPunct="1">
              <a:lnSpc>
                <a:spcPct val="100000"/>
              </a:lnSpc>
              <a:spcBef>
                <a:spcPct val="35000"/>
              </a:spcBef>
              <a:spcAft>
                <a:spcPts val="0"/>
              </a:spcAft>
              <a:buClr>
                <a:srgbClr val="226430"/>
              </a:buClr>
              <a:buSzPct val="150000"/>
              <a:buFontTx/>
              <a:buNone/>
              <a:tabLst>
                <a:tab pos="1346200" algn="l"/>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weather </a:t>
            </a: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is what you get</a:t>
            </a:r>
          </a:p>
        </p:txBody>
      </p:sp>
    </p:spTree>
    <p:extLst>
      <p:ext uri="{BB962C8B-B14F-4D97-AF65-F5344CB8AC3E}">
        <p14:creationId xmlns:p14="http://schemas.microsoft.com/office/powerpoint/2010/main" val="82005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greenhouse gas sources</a:t>
            </a:r>
          </a:p>
        </p:txBody>
      </p:sp>
      <p:pic>
        <p:nvPicPr>
          <p:cNvPr id="33" name="Picture 32" descr="A carbon dioxide molecu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649" y="1440000"/>
            <a:ext cx="1997223" cy="950327"/>
          </a:xfrm>
          <a:prstGeom prst="rect">
            <a:avLst/>
          </a:prstGeom>
        </p:spPr>
      </p:pic>
      <p:pic>
        <p:nvPicPr>
          <p:cNvPr id="5" name="Picture 4" descr="Five pictures showing major sources of carbon dioxide. Burning of coal - a coal fired power plant. Burning of oil - a person filling up their car's tank. Burning of gas - a lit gas hob burner. Cement - a construction worker laying concrete. Land use change - deforestatio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0000" y="1440000"/>
            <a:ext cx="8538950" cy="1152000"/>
          </a:xfrm>
          <a:prstGeom prst="rect">
            <a:avLst/>
          </a:prstGeom>
        </p:spPr>
      </p:pic>
      <p:pic>
        <p:nvPicPr>
          <p:cNvPr id="12" name="Picture 11" descr="A methane molecu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106" y="2808000"/>
            <a:ext cx="1193944" cy="1055675"/>
          </a:xfrm>
          <a:prstGeom prst="rect">
            <a:avLst/>
          </a:prstGeom>
        </p:spPr>
      </p:pic>
      <p:pic>
        <p:nvPicPr>
          <p:cNvPr id="9" name="Picture 8" descr="Two pictures showing major sources of methane. Ruminant livestock - cattle feeding in a barn. Landfilling of waste - a bulldozer moving waste on a landfill sit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0000" y="2808000"/>
            <a:ext cx="3409171" cy="1152000"/>
          </a:xfrm>
          <a:prstGeom prst="rect">
            <a:avLst/>
          </a:prstGeom>
        </p:spPr>
      </p:pic>
      <p:pic>
        <p:nvPicPr>
          <p:cNvPr id="35" name="Picture 34" descr="A nitrous oxide molecul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4212" y="4176000"/>
            <a:ext cx="1755800" cy="978859"/>
          </a:xfrm>
          <a:prstGeom prst="rect">
            <a:avLst/>
          </a:prstGeom>
        </p:spPr>
      </p:pic>
      <p:pic>
        <p:nvPicPr>
          <p:cNvPr id="10" name="Picture 9" descr="One picture of major sources of nitrous oxide. Using nitrogen fertilisers - a farmer applying fertiliser to their crop using a tractor and spraye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80000" y="4176000"/>
            <a:ext cx="1704585" cy="1152000"/>
          </a:xfrm>
          <a:prstGeom prst="rect">
            <a:avLst/>
          </a:prstGeom>
        </p:spPr>
      </p:pic>
      <p:pic>
        <p:nvPicPr>
          <p:cNvPr id="36" name="Picture 35" descr="Molecules of F-gases"/>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5528" y="5544000"/>
            <a:ext cx="1729463" cy="1152244"/>
          </a:xfrm>
          <a:prstGeom prst="rect">
            <a:avLst/>
          </a:prstGeom>
        </p:spPr>
      </p:pic>
      <p:pic>
        <p:nvPicPr>
          <p:cNvPr id="11" name="Picture 10" descr="Two pictures showing major sources of F-gases. Using aerosol propellants - a spray can being sprayed. Refrigeration systems - a bank of glass fronted food fridges in a shop."/>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80000" y="5544000"/>
            <a:ext cx="3409171" cy="1152000"/>
          </a:xfrm>
          <a:prstGeom prst="rect">
            <a:avLst/>
          </a:prstGeom>
        </p:spPr>
      </p:pic>
    </p:spTree>
    <p:extLst>
      <p:ext uri="{BB962C8B-B14F-4D97-AF65-F5344CB8AC3E}">
        <p14:creationId xmlns:p14="http://schemas.microsoft.com/office/powerpoint/2010/main" val="220062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Sources of carbon dioxide (CO</a:t>
            </a:r>
            <a:r>
              <a:rPr lang="en-GB" baseline="-25000"/>
              <a:t>2</a:t>
            </a:r>
            <a:r>
              <a:rPr lang="en-GB"/>
              <a:t>)</a:t>
            </a:r>
          </a:p>
        </p:txBody>
      </p:sp>
      <p:grpSp>
        <p:nvGrpSpPr>
          <p:cNvPr id="3" name="Group 2" descr="The burning of coal is represented by a photo of a coal fired power station.">
            <a:extLst>
              <a:ext uri="{FF2B5EF4-FFF2-40B4-BE49-F238E27FC236}">
                <a16:creationId xmlns:a16="http://schemas.microsoft.com/office/drawing/2014/main" id="{EFB05321-E824-4EF3-84DE-F838E5370939}"/>
              </a:ext>
            </a:extLst>
          </p:cNvPr>
          <p:cNvGrpSpPr/>
          <p:nvPr/>
        </p:nvGrpSpPr>
        <p:grpSpPr>
          <a:xfrm>
            <a:off x="1845485" y="1440000"/>
            <a:ext cx="2521315" cy="2410554"/>
            <a:chOff x="1845485" y="1440000"/>
            <a:chExt cx="2521315" cy="2410554"/>
          </a:xfrm>
        </p:grpSpPr>
        <p:pic>
          <p:nvPicPr>
            <p:cNvPr id="10" name="Picture 9" descr="A picture containing building, outdoor, cloudy, clouds&#10;&#10;Description automatically generated">
              <a:extLst>
                <a:ext uri="{FF2B5EF4-FFF2-40B4-BE49-F238E27FC236}">
                  <a16:creationId xmlns:a16="http://schemas.microsoft.com/office/drawing/2014/main" id="{EBCB756E-5252-4B07-A766-2296A9C3D7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38"/>
            <a:stretch/>
          </p:blipFill>
          <p:spPr>
            <a:xfrm>
              <a:off x="1846800" y="2158554"/>
              <a:ext cx="2520000" cy="1692000"/>
            </a:xfrm>
            <a:prstGeom prst="rect">
              <a:avLst/>
            </a:prstGeom>
          </p:spPr>
        </p:pic>
        <p:sp>
          <p:nvSpPr>
            <p:cNvPr id="18" name="Rectangle 17">
              <a:extLst>
                <a:ext uri="{FF2B5EF4-FFF2-40B4-BE49-F238E27FC236}">
                  <a16:creationId xmlns:a16="http://schemas.microsoft.com/office/drawing/2014/main" id="{637C03A7-D28B-4F76-88BA-DFEC872647C3}"/>
                </a:ext>
              </a:extLst>
            </p:cNvPr>
            <p:cNvSpPr/>
            <p:nvPr/>
          </p:nvSpPr>
          <p:spPr>
            <a:xfrm>
              <a:off x="1845485"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Burning of Coal</a:t>
              </a:r>
            </a:p>
          </p:txBody>
        </p:sp>
      </p:grpSp>
      <p:grpSp>
        <p:nvGrpSpPr>
          <p:cNvPr id="4" name="Group 3" descr="The burning of gas is represented by a gas hob with the burner lit.">
            <a:extLst>
              <a:ext uri="{FF2B5EF4-FFF2-40B4-BE49-F238E27FC236}">
                <a16:creationId xmlns:a16="http://schemas.microsoft.com/office/drawing/2014/main" id="{F08C3812-2AEF-4E5F-8656-0D3C16475427}"/>
              </a:ext>
            </a:extLst>
          </p:cNvPr>
          <p:cNvGrpSpPr/>
          <p:nvPr/>
        </p:nvGrpSpPr>
        <p:grpSpPr>
          <a:xfrm>
            <a:off x="4831200" y="1440000"/>
            <a:ext cx="2520000" cy="2410554"/>
            <a:chOff x="4831200" y="1440000"/>
            <a:chExt cx="2520000" cy="2410554"/>
          </a:xfrm>
        </p:grpSpPr>
        <p:pic>
          <p:nvPicPr>
            <p:cNvPr id="11" name="Picture 10" descr="A close-up of a stethoscope on a table&#10;&#10;Description automatically generated with medium confidence">
              <a:extLst>
                <a:ext uri="{FF2B5EF4-FFF2-40B4-BE49-F238E27FC236}">
                  <a16:creationId xmlns:a16="http://schemas.microsoft.com/office/drawing/2014/main" id="{5271D3E5-F2D3-42EB-B274-A44CB3FDC5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b="351"/>
            <a:stretch/>
          </p:blipFill>
          <p:spPr>
            <a:xfrm>
              <a:off x="4831200" y="2158554"/>
              <a:ext cx="2520000" cy="1692000"/>
            </a:xfrm>
            <a:prstGeom prst="rect">
              <a:avLst/>
            </a:prstGeom>
          </p:spPr>
        </p:pic>
        <p:sp>
          <p:nvSpPr>
            <p:cNvPr id="14" name="Rectangle 13">
              <a:extLst>
                <a:ext uri="{FF2B5EF4-FFF2-40B4-BE49-F238E27FC236}">
                  <a16:creationId xmlns:a16="http://schemas.microsoft.com/office/drawing/2014/main" id="{957131AC-F6C7-4C90-B855-81E6E660BED4}"/>
                </a:ext>
              </a:extLst>
            </p:cNvPr>
            <p:cNvSpPr/>
            <p:nvPr/>
          </p:nvSpPr>
          <p:spPr>
            <a:xfrm>
              <a:off x="48312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Burning of Gas</a:t>
              </a:r>
            </a:p>
          </p:txBody>
        </p:sp>
      </p:grpSp>
      <p:grpSp>
        <p:nvGrpSpPr>
          <p:cNvPr id="5" name="Group 4" descr="Burning of oil is represented by a photo of a person filling up their car's fuel tank.">
            <a:extLst>
              <a:ext uri="{FF2B5EF4-FFF2-40B4-BE49-F238E27FC236}">
                <a16:creationId xmlns:a16="http://schemas.microsoft.com/office/drawing/2014/main" id="{DF8D7B4F-7BBA-4B1B-8580-B73D29719702}"/>
              </a:ext>
            </a:extLst>
          </p:cNvPr>
          <p:cNvGrpSpPr/>
          <p:nvPr/>
        </p:nvGrpSpPr>
        <p:grpSpPr>
          <a:xfrm>
            <a:off x="1845485" y="4176000"/>
            <a:ext cx="2521315" cy="2412000"/>
            <a:chOff x="1845485" y="4176000"/>
            <a:chExt cx="2521315" cy="2412000"/>
          </a:xfrm>
        </p:grpSpPr>
        <p:pic>
          <p:nvPicPr>
            <p:cNvPr id="12" name="Picture 11" descr="A picture containing person, indoor, feet, projector&#10;&#10;Description automatically generated">
              <a:extLst>
                <a:ext uri="{FF2B5EF4-FFF2-40B4-BE49-F238E27FC236}">
                  <a16:creationId xmlns:a16="http://schemas.microsoft.com/office/drawing/2014/main" id="{EAD6720F-C226-4AFC-8A30-2D84247D5A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b="351"/>
            <a:stretch/>
          </p:blipFill>
          <p:spPr>
            <a:xfrm>
              <a:off x="1846800" y="4896000"/>
              <a:ext cx="2520000" cy="1692000"/>
            </a:xfrm>
            <a:prstGeom prst="rect">
              <a:avLst/>
            </a:prstGeom>
          </p:spPr>
        </p:pic>
        <p:sp>
          <p:nvSpPr>
            <p:cNvPr id="13" name="Rectangle 12">
              <a:extLst>
                <a:ext uri="{FF2B5EF4-FFF2-40B4-BE49-F238E27FC236}">
                  <a16:creationId xmlns:a16="http://schemas.microsoft.com/office/drawing/2014/main" id="{070B839A-C287-4E58-9FBA-14DAEEC1BE46}"/>
                </a:ext>
              </a:extLst>
            </p:cNvPr>
            <p:cNvSpPr/>
            <p:nvPr/>
          </p:nvSpPr>
          <p:spPr>
            <a:xfrm>
              <a:off x="1845485"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Burning of Oil</a:t>
              </a:r>
            </a:p>
          </p:txBody>
        </p:sp>
      </p:grpSp>
      <p:grpSp>
        <p:nvGrpSpPr>
          <p:cNvPr id="6" name="Group 5" descr="Cement production is represented by a photo of a construction worker laying cement.">
            <a:extLst>
              <a:ext uri="{FF2B5EF4-FFF2-40B4-BE49-F238E27FC236}">
                <a16:creationId xmlns:a16="http://schemas.microsoft.com/office/drawing/2014/main" id="{D5F44ABE-A735-4FA1-8FD6-3678FA2FDC77}"/>
              </a:ext>
            </a:extLst>
          </p:cNvPr>
          <p:cNvGrpSpPr/>
          <p:nvPr/>
        </p:nvGrpSpPr>
        <p:grpSpPr>
          <a:xfrm>
            <a:off x="4829885" y="4176000"/>
            <a:ext cx="2521315" cy="2412000"/>
            <a:chOff x="4829885" y="4176000"/>
            <a:chExt cx="2521315" cy="2412000"/>
          </a:xfrm>
        </p:grpSpPr>
        <p:pic>
          <p:nvPicPr>
            <p:cNvPr id="9" name="Picture 8">
              <a:extLst>
                <a:ext uri="{FF2B5EF4-FFF2-40B4-BE49-F238E27FC236}">
                  <a16:creationId xmlns:a16="http://schemas.microsoft.com/office/drawing/2014/main" id="{0F9A0B6C-ED99-4EE1-8560-4109A4011B9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b="351"/>
            <a:stretch/>
          </p:blipFill>
          <p:spPr>
            <a:xfrm>
              <a:off x="4831200" y="4896000"/>
              <a:ext cx="2520000" cy="1692000"/>
            </a:xfrm>
            <a:prstGeom prst="rect">
              <a:avLst/>
            </a:prstGeom>
          </p:spPr>
        </p:pic>
        <p:sp>
          <p:nvSpPr>
            <p:cNvPr id="19" name="Rectangle 18">
              <a:extLst>
                <a:ext uri="{FF2B5EF4-FFF2-40B4-BE49-F238E27FC236}">
                  <a16:creationId xmlns:a16="http://schemas.microsoft.com/office/drawing/2014/main" id="{3427BAD5-D8DD-471D-B721-C304E4619251}"/>
                </a:ext>
              </a:extLst>
            </p:cNvPr>
            <p:cNvSpPr/>
            <p:nvPr/>
          </p:nvSpPr>
          <p:spPr>
            <a:xfrm>
              <a:off x="4829885"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Cement Production</a:t>
              </a:r>
            </a:p>
          </p:txBody>
        </p:sp>
      </p:grpSp>
      <p:grpSp>
        <p:nvGrpSpPr>
          <p:cNvPr id="15" name="Group 14" descr="Land use change is represented by a photo of deforestation.">
            <a:extLst>
              <a:ext uri="{FF2B5EF4-FFF2-40B4-BE49-F238E27FC236}">
                <a16:creationId xmlns:a16="http://schemas.microsoft.com/office/drawing/2014/main" id="{A66709FB-912B-4A3C-A152-A961236AA988}"/>
              </a:ext>
            </a:extLst>
          </p:cNvPr>
          <p:cNvGrpSpPr/>
          <p:nvPr/>
        </p:nvGrpSpPr>
        <p:grpSpPr>
          <a:xfrm>
            <a:off x="7833600" y="2808000"/>
            <a:ext cx="2520000" cy="2412000"/>
            <a:chOff x="7833600" y="2808000"/>
            <a:chExt cx="2520000" cy="2412000"/>
          </a:xfrm>
        </p:grpSpPr>
        <p:pic>
          <p:nvPicPr>
            <p:cNvPr id="8" name="Picture 7">
              <a:extLst>
                <a:ext uri="{FF2B5EF4-FFF2-40B4-BE49-F238E27FC236}">
                  <a16:creationId xmlns:a16="http://schemas.microsoft.com/office/drawing/2014/main" id="{40BC2341-9731-4FD3-B53E-10D4289B156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 b="351"/>
            <a:stretch/>
          </p:blipFill>
          <p:spPr>
            <a:xfrm>
              <a:off x="7833600" y="3528000"/>
              <a:ext cx="2520000" cy="1692000"/>
            </a:xfrm>
            <a:prstGeom prst="rect">
              <a:avLst/>
            </a:prstGeom>
          </p:spPr>
        </p:pic>
        <p:sp>
          <p:nvSpPr>
            <p:cNvPr id="22" name="Rectangle 21">
              <a:extLst>
                <a:ext uri="{FF2B5EF4-FFF2-40B4-BE49-F238E27FC236}">
                  <a16:creationId xmlns:a16="http://schemas.microsoft.com/office/drawing/2014/main" id="{CDA59FC0-80FE-499B-831C-623889458BFA}"/>
                </a:ext>
              </a:extLst>
            </p:cNvPr>
            <p:cNvSpPr/>
            <p:nvPr/>
          </p:nvSpPr>
          <p:spPr>
            <a:xfrm>
              <a:off x="7833600" y="2808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Land Use Change</a:t>
              </a:r>
            </a:p>
          </p:txBody>
        </p:sp>
      </p:grpSp>
    </p:spTree>
    <p:extLst>
      <p:ext uri="{BB962C8B-B14F-4D97-AF65-F5344CB8AC3E}">
        <p14:creationId xmlns:p14="http://schemas.microsoft.com/office/powerpoint/2010/main" val="26058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Sources of methane (CH</a:t>
            </a:r>
            <a:r>
              <a:rPr lang="en-GB" baseline="-25000"/>
              <a:t>4</a:t>
            </a:r>
            <a:r>
              <a:rPr lang="en-GB"/>
              <a:t>)</a:t>
            </a:r>
          </a:p>
        </p:txBody>
      </p:sp>
      <p:grpSp>
        <p:nvGrpSpPr>
          <p:cNvPr id="24" name="Group 23" descr="Fossil fuel extraction and transport is represented by a photo of a natural gas pipeline">
            <a:extLst>
              <a:ext uri="{FF2B5EF4-FFF2-40B4-BE49-F238E27FC236}">
                <a16:creationId xmlns:a16="http://schemas.microsoft.com/office/drawing/2014/main" id="{DADEC801-B669-4F7D-ADDC-F302FEF84087}"/>
              </a:ext>
            </a:extLst>
          </p:cNvPr>
          <p:cNvGrpSpPr/>
          <p:nvPr/>
        </p:nvGrpSpPr>
        <p:grpSpPr>
          <a:xfrm>
            <a:off x="468000" y="1440000"/>
            <a:ext cx="2520000" cy="2412000"/>
            <a:chOff x="468000" y="1440000"/>
            <a:chExt cx="2520000" cy="2412000"/>
          </a:xfrm>
        </p:grpSpPr>
        <p:sp>
          <p:nvSpPr>
            <p:cNvPr id="26" name="Rectangle 25">
              <a:extLst>
                <a:ext uri="{FF2B5EF4-FFF2-40B4-BE49-F238E27FC236}">
                  <a16:creationId xmlns:a16="http://schemas.microsoft.com/office/drawing/2014/main" id="{F6A6F0B7-55E2-4105-86C1-CB08A0FC25E2}"/>
                </a:ext>
              </a:extLst>
            </p:cNvPr>
            <p:cNvSpPr/>
            <p:nvPr/>
          </p:nvSpPr>
          <p:spPr>
            <a:xfrm>
              <a:off x="4680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FF Extraction &amp; Transport</a:t>
              </a:r>
            </a:p>
          </p:txBody>
        </p:sp>
        <p:pic>
          <p:nvPicPr>
            <p:cNvPr id="29" name="Picture 28" descr="A picture containing sky, grass, outdoor, dirt&#10;&#10;Description automatically generated">
              <a:extLst>
                <a:ext uri="{FF2B5EF4-FFF2-40B4-BE49-F238E27FC236}">
                  <a16:creationId xmlns:a16="http://schemas.microsoft.com/office/drawing/2014/main" id="{EE42E45A-EB5D-4EC8-BEA3-7FBDDC3540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 b="431"/>
            <a:stretch/>
          </p:blipFill>
          <p:spPr>
            <a:xfrm>
              <a:off x="468000" y="2160000"/>
              <a:ext cx="2520000" cy="1692000"/>
            </a:xfrm>
            <a:prstGeom prst="rect">
              <a:avLst/>
            </a:prstGeom>
          </p:spPr>
        </p:pic>
      </p:grpSp>
      <p:grpSp>
        <p:nvGrpSpPr>
          <p:cNvPr id="6" name="Group 5" descr="Ruminant livestock are represented by a photo of cows feeding in a barn.">
            <a:extLst>
              <a:ext uri="{FF2B5EF4-FFF2-40B4-BE49-F238E27FC236}">
                <a16:creationId xmlns:a16="http://schemas.microsoft.com/office/drawing/2014/main" id="{D5CD9FA6-AD80-439C-AA34-C03739077C42}"/>
              </a:ext>
            </a:extLst>
          </p:cNvPr>
          <p:cNvGrpSpPr/>
          <p:nvPr/>
        </p:nvGrpSpPr>
        <p:grpSpPr>
          <a:xfrm>
            <a:off x="3405600" y="1440000"/>
            <a:ext cx="2520000" cy="2412000"/>
            <a:chOff x="3405600" y="1440000"/>
            <a:chExt cx="2520000" cy="2412000"/>
          </a:xfrm>
        </p:grpSpPr>
        <p:pic>
          <p:nvPicPr>
            <p:cNvPr id="22" name="Picture 21">
              <a:extLst>
                <a:ext uri="{FF2B5EF4-FFF2-40B4-BE49-F238E27FC236}">
                  <a16:creationId xmlns:a16="http://schemas.microsoft.com/office/drawing/2014/main" id="{0A48E405-8BF1-4887-AF93-035659D39C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38"/>
            <a:stretch/>
          </p:blipFill>
          <p:spPr>
            <a:xfrm>
              <a:off x="3405600" y="2160000"/>
              <a:ext cx="2520000" cy="1692000"/>
            </a:xfrm>
            <a:prstGeom prst="rect">
              <a:avLst/>
            </a:prstGeom>
          </p:spPr>
        </p:pic>
        <p:sp>
          <p:nvSpPr>
            <p:cNvPr id="23" name="Rectangle 22">
              <a:extLst>
                <a:ext uri="{FF2B5EF4-FFF2-40B4-BE49-F238E27FC236}">
                  <a16:creationId xmlns:a16="http://schemas.microsoft.com/office/drawing/2014/main" id="{8962EC05-137E-42F7-85BA-C2F527A13D00}"/>
                </a:ext>
              </a:extLst>
            </p:cNvPr>
            <p:cNvSpPr/>
            <p:nvPr/>
          </p:nvSpPr>
          <p:spPr>
            <a:xfrm>
              <a:off x="34056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Ruminant Livestock</a:t>
              </a:r>
            </a:p>
          </p:txBody>
        </p:sp>
      </p:grpSp>
      <p:grpSp>
        <p:nvGrpSpPr>
          <p:cNvPr id="7" name="Group 6" descr="Manure management is represented by a photo of a muck heap.">
            <a:extLst>
              <a:ext uri="{FF2B5EF4-FFF2-40B4-BE49-F238E27FC236}">
                <a16:creationId xmlns:a16="http://schemas.microsoft.com/office/drawing/2014/main" id="{06EC8EFF-F8BE-4549-9BFE-456008125265}"/>
              </a:ext>
            </a:extLst>
          </p:cNvPr>
          <p:cNvGrpSpPr/>
          <p:nvPr/>
        </p:nvGrpSpPr>
        <p:grpSpPr>
          <a:xfrm>
            <a:off x="6328800" y="1440000"/>
            <a:ext cx="2520000" cy="2412000"/>
            <a:chOff x="6328800" y="1440000"/>
            <a:chExt cx="2520000" cy="2412000"/>
          </a:xfrm>
        </p:grpSpPr>
        <p:pic>
          <p:nvPicPr>
            <p:cNvPr id="20" name="Picture 19" descr="A picture containing sky, outdoor, grass, roof&#10;&#10;Description automatically generated">
              <a:extLst>
                <a:ext uri="{FF2B5EF4-FFF2-40B4-BE49-F238E27FC236}">
                  <a16:creationId xmlns:a16="http://schemas.microsoft.com/office/drawing/2014/main" id="{246B7466-798F-4FD9-B4AA-6033BE826E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38"/>
            <a:stretch/>
          </p:blipFill>
          <p:spPr>
            <a:xfrm>
              <a:off x="6328800" y="2160000"/>
              <a:ext cx="2520000" cy="1692000"/>
            </a:xfrm>
            <a:prstGeom prst="rect">
              <a:avLst/>
            </a:prstGeom>
          </p:spPr>
        </p:pic>
        <p:sp>
          <p:nvSpPr>
            <p:cNvPr id="21" name="Rectangle 20">
              <a:extLst>
                <a:ext uri="{FF2B5EF4-FFF2-40B4-BE49-F238E27FC236}">
                  <a16:creationId xmlns:a16="http://schemas.microsoft.com/office/drawing/2014/main" id="{C58F444F-25A4-490A-AB46-0E2EFE6DE319}"/>
                </a:ext>
              </a:extLst>
            </p:cNvPr>
            <p:cNvSpPr/>
            <p:nvPr/>
          </p:nvSpPr>
          <p:spPr>
            <a:xfrm>
              <a:off x="63288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Manure Management</a:t>
              </a:r>
            </a:p>
          </p:txBody>
        </p:sp>
      </p:grpSp>
      <p:grpSp>
        <p:nvGrpSpPr>
          <p:cNvPr id="8" name="Group 7" descr="Rice paddies are represented by a photo of a paddy field with a building in the background.">
            <a:extLst>
              <a:ext uri="{FF2B5EF4-FFF2-40B4-BE49-F238E27FC236}">
                <a16:creationId xmlns:a16="http://schemas.microsoft.com/office/drawing/2014/main" id="{701160BA-CBAC-4EE1-85A8-B3F693FC1013}"/>
              </a:ext>
            </a:extLst>
          </p:cNvPr>
          <p:cNvGrpSpPr/>
          <p:nvPr/>
        </p:nvGrpSpPr>
        <p:grpSpPr>
          <a:xfrm>
            <a:off x="9316800" y="1440000"/>
            <a:ext cx="2520000" cy="2412000"/>
            <a:chOff x="9316800" y="1440000"/>
            <a:chExt cx="2520000" cy="2412000"/>
          </a:xfrm>
        </p:grpSpPr>
        <p:pic>
          <p:nvPicPr>
            <p:cNvPr id="18" name="Picture 17">
              <a:extLst>
                <a:ext uri="{FF2B5EF4-FFF2-40B4-BE49-F238E27FC236}">
                  <a16:creationId xmlns:a16="http://schemas.microsoft.com/office/drawing/2014/main" id="{DD257599-8329-4579-830D-757A7AB036C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38"/>
            <a:stretch/>
          </p:blipFill>
          <p:spPr>
            <a:xfrm>
              <a:off x="9316800" y="2160000"/>
              <a:ext cx="2520000" cy="1692000"/>
            </a:xfrm>
            <a:prstGeom prst="rect">
              <a:avLst/>
            </a:prstGeom>
          </p:spPr>
        </p:pic>
        <p:sp>
          <p:nvSpPr>
            <p:cNvPr id="19" name="Rectangle 18">
              <a:extLst>
                <a:ext uri="{FF2B5EF4-FFF2-40B4-BE49-F238E27FC236}">
                  <a16:creationId xmlns:a16="http://schemas.microsoft.com/office/drawing/2014/main" id="{ED36E47A-E8BB-4AFC-B23C-BBBBEC800852}"/>
                </a:ext>
              </a:extLst>
            </p:cNvPr>
            <p:cNvSpPr/>
            <p:nvPr/>
          </p:nvSpPr>
          <p:spPr>
            <a:xfrm>
              <a:off x="93168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Rice Paddies</a:t>
              </a:r>
            </a:p>
          </p:txBody>
        </p:sp>
      </p:grpSp>
      <p:grpSp>
        <p:nvGrpSpPr>
          <p:cNvPr id="3" name="Group 2" descr="Landfilling of waste is represented by a photo of a landfill site.">
            <a:extLst>
              <a:ext uri="{FF2B5EF4-FFF2-40B4-BE49-F238E27FC236}">
                <a16:creationId xmlns:a16="http://schemas.microsoft.com/office/drawing/2014/main" id="{2F48B9E5-1409-490B-894B-C0E43E15018C}"/>
              </a:ext>
            </a:extLst>
          </p:cNvPr>
          <p:cNvGrpSpPr/>
          <p:nvPr/>
        </p:nvGrpSpPr>
        <p:grpSpPr>
          <a:xfrm>
            <a:off x="1846800" y="4176000"/>
            <a:ext cx="2520000" cy="2412000"/>
            <a:chOff x="1846800" y="4176000"/>
            <a:chExt cx="2520000" cy="2412000"/>
          </a:xfrm>
        </p:grpSpPr>
        <p:pic>
          <p:nvPicPr>
            <p:cNvPr id="14" name="Picture 13" descr="A picture containing outdoor, farm machine&#10;&#10;Description automatically generated">
              <a:extLst>
                <a:ext uri="{FF2B5EF4-FFF2-40B4-BE49-F238E27FC236}">
                  <a16:creationId xmlns:a16="http://schemas.microsoft.com/office/drawing/2014/main" id="{570767EF-55BB-4368-8CA9-68F41B1B31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438"/>
            <a:stretch/>
          </p:blipFill>
          <p:spPr>
            <a:xfrm>
              <a:off x="1846800" y="4896000"/>
              <a:ext cx="2520000" cy="1692000"/>
            </a:xfrm>
            <a:prstGeom prst="rect">
              <a:avLst/>
            </a:prstGeom>
          </p:spPr>
        </p:pic>
        <p:sp>
          <p:nvSpPr>
            <p:cNvPr id="15" name="Rectangle 14">
              <a:extLst>
                <a:ext uri="{FF2B5EF4-FFF2-40B4-BE49-F238E27FC236}">
                  <a16:creationId xmlns:a16="http://schemas.microsoft.com/office/drawing/2014/main" id="{489A3283-E33C-44E7-8F19-46F0C6B23AF4}"/>
                </a:ext>
              </a:extLst>
            </p:cNvPr>
            <p:cNvSpPr/>
            <p:nvPr/>
          </p:nvSpPr>
          <p:spPr>
            <a:xfrm>
              <a:off x="18468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Ins="46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Landfilling of Waste</a:t>
              </a:r>
            </a:p>
          </p:txBody>
        </p:sp>
      </p:grpSp>
      <p:grpSp>
        <p:nvGrpSpPr>
          <p:cNvPr id="4" name="Group 3" descr="Wastewater treatement is represented by a photo of a water treatment plant.">
            <a:extLst>
              <a:ext uri="{FF2B5EF4-FFF2-40B4-BE49-F238E27FC236}">
                <a16:creationId xmlns:a16="http://schemas.microsoft.com/office/drawing/2014/main" id="{32002195-51AC-4994-A25D-A4F888A60D7D}"/>
              </a:ext>
            </a:extLst>
          </p:cNvPr>
          <p:cNvGrpSpPr/>
          <p:nvPr/>
        </p:nvGrpSpPr>
        <p:grpSpPr>
          <a:xfrm>
            <a:off x="4831200" y="4176000"/>
            <a:ext cx="2520000" cy="2412000"/>
            <a:chOff x="4831200" y="4176000"/>
            <a:chExt cx="2520000" cy="2412000"/>
          </a:xfrm>
        </p:grpSpPr>
        <p:pic>
          <p:nvPicPr>
            <p:cNvPr id="16" name="Picture 15" descr="A picture containing outdoor, dock, day&#10;&#10;Description automatically generated">
              <a:extLst>
                <a:ext uri="{FF2B5EF4-FFF2-40B4-BE49-F238E27FC236}">
                  <a16:creationId xmlns:a16="http://schemas.microsoft.com/office/drawing/2014/main" id="{98974898-45F2-4925-A9DA-BAC03B263BE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438"/>
            <a:stretch/>
          </p:blipFill>
          <p:spPr>
            <a:xfrm>
              <a:off x="4831200" y="4896000"/>
              <a:ext cx="2520000" cy="1692000"/>
            </a:xfrm>
            <a:prstGeom prst="rect">
              <a:avLst/>
            </a:prstGeom>
          </p:spPr>
        </p:pic>
        <p:sp>
          <p:nvSpPr>
            <p:cNvPr id="17" name="Rectangle 16">
              <a:extLst>
                <a:ext uri="{FF2B5EF4-FFF2-40B4-BE49-F238E27FC236}">
                  <a16:creationId xmlns:a16="http://schemas.microsoft.com/office/drawing/2014/main" id="{B5B201A1-9C4A-409C-B08C-FDAB849DF7ED}"/>
                </a:ext>
              </a:extLst>
            </p:cNvPr>
            <p:cNvSpPr/>
            <p:nvPr/>
          </p:nvSpPr>
          <p:spPr>
            <a:xfrm>
              <a:off x="48312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Wastewater Treatment</a:t>
              </a:r>
            </a:p>
          </p:txBody>
        </p:sp>
      </p:grpSp>
      <p:grpSp>
        <p:nvGrpSpPr>
          <p:cNvPr id="5" name="Group 4" descr="Biomass burning is represented by a photo of a forest fire.">
            <a:extLst>
              <a:ext uri="{FF2B5EF4-FFF2-40B4-BE49-F238E27FC236}">
                <a16:creationId xmlns:a16="http://schemas.microsoft.com/office/drawing/2014/main" id="{FC8630FC-BFB5-426A-9761-DA0A54504D78}"/>
              </a:ext>
            </a:extLst>
          </p:cNvPr>
          <p:cNvGrpSpPr/>
          <p:nvPr/>
        </p:nvGrpSpPr>
        <p:grpSpPr>
          <a:xfrm>
            <a:off x="7833600" y="4176000"/>
            <a:ext cx="2520000" cy="2412000"/>
            <a:chOff x="7833600" y="4176000"/>
            <a:chExt cx="2520000" cy="2412000"/>
          </a:xfrm>
        </p:grpSpPr>
        <p:sp>
          <p:nvSpPr>
            <p:cNvPr id="13" name="Rectangle 12">
              <a:extLst>
                <a:ext uri="{FF2B5EF4-FFF2-40B4-BE49-F238E27FC236}">
                  <a16:creationId xmlns:a16="http://schemas.microsoft.com/office/drawing/2014/main" id="{7A654786-3C3F-4DEF-8912-53B77C112645}"/>
                </a:ext>
              </a:extLst>
            </p:cNvPr>
            <p:cNvSpPr/>
            <p:nvPr/>
          </p:nvSpPr>
          <p:spPr>
            <a:xfrm>
              <a:off x="78336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Biomass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Burning</a:t>
              </a:r>
            </a:p>
          </p:txBody>
        </p:sp>
        <p:pic>
          <p:nvPicPr>
            <p:cNvPr id="10" name="Picture 9" descr="A picture containing fire, fireplace, nature, cooking&#10;&#10;Description automatically generated">
              <a:extLst>
                <a:ext uri="{FF2B5EF4-FFF2-40B4-BE49-F238E27FC236}">
                  <a16:creationId xmlns:a16="http://schemas.microsoft.com/office/drawing/2014/main" id="{84DF27FA-949B-40BB-BC08-DEC3B8F3751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438"/>
            <a:stretch/>
          </p:blipFill>
          <p:spPr>
            <a:xfrm>
              <a:off x="7833600" y="4896000"/>
              <a:ext cx="2520000" cy="1692000"/>
            </a:xfrm>
            <a:prstGeom prst="rect">
              <a:avLst/>
            </a:prstGeom>
          </p:spPr>
        </p:pic>
      </p:grpSp>
    </p:spTree>
    <p:extLst>
      <p:ext uri="{BB962C8B-B14F-4D97-AF65-F5344CB8AC3E}">
        <p14:creationId xmlns:p14="http://schemas.microsoft.com/office/powerpoint/2010/main" val="1304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Sources of nitrous oxide (N</a:t>
            </a:r>
            <a:r>
              <a:rPr lang="en-GB" baseline="-25000"/>
              <a:t>2</a:t>
            </a:r>
            <a:r>
              <a:rPr lang="en-GB"/>
              <a:t>O)</a:t>
            </a:r>
          </a:p>
        </p:txBody>
      </p:sp>
      <p:grpSp>
        <p:nvGrpSpPr>
          <p:cNvPr id="5" name="Group 4" descr="The sources of nitrous oxide. There is a big pile of manure and it says manure management.">
            <a:extLst>
              <a:ext uri="{FF2B5EF4-FFF2-40B4-BE49-F238E27FC236}">
                <a16:creationId xmlns:a16="http://schemas.microsoft.com/office/drawing/2014/main" id="{AAA7C7D9-9F2E-48C7-B962-A2666A044CFB}"/>
              </a:ext>
            </a:extLst>
          </p:cNvPr>
          <p:cNvGrpSpPr/>
          <p:nvPr/>
        </p:nvGrpSpPr>
        <p:grpSpPr>
          <a:xfrm>
            <a:off x="4831200" y="1440000"/>
            <a:ext cx="2520000" cy="2412000"/>
            <a:chOff x="4831200" y="1440000"/>
            <a:chExt cx="2520000" cy="2412000"/>
          </a:xfrm>
        </p:grpSpPr>
        <p:pic>
          <p:nvPicPr>
            <p:cNvPr id="10" name="Picture 9" descr="A picture containing sky, outdoor, grass, roof&#10;&#10;Description automatically generated">
              <a:extLst>
                <a:ext uri="{FF2B5EF4-FFF2-40B4-BE49-F238E27FC236}">
                  <a16:creationId xmlns:a16="http://schemas.microsoft.com/office/drawing/2014/main" id="{A2F39F53-2008-40FC-8231-526054C5DF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38"/>
            <a:stretch/>
          </p:blipFill>
          <p:spPr>
            <a:xfrm>
              <a:off x="4831200" y="2160000"/>
              <a:ext cx="2520000" cy="1692000"/>
            </a:xfrm>
            <a:prstGeom prst="rect">
              <a:avLst/>
            </a:prstGeom>
          </p:spPr>
        </p:pic>
        <p:sp>
          <p:nvSpPr>
            <p:cNvPr id="11" name="Rectangle 10">
              <a:extLst>
                <a:ext uri="{FF2B5EF4-FFF2-40B4-BE49-F238E27FC236}">
                  <a16:creationId xmlns:a16="http://schemas.microsoft.com/office/drawing/2014/main" id="{F1688E26-B8AD-4FEF-8DAD-EFE11ACE28E8}"/>
                </a:ext>
              </a:extLst>
            </p:cNvPr>
            <p:cNvSpPr/>
            <p:nvPr/>
          </p:nvSpPr>
          <p:spPr>
            <a:xfrm>
              <a:off x="48312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Manure Management</a:t>
              </a:r>
            </a:p>
          </p:txBody>
        </p:sp>
      </p:grpSp>
      <p:grpSp>
        <p:nvGrpSpPr>
          <p:cNvPr id="4" name="Group 3" descr="The sources of nitrous oxide. There is a large field and a tractor is spraying chemicals. The source is nitrogen fertilisers.">
            <a:extLst>
              <a:ext uri="{FF2B5EF4-FFF2-40B4-BE49-F238E27FC236}">
                <a16:creationId xmlns:a16="http://schemas.microsoft.com/office/drawing/2014/main" id="{BC23ACBD-FC1F-48EA-908F-905910F2B2DC}"/>
              </a:ext>
            </a:extLst>
          </p:cNvPr>
          <p:cNvGrpSpPr/>
          <p:nvPr/>
        </p:nvGrpSpPr>
        <p:grpSpPr>
          <a:xfrm>
            <a:off x="1846800" y="1440000"/>
            <a:ext cx="2520000" cy="2412000"/>
            <a:chOff x="1846800" y="1440000"/>
            <a:chExt cx="2520000" cy="2412000"/>
          </a:xfrm>
        </p:grpSpPr>
        <p:sp>
          <p:nvSpPr>
            <p:cNvPr id="9" name="Rectangle 8">
              <a:extLst>
                <a:ext uri="{FF2B5EF4-FFF2-40B4-BE49-F238E27FC236}">
                  <a16:creationId xmlns:a16="http://schemas.microsoft.com/office/drawing/2014/main" id="{AE55E975-5F0D-448D-A823-7E946572A310}"/>
                </a:ext>
              </a:extLst>
            </p:cNvPr>
            <p:cNvSpPr/>
            <p:nvPr/>
          </p:nvSpPr>
          <p:spPr>
            <a:xfrm>
              <a:off x="18468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Nitrogen Fertilisers</a:t>
              </a:r>
            </a:p>
          </p:txBody>
        </p:sp>
        <p:pic>
          <p:nvPicPr>
            <p:cNvPr id="12" name="Picture 11">
              <a:extLst>
                <a:ext uri="{FF2B5EF4-FFF2-40B4-BE49-F238E27FC236}">
                  <a16:creationId xmlns:a16="http://schemas.microsoft.com/office/drawing/2014/main" id="{A64EC350-19A3-4B0F-A66A-8EF494DB3E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38"/>
            <a:stretch/>
          </p:blipFill>
          <p:spPr>
            <a:xfrm>
              <a:off x="1846800" y="2160000"/>
              <a:ext cx="2520000" cy="1692000"/>
            </a:xfrm>
            <a:prstGeom prst="rect">
              <a:avLst/>
            </a:prstGeom>
          </p:spPr>
        </p:pic>
      </p:grpSp>
      <p:grpSp>
        <p:nvGrpSpPr>
          <p:cNvPr id="6" name="Group 5" descr="The sources of nitrous oxide. There is a water plant. It is for wastewater treatment.">
            <a:extLst>
              <a:ext uri="{FF2B5EF4-FFF2-40B4-BE49-F238E27FC236}">
                <a16:creationId xmlns:a16="http://schemas.microsoft.com/office/drawing/2014/main" id="{B917F32B-2552-433D-BE44-ECE4CB84523A}"/>
              </a:ext>
            </a:extLst>
          </p:cNvPr>
          <p:cNvGrpSpPr/>
          <p:nvPr/>
        </p:nvGrpSpPr>
        <p:grpSpPr>
          <a:xfrm>
            <a:off x="7833600" y="1440000"/>
            <a:ext cx="2520000" cy="2412000"/>
            <a:chOff x="7833600" y="1440000"/>
            <a:chExt cx="2520000" cy="2412000"/>
          </a:xfrm>
        </p:grpSpPr>
        <p:pic>
          <p:nvPicPr>
            <p:cNvPr id="17" name="Picture 16" descr="A picture containing outdoor, dock, day&#10;&#10;Description automatically generated">
              <a:extLst>
                <a:ext uri="{FF2B5EF4-FFF2-40B4-BE49-F238E27FC236}">
                  <a16:creationId xmlns:a16="http://schemas.microsoft.com/office/drawing/2014/main" id="{593B65CF-80C5-4D78-84E5-B76FE6C272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38"/>
            <a:stretch/>
          </p:blipFill>
          <p:spPr>
            <a:xfrm>
              <a:off x="7833600" y="2160000"/>
              <a:ext cx="2520000" cy="1692000"/>
            </a:xfrm>
            <a:prstGeom prst="rect">
              <a:avLst/>
            </a:prstGeom>
          </p:spPr>
        </p:pic>
        <p:sp>
          <p:nvSpPr>
            <p:cNvPr id="18" name="Rectangle 17">
              <a:extLst>
                <a:ext uri="{FF2B5EF4-FFF2-40B4-BE49-F238E27FC236}">
                  <a16:creationId xmlns:a16="http://schemas.microsoft.com/office/drawing/2014/main" id="{FE45D35E-7B05-4150-808A-89C19FE07758}"/>
                </a:ext>
              </a:extLst>
            </p:cNvPr>
            <p:cNvSpPr/>
            <p:nvPr/>
          </p:nvSpPr>
          <p:spPr>
            <a:xfrm>
              <a:off x="78336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Wastewater Treatment</a:t>
              </a:r>
            </a:p>
          </p:txBody>
        </p:sp>
      </p:grpSp>
      <p:grpSp>
        <p:nvGrpSpPr>
          <p:cNvPr id="7" name="Group 6" descr="The sources of nitrous oxide. The forest is on fire. The source is called biomass burning.">
            <a:extLst>
              <a:ext uri="{FF2B5EF4-FFF2-40B4-BE49-F238E27FC236}">
                <a16:creationId xmlns:a16="http://schemas.microsoft.com/office/drawing/2014/main" id="{501B9D9E-2DEC-4D5A-A38F-1F2E02FD95CD}"/>
              </a:ext>
            </a:extLst>
          </p:cNvPr>
          <p:cNvGrpSpPr/>
          <p:nvPr/>
        </p:nvGrpSpPr>
        <p:grpSpPr>
          <a:xfrm>
            <a:off x="6328800" y="4176000"/>
            <a:ext cx="2520000" cy="2412000"/>
            <a:chOff x="6328800" y="4176000"/>
            <a:chExt cx="2520000" cy="2412000"/>
          </a:xfrm>
        </p:grpSpPr>
        <p:sp>
          <p:nvSpPr>
            <p:cNvPr id="19" name="Rectangle 18">
              <a:extLst>
                <a:ext uri="{FF2B5EF4-FFF2-40B4-BE49-F238E27FC236}">
                  <a16:creationId xmlns:a16="http://schemas.microsoft.com/office/drawing/2014/main" id="{B0DF57F3-9223-41D5-A3F2-1F91E9E3A2EF}"/>
                </a:ext>
              </a:extLst>
            </p:cNvPr>
            <p:cNvSpPr/>
            <p:nvPr/>
          </p:nvSpPr>
          <p:spPr>
            <a:xfrm>
              <a:off x="63288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Biomass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Burning</a:t>
              </a:r>
            </a:p>
          </p:txBody>
        </p:sp>
        <p:pic>
          <p:nvPicPr>
            <p:cNvPr id="21" name="Picture 20" descr="A picture containing fire, fireplace, nature, cooking&#10;&#10;Description automatically generated">
              <a:extLst>
                <a:ext uri="{FF2B5EF4-FFF2-40B4-BE49-F238E27FC236}">
                  <a16:creationId xmlns:a16="http://schemas.microsoft.com/office/drawing/2014/main" id="{7AB56551-82C6-4563-9EDA-DABCDB944AC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38"/>
            <a:stretch/>
          </p:blipFill>
          <p:spPr>
            <a:xfrm>
              <a:off x="6328800" y="4896000"/>
              <a:ext cx="2520000" cy="1692000"/>
            </a:xfrm>
            <a:prstGeom prst="rect">
              <a:avLst/>
            </a:prstGeom>
          </p:spPr>
        </p:pic>
      </p:grpSp>
      <p:grpSp>
        <p:nvGrpSpPr>
          <p:cNvPr id="3" name="Group 2" descr="The sources of nitrous oxide. The production of nylon.">
            <a:extLst>
              <a:ext uri="{FF2B5EF4-FFF2-40B4-BE49-F238E27FC236}">
                <a16:creationId xmlns:a16="http://schemas.microsoft.com/office/drawing/2014/main" id="{CED8C4FC-C7D5-49E9-A669-66E35782745C}"/>
              </a:ext>
            </a:extLst>
          </p:cNvPr>
          <p:cNvGrpSpPr/>
          <p:nvPr/>
        </p:nvGrpSpPr>
        <p:grpSpPr>
          <a:xfrm>
            <a:off x="3405600" y="4176000"/>
            <a:ext cx="2520000" cy="2412000"/>
            <a:chOff x="3405600" y="4176000"/>
            <a:chExt cx="2520000" cy="2412000"/>
          </a:xfrm>
        </p:grpSpPr>
        <p:pic>
          <p:nvPicPr>
            <p:cNvPr id="8" name="Picture 7">
              <a:extLst>
                <a:ext uri="{FF2B5EF4-FFF2-40B4-BE49-F238E27FC236}">
                  <a16:creationId xmlns:a16="http://schemas.microsoft.com/office/drawing/2014/main" id="{B22CA657-6026-4005-A0B2-CEB431F8C3E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438"/>
            <a:stretch/>
          </p:blipFill>
          <p:spPr>
            <a:xfrm>
              <a:off x="3405600" y="4896000"/>
              <a:ext cx="2520000" cy="1692000"/>
            </a:xfrm>
            <a:prstGeom prst="rect">
              <a:avLst/>
            </a:prstGeom>
          </p:spPr>
        </p:pic>
        <p:sp>
          <p:nvSpPr>
            <p:cNvPr id="22" name="Rectangle 21">
              <a:extLst>
                <a:ext uri="{FF2B5EF4-FFF2-40B4-BE49-F238E27FC236}">
                  <a16:creationId xmlns:a16="http://schemas.microsoft.com/office/drawing/2014/main" id="{B0AD7FD1-1352-47A9-B0EC-E561DDD57CDD}"/>
                </a:ext>
              </a:extLst>
            </p:cNvPr>
            <p:cNvSpPr/>
            <p:nvPr/>
          </p:nvSpPr>
          <p:spPr>
            <a:xfrm>
              <a:off x="34056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Nylon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Production</a:t>
              </a:r>
            </a:p>
          </p:txBody>
        </p:sp>
      </p:grpSp>
    </p:spTree>
    <p:extLst>
      <p:ext uri="{BB962C8B-B14F-4D97-AF65-F5344CB8AC3E}">
        <p14:creationId xmlns:p14="http://schemas.microsoft.com/office/powerpoint/2010/main" val="97249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Sources of F-gases</a:t>
            </a:r>
          </a:p>
        </p:txBody>
      </p:sp>
      <p:grpSp>
        <p:nvGrpSpPr>
          <p:cNvPr id="7" name="Group 6" descr="Refrigerant gases are represented by a photo of a row of glass fronted shop food fridges.">
            <a:extLst>
              <a:ext uri="{FF2B5EF4-FFF2-40B4-BE49-F238E27FC236}">
                <a16:creationId xmlns:a16="http://schemas.microsoft.com/office/drawing/2014/main" id="{CA21CE4C-5629-497A-BF32-622FE92D45C4}"/>
              </a:ext>
            </a:extLst>
          </p:cNvPr>
          <p:cNvGrpSpPr/>
          <p:nvPr/>
        </p:nvGrpSpPr>
        <p:grpSpPr>
          <a:xfrm>
            <a:off x="1845485" y="1440000"/>
            <a:ext cx="2521315" cy="2412000"/>
            <a:chOff x="1845485" y="1440000"/>
            <a:chExt cx="2521315" cy="2412000"/>
          </a:xfrm>
        </p:grpSpPr>
        <p:pic>
          <p:nvPicPr>
            <p:cNvPr id="12" name="Picture 11">
              <a:extLst>
                <a:ext uri="{FF2B5EF4-FFF2-40B4-BE49-F238E27FC236}">
                  <a16:creationId xmlns:a16="http://schemas.microsoft.com/office/drawing/2014/main" id="{B406F945-06BB-4E3A-85C8-8043671040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38"/>
            <a:stretch/>
          </p:blipFill>
          <p:spPr>
            <a:xfrm>
              <a:off x="1846800" y="2160000"/>
              <a:ext cx="2520000" cy="1692000"/>
            </a:xfrm>
            <a:prstGeom prst="rect">
              <a:avLst/>
            </a:prstGeom>
          </p:spPr>
        </p:pic>
        <p:sp>
          <p:nvSpPr>
            <p:cNvPr id="4" name="Rectangle 3">
              <a:extLst>
                <a:ext uri="{FF2B5EF4-FFF2-40B4-BE49-F238E27FC236}">
                  <a16:creationId xmlns:a16="http://schemas.microsoft.com/office/drawing/2014/main" id="{EA8D13FF-CC89-4DE9-B163-80D45AB3A4D8}"/>
                </a:ext>
              </a:extLst>
            </p:cNvPr>
            <p:cNvSpPr/>
            <p:nvPr/>
          </p:nvSpPr>
          <p:spPr>
            <a:xfrm>
              <a:off x="1845485"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Refrigeration Gases</a:t>
              </a:r>
            </a:p>
          </p:txBody>
        </p:sp>
      </p:grpSp>
      <p:grpSp>
        <p:nvGrpSpPr>
          <p:cNvPr id="22" name="Group 21" descr="Aerosol propellants are represented by a photo of a spray can.">
            <a:extLst>
              <a:ext uri="{FF2B5EF4-FFF2-40B4-BE49-F238E27FC236}">
                <a16:creationId xmlns:a16="http://schemas.microsoft.com/office/drawing/2014/main" id="{F5B3FCE8-6246-429C-9F07-4ACA08D8ED7F}"/>
              </a:ext>
            </a:extLst>
          </p:cNvPr>
          <p:cNvGrpSpPr/>
          <p:nvPr/>
        </p:nvGrpSpPr>
        <p:grpSpPr>
          <a:xfrm>
            <a:off x="4831200" y="1445127"/>
            <a:ext cx="2520000" cy="2370873"/>
            <a:chOff x="5375565" y="3657600"/>
            <a:chExt cx="2509400" cy="2370873"/>
          </a:xfrm>
        </p:grpSpPr>
        <p:pic>
          <p:nvPicPr>
            <p:cNvPr id="24" name="Picture 23">
              <a:extLst>
                <a:ext uri="{FF2B5EF4-FFF2-40B4-BE49-F238E27FC236}">
                  <a16:creationId xmlns:a16="http://schemas.microsoft.com/office/drawing/2014/main" id="{D6DC13A8-9BB3-409E-9970-74E6FB83ED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77395" y="4336473"/>
              <a:ext cx="2507569" cy="1692000"/>
            </a:xfrm>
            <a:prstGeom prst="rect">
              <a:avLst/>
            </a:prstGeom>
          </p:spPr>
        </p:pic>
        <p:sp>
          <p:nvSpPr>
            <p:cNvPr id="25" name="Rectangle 24">
              <a:extLst>
                <a:ext uri="{FF2B5EF4-FFF2-40B4-BE49-F238E27FC236}">
                  <a16:creationId xmlns:a16="http://schemas.microsoft.com/office/drawing/2014/main" id="{264AB75C-2D28-4CF7-999D-80AE9F1C1050}"/>
                </a:ext>
              </a:extLst>
            </p:cNvPr>
            <p:cNvSpPr/>
            <p:nvPr/>
          </p:nvSpPr>
          <p:spPr>
            <a:xfrm>
              <a:off x="5375565" y="3657600"/>
              <a:ext cx="2509400" cy="678873"/>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Aerosol Propellants</a:t>
              </a:r>
            </a:p>
          </p:txBody>
        </p:sp>
      </p:grpSp>
      <p:grpSp>
        <p:nvGrpSpPr>
          <p:cNvPr id="9" name="Group 8" descr="Firefighting agents are represented by a photo of a fire extinguisher.">
            <a:extLst>
              <a:ext uri="{FF2B5EF4-FFF2-40B4-BE49-F238E27FC236}">
                <a16:creationId xmlns:a16="http://schemas.microsoft.com/office/drawing/2014/main" id="{D3B6D9F5-6388-4228-8BEF-254C29F887D1}"/>
              </a:ext>
            </a:extLst>
          </p:cNvPr>
          <p:cNvGrpSpPr/>
          <p:nvPr/>
        </p:nvGrpSpPr>
        <p:grpSpPr>
          <a:xfrm>
            <a:off x="7833600" y="1440000"/>
            <a:ext cx="2520000" cy="2412000"/>
            <a:chOff x="7833600" y="1440000"/>
            <a:chExt cx="2520000" cy="2412000"/>
          </a:xfrm>
        </p:grpSpPr>
        <p:pic>
          <p:nvPicPr>
            <p:cNvPr id="11" name="Picture 10" descr="A picture containing red, yellow&#10;&#10;Description automatically generated">
              <a:extLst>
                <a:ext uri="{FF2B5EF4-FFF2-40B4-BE49-F238E27FC236}">
                  <a16:creationId xmlns:a16="http://schemas.microsoft.com/office/drawing/2014/main" id="{20057A96-8285-4B28-AA6B-A144513B75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38"/>
            <a:stretch/>
          </p:blipFill>
          <p:spPr>
            <a:xfrm>
              <a:off x="7833600" y="2160000"/>
              <a:ext cx="2520000" cy="1692000"/>
            </a:xfrm>
            <a:prstGeom prst="rect">
              <a:avLst/>
            </a:prstGeom>
          </p:spPr>
        </p:pic>
        <p:sp>
          <p:nvSpPr>
            <p:cNvPr id="19" name="Rectangle 18">
              <a:extLst>
                <a:ext uri="{FF2B5EF4-FFF2-40B4-BE49-F238E27FC236}">
                  <a16:creationId xmlns:a16="http://schemas.microsoft.com/office/drawing/2014/main" id="{B06639C1-3DC5-4BBE-9784-1C202EDEA8E6}"/>
                </a:ext>
              </a:extLst>
            </p:cNvPr>
            <p:cNvSpPr/>
            <p:nvPr/>
          </p:nvSpPr>
          <p:spPr>
            <a:xfrm>
              <a:off x="7833600" y="1440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Firefighting Agents</a:t>
              </a:r>
            </a:p>
          </p:txBody>
        </p:sp>
      </p:grpSp>
      <p:grpSp>
        <p:nvGrpSpPr>
          <p:cNvPr id="3" name="Group 2" descr="Aluminium smelting is represented by a photo of aluminium cans.">
            <a:extLst>
              <a:ext uri="{FF2B5EF4-FFF2-40B4-BE49-F238E27FC236}">
                <a16:creationId xmlns:a16="http://schemas.microsoft.com/office/drawing/2014/main" id="{E95C2EE6-65FD-460F-A4C3-08604F56CDDA}"/>
              </a:ext>
            </a:extLst>
          </p:cNvPr>
          <p:cNvGrpSpPr/>
          <p:nvPr/>
        </p:nvGrpSpPr>
        <p:grpSpPr>
          <a:xfrm>
            <a:off x="1846800" y="4176000"/>
            <a:ext cx="2520000" cy="2412000"/>
            <a:chOff x="1846800" y="4176000"/>
            <a:chExt cx="2520000" cy="2412000"/>
          </a:xfrm>
        </p:grpSpPr>
        <p:pic>
          <p:nvPicPr>
            <p:cNvPr id="10" name="Picture 9" descr="A picture containing indoor, keyboard, several&#10;&#10;Description automatically generated">
              <a:extLst>
                <a:ext uri="{FF2B5EF4-FFF2-40B4-BE49-F238E27FC236}">
                  <a16:creationId xmlns:a16="http://schemas.microsoft.com/office/drawing/2014/main" id="{7FB3E74B-1BB1-44BE-BC9D-A41B83AD3FD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38"/>
            <a:stretch/>
          </p:blipFill>
          <p:spPr>
            <a:xfrm>
              <a:off x="1846800" y="4896000"/>
              <a:ext cx="2520000" cy="1692000"/>
            </a:xfrm>
            <a:prstGeom prst="rect">
              <a:avLst/>
            </a:prstGeom>
          </p:spPr>
        </p:pic>
        <p:sp>
          <p:nvSpPr>
            <p:cNvPr id="23" name="Rectangle 22">
              <a:extLst>
                <a:ext uri="{FF2B5EF4-FFF2-40B4-BE49-F238E27FC236}">
                  <a16:creationId xmlns:a16="http://schemas.microsoft.com/office/drawing/2014/main" id="{4262803B-0A6F-45B8-8B49-E643859F96D6}"/>
                </a:ext>
              </a:extLst>
            </p:cNvPr>
            <p:cNvSpPr/>
            <p:nvPr/>
          </p:nvSpPr>
          <p:spPr>
            <a:xfrm>
              <a:off x="18468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Aluminium Smelting</a:t>
              </a:r>
            </a:p>
          </p:txBody>
        </p:sp>
      </p:grpSp>
      <p:grpSp>
        <p:nvGrpSpPr>
          <p:cNvPr id="5" name="Group 4" descr="Semiconductor manufacture is represented by a photo of a computer chip on a motherboard.">
            <a:extLst>
              <a:ext uri="{FF2B5EF4-FFF2-40B4-BE49-F238E27FC236}">
                <a16:creationId xmlns:a16="http://schemas.microsoft.com/office/drawing/2014/main" id="{AE83E00A-5022-4FBA-A8AC-66E0299F1D11}"/>
              </a:ext>
            </a:extLst>
          </p:cNvPr>
          <p:cNvGrpSpPr/>
          <p:nvPr/>
        </p:nvGrpSpPr>
        <p:grpSpPr>
          <a:xfrm>
            <a:off x="4831200" y="4176000"/>
            <a:ext cx="2520000" cy="2412000"/>
            <a:chOff x="4831200" y="4176000"/>
            <a:chExt cx="2520000" cy="2412000"/>
          </a:xfrm>
        </p:grpSpPr>
        <p:pic>
          <p:nvPicPr>
            <p:cNvPr id="13" name="Picture 12">
              <a:extLst>
                <a:ext uri="{FF2B5EF4-FFF2-40B4-BE49-F238E27FC236}">
                  <a16:creationId xmlns:a16="http://schemas.microsoft.com/office/drawing/2014/main" id="{3894CC96-6A15-49EC-9CF3-BE05371DD5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438"/>
            <a:stretch/>
          </p:blipFill>
          <p:spPr>
            <a:xfrm>
              <a:off x="4831200" y="4896000"/>
              <a:ext cx="2520000" cy="1692000"/>
            </a:xfrm>
            <a:prstGeom prst="rect">
              <a:avLst/>
            </a:prstGeom>
          </p:spPr>
        </p:pic>
        <p:sp>
          <p:nvSpPr>
            <p:cNvPr id="21" name="Rectangle 20">
              <a:extLst>
                <a:ext uri="{FF2B5EF4-FFF2-40B4-BE49-F238E27FC236}">
                  <a16:creationId xmlns:a16="http://schemas.microsoft.com/office/drawing/2014/main" id="{E6384349-5206-4592-B5E6-AA0D8F950608}"/>
                </a:ext>
              </a:extLst>
            </p:cNvPr>
            <p:cNvSpPr/>
            <p:nvPr/>
          </p:nvSpPr>
          <p:spPr>
            <a:xfrm>
              <a:off x="48312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Semiconductor Manufacture</a:t>
              </a:r>
            </a:p>
          </p:txBody>
        </p:sp>
      </p:grpSp>
      <p:grpSp>
        <p:nvGrpSpPr>
          <p:cNvPr id="6" name="Group 5" descr="Electrical insulators are represented by a photo of an electricity substation.">
            <a:extLst>
              <a:ext uri="{FF2B5EF4-FFF2-40B4-BE49-F238E27FC236}">
                <a16:creationId xmlns:a16="http://schemas.microsoft.com/office/drawing/2014/main" id="{59CED9D6-6C58-4B64-9C90-977BD14B7F68}"/>
              </a:ext>
            </a:extLst>
          </p:cNvPr>
          <p:cNvGrpSpPr/>
          <p:nvPr/>
        </p:nvGrpSpPr>
        <p:grpSpPr>
          <a:xfrm>
            <a:off x="7833600" y="4176000"/>
            <a:ext cx="2520000" cy="2412000"/>
            <a:chOff x="7833600" y="4176000"/>
            <a:chExt cx="2520000" cy="2412000"/>
          </a:xfrm>
        </p:grpSpPr>
        <p:pic>
          <p:nvPicPr>
            <p:cNvPr id="15" name="Picture 14" descr="A picture containing sky, outdoor, ground, factory&#10;&#10;Description automatically generated">
              <a:extLst>
                <a:ext uri="{FF2B5EF4-FFF2-40B4-BE49-F238E27FC236}">
                  <a16:creationId xmlns:a16="http://schemas.microsoft.com/office/drawing/2014/main" id="{CD22F7FA-4464-48AE-BC35-A35B17E7EC2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438"/>
            <a:stretch/>
          </p:blipFill>
          <p:spPr>
            <a:xfrm>
              <a:off x="7833600" y="4896000"/>
              <a:ext cx="2520000" cy="1692000"/>
            </a:xfrm>
            <a:prstGeom prst="rect">
              <a:avLst/>
            </a:prstGeom>
          </p:spPr>
        </p:pic>
        <p:sp>
          <p:nvSpPr>
            <p:cNvPr id="20" name="Rectangle 19">
              <a:extLst>
                <a:ext uri="{FF2B5EF4-FFF2-40B4-BE49-F238E27FC236}">
                  <a16:creationId xmlns:a16="http://schemas.microsoft.com/office/drawing/2014/main" id="{45C3FFC3-0729-4272-8B75-72A122AC16DA}"/>
                </a:ext>
              </a:extLst>
            </p:cNvPr>
            <p:cNvSpPr/>
            <p:nvPr/>
          </p:nvSpPr>
          <p:spPr>
            <a:xfrm>
              <a:off x="7833600" y="4176000"/>
              <a:ext cx="2520000" cy="720000"/>
            </a:xfrm>
            <a:prstGeom prst="rect">
              <a:avLst/>
            </a:prstGeom>
            <a:solidFill>
              <a:srgbClr val="007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Electrical Insulator</a:t>
              </a:r>
            </a:p>
          </p:txBody>
        </p:sp>
      </p:grpSp>
    </p:spTree>
    <p:extLst>
      <p:ext uri="{BB962C8B-B14F-4D97-AF65-F5344CB8AC3E}">
        <p14:creationId xmlns:p14="http://schemas.microsoft.com/office/powerpoint/2010/main" val="12876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35763D-1D0B-C43E-9888-68C58CD08860}"/>
              </a:ext>
            </a:extLst>
          </p:cNvPr>
          <p:cNvSpPr>
            <a:spLocks noGrp="1"/>
          </p:cNvSpPr>
          <p:nvPr>
            <p:ph type="title"/>
          </p:nvPr>
        </p:nvSpPr>
        <p:spPr/>
        <p:txBody>
          <a:bodyPr/>
          <a:lstStyle/>
          <a:p>
            <a:r>
              <a:rPr lang="en-GB"/>
              <a:t>GHG emissions by sector (2019)</a:t>
            </a:r>
          </a:p>
        </p:txBody>
      </p:sp>
      <p:grpSp>
        <p:nvGrpSpPr>
          <p:cNvPr id="2" name="Group 1" descr="Energy accounts for around three-quarters (76%) of global GHG emissions. The pie chart provides a breakdown of emissions by sector.  All the hot colours (red to yellow) represent energy related emissions. The energy related emissions are: Electricty &amp; heat 32%; transportation 17%; manufacturing &amp; construction 13%; fugitive emisisons 7%; energy use in buildings 6%; and other fuels 1%. The non-energy related emissions are: agriculture 12%; land use change &amp; forestry 3%; waste 3%; and industrial processes 6%.">
            <a:extLst>
              <a:ext uri="{FF2B5EF4-FFF2-40B4-BE49-F238E27FC236}">
                <a16:creationId xmlns:a16="http://schemas.microsoft.com/office/drawing/2014/main" id="{EA37B532-070B-884C-5AB0-8DA13A6CD792}"/>
              </a:ext>
            </a:extLst>
          </p:cNvPr>
          <p:cNvGrpSpPr/>
          <p:nvPr/>
        </p:nvGrpSpPr>
        <p:grpSpPr>
          <a:xfrm>
            <a:off x="444557" y="1296526"/>
            <a:ext cx="10525637" cy="5542404"/>
            <a:chOff x="444557" y="1296526"/>
            <a:chExt cx="10525637" cy="5542404"/>
          </a:xfrm>
        </p:grpSpPr>
        <p:sp>
          <p:nvSpPr>
            <p:cNvPr id="434181" name="Text Box 5"/>
            <p:cNvSpPr txBox="1">
              <a:spLocks noChangeArrowheads="1"/>
            </p:cNvSpPr>
            <p:nvPr/>
          </p:nvSpPr>
          <p:spPr bwMode="auto">
            <a:xfrm>
              <a:off x="8193072" y="1850558"/>
              <a:ext cx="2777122" cy="4212193"/>
            </a:xfrm>
            <a:prstGeom prst="roundRect">
              <a:avLst>
                <a:gd name="adj" fmla="val 0"/>
              </a:avLst>
            </a:prstGeom>
            <a:solidFill>
              <a:srgbClr val="C00000"/>
            </a:solidFill>
            <a:ln w="9525">
              <a:noFill/>
              <a:miter lim="800000"/>
              <a:headEnd/>
              <a:tailEnd/>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Energy accounts for </a:t>
              </a:r>
              <a:r>
                <a:rPr kumimoji="0" lang="en-GB" sz="6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76%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of global GHG emissions</a:t>
              </a:r>
            </a:p>
          </p:txBody>
        </p:sp>
        <p:pic>
          <p:nvPicPr>
            <p:cNvPr id="21" name="Picture 20" descr="A pie chart showing the breakdown of GHG emissions by sector.">
              <a:extLst>
                <a:ext uri="{FF2B5EF4-FFF2-40B4-BE49-F238E27FC236}">
                  <a16:creationId xmlns:a16="http://schemas.microsoft.com/office/drawing/2014/main" id="{85522203-2FD6-481A-B670-FBB61B13F7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4716" y="1383432"/>
              <a:ext cx="5897460" cy="5040000"/>
            </a:xfrm>
            <a:prstGeom prst="rect">
              <a:avLst/>
            </a:prstGeom>
          </p:spPr>
        </p:pic>
        <p:grpSp>
          <p:nvGrpSpPr>
            <p:cNvPr id="7" name="Group 6" descr="The energy related emissions are:&#10;Electricty &amp; Heat 15,835 MtCO2e (32%)&#10;Transportation 8,435 MtCO2e (17%)&#10;Manufacturing &amp; Construction 6,297 MtCO2e (13%)&#10;Fugitive 3,402 MtCO2e (7%)&#10;Buildings 3,065 MtCO2e (6%)&#10;Other Fuel 602 MtCO2e (1%)">
              <a:extLst>
                <a:ext uri="{FF2B5EF4-FFF2-40B4-BE49-F238E27FC236}">
                  <a16:creationId xmlns:a16="http://schemas.microsoft.com/office/drawing/2014/main" id="{6B086FD9-5DDD-4832-FDA1-DD774B77FD20}"/>
                </a:ext>
              </a:extLst>
            </p:cNvPr>
            <p:cNvGrpSpPr/>
            <p:nvPr/>
          </p:nvGrpSpPr>
          <p:grpSpPr>
            <a:xfrm>
              <a:off x="472942" y="1666484"/>
              <a:ext cx="7642733" cy="5172446"/>
              <a:chOff x="472942" y="1666484"/>
              <a:chExt cx="7642733" cy="5172446"/>
            </a:xfrm>
          </p:grpSpPr>
          <p:sp>
            <p:nvSpPr>
              <p:cNvPr id="12" name="TextBox 11"/>
              <p:cNvSpPr txBox="1"/>
              <p:nvPr/>
            </p:nvSpPr>
            <p:spPr>
              <a:xfrm>
                <a:off x="472942" y="3677504"/>
                <a:ext cx="162557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Other Fuel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602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(1%)</a:t>
                </a:r>
              </a:p>
            </p:txBody>
          </p:sp>
          <p:sp>
            <p:nvSpPr>
              <p:cNvPr id="11" name="TextBox 10"/>
              <p:cNvSpPr txBox="1"/>
              <p:nvPr/>
            </p:nvSpPr>
            <p:spPr>
              <a:xfrm>
                <a:off x="639820" y="4253202"/>
                <a:ext cx="17810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Buildings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3,065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(6%)</a:t>
                </a:r>
              </a:p>
            </p:txBody>
          </p:sp>
          <p:sp>
            <p:nvSpPr>
              <p:cNvPr id="10" name="TextBox 9"/>
              <p:cNvSpPr txBox="1"/>
              <p:nvPr/>
            </p:nvSpPr>
            <p:spPr>
              <a:xfrm>
                <a:off x="1137161" y="5124851"/>
                <a:ext cx="17810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Fugitive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3,402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(7%)</a:t>
                </a:r>
              </a:p>
            </p:txBody>
          </p:sp>
          <p:sp>
            <p:nvSpPr>
              <p:cNvPr id="9" name="TextBox 8"/>
              <p:cNvSpPr txBox="1"/>
              <p:nvPr/>
            </p:nvSpPr>
            <p:spPr>
              <a:xfrm>
                <a:off x="2273645" y="6007933"/>
                <a:ext cx="188526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Manufacturing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&amp; Construction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6,297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(13%)</a:t>
                </a:r>
              </a:p>
            </p:txBody>
          </p:sp>
          <p:sp>
            <p:nvSpPr>
              <p:cNvPr id="4" name="TextBox 3"/>
              <p:cNvSpPr txBox="1"/>
              <p:nvPr/>
            </p:nvSpPr>
            <p:spPr>
              <a:xfrm>
                <a:off x="6126220" y="1666484"/>
                <a:ext cx="198945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Electricity &amp; Heat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15,835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(32%)</a:t>
                </a:r>
              </a:p>
            </p:txBody>
          </p:sp>
          <p:sp>
            <p:nvSpPr>
              <p:cNvPr id="8" name="TextBox 7"/>
              <p:cNvSpPr txBox="1"/>
              <p:nvPr/>
            </p:nvSpPr>
            <p:spPr>
              <a:xfrm>
                <a:off x="5708907" y="5838657"/>
                <a:ext cx="188526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Transportation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8,435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(17%)</a:t>
                </a:r>
              </a:p>
            </p:txBody>
          </p:sp>
        </p:grpSp>
        <p:grpSp>
          <p:nvGrpSpPr>
            <p:cNvPr id="17" name="Group 16" descr="The non-energy related emissions are:&#10;Agriculture 5,795 MtCO2e (12%)&#10;Land Use Change &amp; Forestry 1,642 MtCO2e (3%)&#10;Waste 1,630 MtCO2e (3%)&#10;Industrial Processes 3,056 MtCO2e (6%)">
              <a:extLst>
                <a:ext uri="{FF2B5EF4-FFF2-40B4-BE49-F238E27FC236}">
                  <a16:creationId xmlns:a16="http://schemas.microsoft.com/office/drawing/2014/main" id="{4D0B8913-1FEB-FDA2-142B-E264A395722E}"/>
                </a:ext>
              </a:extLst>
            </p:cNvPr>
            <p:cNvGrpSpPr/>
            <p:nvPr/>
          </p:nvGrpSpPr>
          <p:grpSpPr>
            <a:xfrm>
              <a:off x="444557" y="1296526"/>
              <a:ext cx="3125419" cy="2333736"/>
              <a:chOff x="444557" y="1296526"/>
              <a:chExt cx="3125419" cy="2333736"/>
            </a:xfrm>
          </p:grpSpPr>
          <p:sp>
            <p:nvSpPr>
              <p:cNvPr id="16" name="TextBox 15"/>
              <p:cNvSpPr txBox="1"/>
              <p:nvPr/>
            </p:nvSpPr>
            <p:spPr>
              <a:xfrm>
                <a:off x="1684716" y="1296526"/>
                <a:ext cx="188526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Agriculture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5,795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(12%)</a:t>
                </a:r>
              </a:p>
            </p:txBody>
          </p:sp>
          <p:sp>
            <p:nvSpPr>
              <p:cNvPr id="15" name="TextBox 14"/>
              <p:cNvSpPr txBox="1"/>
              <p:nvPr/>
            </p:nvSpPr>
            <p:spPr>
              <a:xfrm>
                <a:off x="1129862" y="1812353"/>
                <a:ext cx="17810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LUCF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1,642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(3%)</a:t>
                </a:r>
              </a:p>
            </p:txBody>
          </p:sp>
          <p:sp>
            <p:nvSpPr>
              <p:cNvPr id="13" name="TextBox 12"/>
              <p:cNvSpPr txBox="1"/>
              <p:nvPr/>
            </p:nvSpPr>
            <p:spPr>
              <a:xfrm>
                <a:off x="838200" y="2313821"/>
                <a:ext cx="17810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Waste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1,630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(3%)</a:t>
                </a:r>
              </a:p>
            </p:txBody>
          </p:sp>
          <p:sp>
            <p:nvSpPr>
              <p:cNvPr id="14" name="TextBox 13"/>
              <p:cNvSpPr txBox="1"/>
              <p:nvPr/>
            </p:nvSpPr>
            <p:spPr>
              <a:xfrm>
                <a:off x="444557" y="3045487"/>
                <a:ext cx="186942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Industrial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3,056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 (6%)</a:t>
                </a:r>
              </a:p>
            </p:txBody>
          </p:sp>
        </p:grpSp>
      </p:grpSp>
    </p:spTree>
    <p:extLst>
      <p:ext uri="{BB962C8B-B14F-4D97-AF65-F5344CB8AC3E}">
        <p14:creationId xmlns:p14="http://schemas.microsoft.com/office/powerpoint/2010/main" val="1723806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a:t>GHG emissions by gas</a:t>
            </a:r>
          </a:p>
        </p:txBody>
      </p:sp>
      <p:sp>
        <p:nvSpPr>
          <p:cNvPr id="8" name="Text Box 5"/>
          <p:cNvSpPr txBox="1">
            <a:spLocks noChangeArrowheads="1"/>
          </p:cNvSpPr>
          <p:nvPr/>
        </p:nvSpPr>
        <p:spPr bwMode="auto">
          <a:xfrm>
            <a:off x="1235075" y="1845707"/>
            <a:ext cx="2777122" cy="4212193"/>
          </a:xfrm>
          <a:prstGeom prst="roundRect">
            <a:avLst>
              <a:gd name="adj" fmla="val 0"/>
            </a:avLst>
          </a:prstGeom>
          <a:solidFill>
            <a:srgbClr val="6EA037"/>
          </a:solidFill>
          <a:ln w="9525">
            <a:noFill/>
            <a:miter lim="800000"/>
            <a:headEnd/>
            <a:tailEnd/>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CO</a:t>
            </a:r>
            <a:r>
              <a:rPr kumimoji="0" lang="en-GB" sz="4000" b="0" i="0" u="none" strike="noStrike" kern="1200" cap="none" spc="0" normalizeH="0" baseline="-25000" noProof="0">
                <a:ln>
                  <a:noFill/>
                </a:ln>
                <a:solidFill>
                  <a:prstClr val="white"/>
                </a:solidFill>
                <a:effectLst/>
                <a:uLnTx/>
                <a:uFillTx/>
                <a:latin typeface="Calibri" panose="020F0502020204030204" pitchFamily="34" charset="0"/>
                <a:ea typeface="+mn-ea"/>
                <a:cs typeface="+mn-cs"/>
              </a:rPr>
              <a:t>2</a:t>
            </a:r>
            <a:r>
              <a:rPr kumimoji="0" lang="en-GB" sz="4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accounts for </a:t>
            </a:r>
            <a:r>
              <a:rPr kumimoji="0" lang="en-GB" sz="6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74%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of global GHG emissions</a:t>
            </a:r>
          </a:p>
        </p:txBody>
      </p:sp>
      <p:pic>
        <p:nvPicPr>
          <p:cNvPr id="3" name="Picture 2" descr="A pie chart showing the GHG Emissions by Gas. CO2 has the biggest percentage - 74%.">
            <a:extLst>
              <a:ext uri="{FF2B5EF4-FFF2-40B4-BE49-F238E27FC236}">
                <a16:creationId xmlns:a16="http://schemas.microsoft.com/office/drawing/2014/main" id="{D0ED6BBC-7E48-46CB-BD85-648631D398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4428" y="1431803"/>
            <a:ext cx="5728746" cy="5040000"/>
          </a:xfrm>
          <a:prstGeom prst="rect">
            <a:avLst/>
          </a:prstGeom>
        </p:spPr>
      </p:pic>
      <p:sp>
        <p:nvSpPr>
          <p:cNvPr id="14" name="TextBox 13"/>
          <p:cNvSpPr txBox="1"/>
          <p:nvPr/>
        </p:nvSpPr>
        <p:spPr>
          <a:xfrm>
            <a:off x="4541074" y="2152532"/>
            <a:ext cx="146206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CO</a:t>
            </a:r>
            <a:r>
              <a:rPr kumimoji="0" lang="en-GB" sz="1600" b="1"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36,874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(74%)</a:t>
            </a:r>
          </a:p>
        </p:txBody>
      </p:sp>
      <p:sp>
        <p:nvSpPr>
          <p:cNvPr id="17" name="TextBox 16"/>
          <p:cNvSpPr txBox="1"/>
          <p:nvPr/>
        </p:nvSpPr>
        <p:spPr>
          <a:xfrm>
            <a:off x="9610547" y="1808163"/>
            <a:ext cx="13578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F-gases</a:t>
            </a:r>
            <a:endParaRPr kumimoji="0" lang="en-GB" sz="1600" b="1" i="0" u="none" strike="noStrike" kern="1200" cap="none" spc="0" normalizeH="0" baseline="-2500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1,177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(2%)</a:t>
            </a:r>
          </a:p>
        </p:txBody>
      </p:sp>
      <p:sp>
        <p:nvSpPr>
          <p:cNvPr id="16" name="TextBox 15"/>
          <p:cNvSpPr txBox="1"/>
          <p:nvPr/>
        </p:nvSpPr>
        <p:spPr>
          <a:xfrm>
            <a:off x="10033861" y="2520708"/>
            <a:ext cx="13578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N</a:t>
            </a:r>
            <a:r>
              <a:rPr kumimoji="0" lang="en-GB" sz="1600" b="1"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O</a:t>
            </a:r>
            <a:endParaRPr kumimoji="0" lang="en-GB" sz="1600" b="1" i="0" u="none" strike="noStrike" kern="1200" cap="none" spc="0" normalizeH="0" baseline="-2500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3,097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(6%)</a:t>
            </a:r>
          </a:p>
        </p:txBody>
      </p:sp>
      <p:sp>
        <p:nvSpPr>
          <p:cNvPr id="15" name="TextBox 14"/>
          <p:cNvSpPr txBox="1"/>
          <p:nvPr/>
        </p:nvSpPr>
        <p:spPr>
          <a:xfrm>
            <a:off x="10195130" y="4166311"/>
            <a:ext cx="13578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CH</a:t>
            </a:r>
            <a:r>
              <a:rPr kumimoji="0" lang="en-GB" sz="1600" b="1" i="0" u="none" strike="noStrike" kern="1200" cap="none" spc="0" normalizeH="0" baseline="-25000" noProof="0">
                <a:ln>
                  <a:noFill/>
                </a:ln>
                <a:solidFill>
                  <a:prstClr val="black"/>
                </a:solidFill>
                <a:effectLst/>
                <a:uLnTx/>
                <a:uFillTx/>
                <a:latin typeface="Calibri" panose="020F050202020403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8,610 MtCO</a:t>
            </a:r>
            <a:r>
              <a:rPr kumimoji="0" lang="en-GB" sz="1600" b="0" i="0" u="none" strike="noStrike" kern="1200" cap="none" spc="0" normalizeH="0" baseline="-25000" noProof="0">
                <a:ln>
                  <a:noFill/>
                </a:ln>
                <a:solidFill>
                  <a:prstClr val="black"/>
                </a:solidFill>
                <a:effectLst/>
                <a:uLnTx/>
                <a:uFillTx/>
                <a:latin typeface="Calibri" panose="020F0502020204030204" pitchFamily="34" charset="0"/>
                <a:ea typeface="+mn-ea"/>
                <a:cs typeface="+mn-cs"/>
              </a:rPr>
              <a:t>2</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(17%)</a:t>
            </a:r>
          </a:p>
        </p:txBody>
      </p:sp>
      <p:sp>
        <p:nvSpPr>
          <p:cNvPr id="10" name="Rectangle 9" descr="Key - green representing carbon dioxide"/>
          <p:cNvSpPr/>
          <p:nvPr/>
        </p:nvSpPr>
        <p:spPr>
          <a:xfrm>
            <a:off x="2025931" y="6293621"/>
            <a:ext cx="360000" cy="360000"/>
          </a:xfrm>
          <a:prstGeom prst="rect">
            <a:avLst/>
          </a:prstGeom>
          <a:solidFill>
            <a:srgbClr val="6EA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descr="Key - yellow representing methane"/>
          <p:cNvSpPr/>
          <p:nvPr/>
        </p:nvSpPr>
        <p:spPr>
          <a:xfrm>
            <a:off x="4545931" y="6293621"/>
            <a:ext cx="360000" cy="360000"/>
          </a:xfrm>
          <a:prstGeom prst="rect">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descr="Key - blue representing nitrous oxide"/>
          <p:cNvSpPr/>
          <p:nvPr/>
        </p:nvSpPr>
        <p:spPr>
          <a:xfrm>
            <a:off x="6705931" y="6293621"/>
            <a:ext cx="360000" cy="360000"/>
          </a:xfrm>
          <a:prstGeom prst="rect">
            <a:avLst/>
          </a:prstGeom>
          <a:solidFill>
            <a:srgbClr val="59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descr="Key - violet representing F-gases"/>
          <p:cNvSpPr/>
          <p:nvPr/>
        </p:nvSpPr>
        <p:spPr>
          <a:xfrm>
            <a:off x="8865931" y="6293621"/>
            <a:ext cx="360000" cy="360000"/>
          </a:xfrm>
          <a:prstGeom prst="rect">
            <a:avLst/>
          </a:prstGeom>
          <a:solidFill>
            <a:srgbClr val="D03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C183D7F6-B498-43B3-948B-1728B52AA6E4}">
                <adec:decorative xmlns:adec="http://schemas.microsoft.com/office/drawing/2017/decorative" val="1"/>
              </a:ext>
            </a:extLst>
          </p:cNvPr>
          <p:cNvSpPr txBox="1"/>
          <p:nvPr/>
        </p:nvSpPr>
        <p:spPr>
          <a:xfrm>
            <a:off x="2385931" y="6293621"/>
            <a:ext cx="17522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carbon dioxide</a:t>
            </a:r>
          </a:p>
        </p:txBody>
      </p:sp>
      <p:sp>
        <p:nvSpPr>
          <p:cNvPr id="20" name="TextBox 19">
            <a:extLst>
              <a:ext uri="{C183D7F6-B498-43B3-948B-1728B52AA6E4}">
                <adec:decorative xmlns:adec="http://schemas.microsoft.com/office/drawing/2017/decorative" val="1"/>
              </a:ext>
            </a:extLst>
          </p:cNvPr>
          <p:cNvSpPr txBox="1"/>
          <p:nvPr/>
        </p:nvSpPr>
        <p:spPr>
          <a:xfrm>
            <a:off x="4905931" y="6293621"/>
            <a:ext cx="11242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methane</a:t>
            </a:r>
          </a:p>
        </p:txBody>
      </p:sp>
      <p:sp>
        <p:nvSpPr>
          <p:cNvPr id="21" name="TextBox 20">
            <a:extLst>
              <a:ext uri="{C183D7F6-B498-43B3-948B-1728B52AA6E4}">
                <adec:decorative xmlns:adec="http://schemas.microsoft.com/office/drawing/2017/decorative" val="1"/>
              </a:ext>
            </a:extLst>
          </p:cNvPr>
          <p:cNvSpPr txBox="1"/>
          <p:nvPr/>
        </p:nvSpPr>
        <p:spPr>
          <a:xfrm>
            <a:off x="7065931" y="6293621"/>
            <a:ext cx="1717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nitrous oxide</a:t>
            </a:r>
          </a:p>
        </p:txBody>
      </p:sp>
      <p:sp>
        <p:nvSpPr>
          <p:cNvPr id="22" name="TextBox 21">
            <a:extLst>
              <a:ext uri="{C183D7F6-B498-43B3-948B-1728B52AA6E4}">
                <adec:decorative xmlns:adec="http://schemas.microsoft.com/office/drawing/2017/decorative" val="1"/>
              </a:ext>
            </a:extLst>
          </p:cNvPr>
          <p:cNvSpPr txBox="1"/>
          <p:nvPr/>
        </p:nvSpPr>
        <p:spPr>
          <a:xfrm>
            <a:off x="9225931" y="6293621"/>
            <a:ext cx="9509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F-gases</a:t>
            </a:r>
          </a:p>
        </p:txBody>
      </p:sp>
    </p:spTree>
    <p:extLst>
      <p:ext uri="{BB962C8B-B14F-4D97-AF65-F5344CB8AC3E}">
        <p14:creationId xmlns:p14="http://schemas.microsoft.com/office/powerpoint/2010/main" val="3412227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AE38-B5BA-10F7-6993-86E019807673}"/>
              </a:ext>
            </a:extLst>
          </p:cNvPr>
          <p:cNvSpPr>
            <a:spLocks noGrp="1"/>
          </p:cNvSpPr>
          <p:nvPr>
            <p:ph type="title"/>
          </p:nvPr>
        </p:nvSpPr>
        <p:spPr/>
        <p:txBody>
          <a:bodyPr/>
          <a:lstStyle/>
          <a:p>
            <a:endParaRPr lang="en-GB"/>
          </a:p>
        </p:txBody>
      </p:sp>
      <p:pic>
        <p:nvPicPr>
          <p:cNvPr id="1026" name="Picture 2">
            <a:extLst>
              <a:ext uri="{FF2B5EF4-FFF2-40B4-BE49-F238E27FC236}">
                <a16:creationId xmlns:a16="http://schemas.microsoft.com/office/drawing/2014/main" id="{F770C6DB-95B5-EB14-3152-5802CC3F0E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383587" cy="6858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12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16660C-3012-EFD2-05E9-F5C87B45C299}"/>
              </a:ext>
            </a:extLst>
          </p:cNvPr>
          <p:cNvSpPr>
            <a:spLocks noGrp="1"/>
          </p:cNvSpPr>
          <p:nvPr>
            <p:ph type="title"/>
          </p:nvPr>
        </p:nvSpPr>
        <p:spPr/>
        <p:txBody>
          <a:bodyPr/>
          <a:lstStyle/>
          <a:p>
            <a:r>
              <a:rPr lang="en-GB" dirty="0"/>
              <a:t>Extreme Weather Events in 2024</a:t>
            </a:r>
          </a:p>
        </p:txBody>
      </p:sp>
      <p:pic>
        <p:nvPicPr>
          <p:cNvPr id="23" name="Picture 22" descr="Homes torn apart by catastrophic flooding in Valencia after the late October DANA storm.">
            <a:extLst>
              <a:ext uri="{FF2B5EF4-FFF2-40B4-BE49-F238E27FC236}">
                <a16:creationId xmlns:a16="http://schemas.microsoft.com/office/drawing/2014/main" id="{C2F041B1-0703-D7FF-69EF-FCF2B1E61FD3}"/>
              </a:ext>
            </a:extLst>
          </p:cNvPr>
          <p:cNvPicPr>
            <a:picLocks noChangeAspect="1"/>
          </p:cNvPicPr>
          <p:nvPr/>
        </p:nvPicPr>
        <p:blipFill>
          <a:blip r:embed="rId3" cstate="email">
            <a:extLst>
              <a:ext uri="{28A0092B-C50C-407E-A947-70E740481C1C}">
                <a14:useLocalDpi xmlns:a14="http://schemas.microsoft.com/office/drawing/2010/main"/>
              </a:ext>
            </a:extLst>
          </a:blip>
          <a:srcRect l="-3"/>
          <a:stretch/>
        </p:blipFill>
        <p:spPr>
          <a:xfrm>
            <a:off x="678000" y="1620000"/>
            <a:ext cx="3492000" cy="2340000"/>
          </a:xfrm>
          <a:prstGeom prst="rect">
            <a:avLst/>
          </a:prstGeom>
        </p:spPr>
      </p:pic>
      <p:pic>
        <p:nvPicPr>
          <p:cNvPr id="15" name="Picture 14" descr="An upside-down car crushed by fallen trees after Hurricane Helene swept through the Southeastern United States.">
            <a:extLst>
              <a:ext uri="{FF2B5EF4-FFF2-40B4-BE49-F238E27FC236}">
                <a16:creationId xmlns:a16="http://schemas.microsoft.com/office/drawing/2014/main" id="{D2802063-435F-95E8-214D-34BAFED1A59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50000" y="1620000"/>
            <a:ext cx="3492000" cy="2340000"/>
          </a:xfrm>
          <a:prstGeom prst="rect">
            <a:avLst/>
          </a:prstGeom>
        </p:spPr>
      </p:pic>
      <p:pic>
        <p:nvPicPr>
          <p:cNvPr id="12" name="Picture 11" descr="Drought near Manaus, Brazil. Wooden boats rest on dry grass and mud along a shrinking river, with a wooden walkway extending toward the water. River transport and fishing are halted due to low water levels.">
            <a:extLst>
              <a:ext uri="{FF2B5EF4-FFF2-40B4-BE49-F238E27FC236}">
                <a16:creationId xmlns:a16="http://schemas.microsoft.com/office/drawing/2014/main" id="{16DC1253-4640-BDE1-6FA2-C16097DA4C7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022000" y="1620000"/>
            <a:ext cx="3492000" cy="2340000"/>
          </a:xfrm>
          <a:prstGeom prst="rect">
            <a:avLst/>
          </a:prstGeom>
        </p:spPr>
      </p:pic>
      <p:pic>
        <p:nvPicPr>
          <p:cNvPr id="17" name="Picture 16" descr="Two Senegalese men kneel on prayer mats outdoors during Ramadan, dressed in traditional dashiki-style clothing.">
            <a:extLst>
              <a:ext uri="{FF2B5EF4-FFF2-40B4-BE49-F238E27FC236}">
                <a16:creationId xmlns:a16="http://schemas.microsoft.com/office/drawing/2014/main" id="{1D6DFB90-C620-5D0A-07B0-94FC8F696FF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8000" y="4139999"/>
            <a:ext cx="3492000" cy="2340000"/>
          </a:xfrm>
          <a:prstGeom prst="rect">
            <a:avLst/>
          </a:prstGeom>
        </p:spPr>
      </p:pic>
      <p:pic>
        <p:nvPicPr>
          <p:cNvPr id="3" name="Picture 2" descr="Flooded street in Dubai after heavy rain. Water covers the road, reflecting tall modern skyscrapers. Several vehicles are partially submerged.may be incorrect.">
            <a:extLst>
              <a:ext uri="{FF2B5EF4-FFF2-40B4-BE49-F238E27FC236}">
                <a16:creationId xmlns:a16="http://schemas.microsoft.com/office/drawing/2014/main" id="{FBD6F732-62B2-8086-A3C5-ACA3F25B810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350000" y="4139999"/>
            <a:ext cx="3492000" cy="2340000"/>
          </a:xfrm>
          <a:prstGeom prst="rect">
            <a:avLst/>
          </a:prstGeom>
        </p:spPr>
      </p:pic>
      <p:pic>
        <p:nvPicPr>
          <p:cNvPr id="20" name="Picture 19" descr="Aerial view of Chiang Rai, Thailand, showing widespread flooding. Brown floodwater surrounds houses, roads, and trees across the downtown area.">
            <a:extLst>
              <a:ext uri="{FF2B5EF4-FFF2-40B4-BE49-F238E27FC236}">
                <a16:creationId xmlns:a16="http://schemas.microsoft.com/office/drawing/2014/main" id="{F9C0EDEA-960B-B4C4-E2A0-F76D0F618C4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022000" y="4139999"/>
            <a:ext cx="3492000" cy="2340000"/>
          </a:xfrm>
          <a:prstGeom prst="rect">
            <a:avLst/>
          </a:prstGeom>
        </p:spPr>
      </p:pic>
    </p:spTree>
    <p:extLst>
      <p:ext uri="{BB962C8B-B14F-4D97-AF65-F5344CB8AC3E}">
        <p14:creationId xmlns:p14="http://schemas.microsoft.com/office/powerpoint/2010/main" val="4279817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5596A-7BD4-F8D9-EC36-BCBB25CC7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28CD3-7D03-7460-03CC-AAFC21E7369F}"/>
              </a:ext>
            </a:extLst>
          </p:cNvPr>
          <p:cNvSpPr>
            <a:spLocks noGrp="1"/>
          </p:cNvSpPr>
          <p:nvPr>
            <p:ph type="title"/>
          </p:nvPr>
        </p:nvSpPr>
        <p:spPr/>
        <p:txBody>
          <a:bodyPr/>
          <a:lstStyle/>
          <a:p>
            <a:r>
              <a:rPr lang="en-GB" dirty="0"/>
              <a:t>Tipping Points </a:t>
            </a:r>
          </a:p>
        </p:txBody>
      </p:sp>
      <p:sp>
        <p:nvSpPr>
          <p:cNvPr id="10" name="Rectangle 9" descr="seesaw bench">
            <a:extLst>
              <a:ext uri="{FF2B5EF4-FFF2-40B4-BE49-F238E27FC236}">
                <a16:creationId xmlns:a16="http://schemas.microsoft.com/office/drawing/2014/main" id="{35C48CBB-0D44-F6EC-2F7D-CD3D2279B91D}"/>
              </a:ext>
            </a:extLst>
          </p:cNvPr>
          <p:cNvSpPr/>
          <p:nvPr/>
        </p:nvSpPr>
        <p:spPr>
          <a:xfrm>
            <a:off x="2739894" y="2894400"/>
            <a:ext cx="6712210" cy="118800"/>
          </a:xfrm>
          <a:prstGeom prst="rect">
            <a:avLst/>
          </a:prstGeom>
          <a:solidFill>
            <a:srgbClr val="00A2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descr="seesaw pivot point">
            <a:extLst>
              <a:ext uri="{FF2B5EF4-FFF2-40B4-BE49-F238E27FC236}">
                <a16:creationId xmlns:a16="http://schemas.microsoft.com/office/drawing/2014/main" id="{9E6C4C7D-83F0-55AA-D813-CF53E17B5AA3}"/>
              </a:ext>
            </a:extLst>
          </p:cNvPr>
          <p:cNvSpPr>
            <a:spLocks noChangeAspect="1"/>
          </p:cNvSpPr>
          <p:nvPr/>
        </p:nvSpPr>
        <p:spPr>
          <a:xfrm>
            <a:off x="5620799" y="3013200"/>
            <a:ext cx="950402" cy="950400"/>
          </a:xfrm>
          <a:prstGeom prst="ellipse">
            <a:avLst/>
          </a:prstGeom>
          <a:solidFill>
            <a:srgbClr val="00A2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Down 26" descr="Down arrow indicating force applied to the end of the seesaw">
            <a:extLst>
              <a:ext uri="{FF2B5EF4-FFF2-40B4-BE49-F238E27FC236}">
                <a16:creationId xmlns:a16="http://schemas.microsoft.com/office/drawing/2014/main" id="{F84E8D8E-931F-BDE0-6467-64802F6B365D}"/>
              </a:ext>
            </a:extLst>
          </p:cNvPr>
          <p:cNvSpPr/>
          <p:nvPr/>
        </p:nvSpPr>
        <p:spPr>
          <a:xfrm>
            <a:off x="9031705" y="2216714"/>
            <a:ext cx="564778" cy="593558"/>
          </a:xfrm>
          <a:prstGeom prst="downArrow">
            <a:avLst/>
          </a:prstGeom>
          <a:solidFill>
            <a:srgbClr val="CC36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C04E1A7-5F6C-91BD-E700-F1E74BC6DD6E}"/>
              </a:ext>
            </a:extLst>
          </p:cNvPr>
          <p:cNvSpPr>
            <a:spLocks noGrp="1"/>
          </p:cNvSpPr>
          <p:nvPr>
            <p:ph idx="4294967295"/>
          </p:nvPr>
        </p:nvSpPr>
        <p:spPr>
          <a:xfrm>
            <a:off x="453571" y="4822825"/>
            <a:ext cx="11303000" cy="1228725"/>
          </a:xfrm>
        </p:spPr>
        <p:txBody>
          <a:bodyPr>
            <a:noAutofit/>
          </a:bodyPr>
          <a:lstStyle/>
          <a:p>
            <a:pPr marL="0" indent="0" algn="ctr">
              <a:buNone/>
            </a:pPr>
            <a:r>
              <a:rPr lang="en-GB" sz="3600" dirty="0"/>
              <a:t>Tipping points are thresholds in the Earth system where a small change can trigger a large, often irreversible shift. </a:t>
            </a:r>
          </a:p>
        </p:txBody>
      </p:sp>
    </p:spTree>
    <p:extLst>
      <p:ext uri="{BB962C8B-B14F-4D97-AF65-F5344CB8AC3E}">
        <p14:creationId xmlns:p14="http://schemas.microsoft.com/office/powerpoint/2010/main" val="33086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1000"/>
                                  </p:stCondLst>
                                  <p:childTnLst>
                                    <p:animRot by="1020000">
                                      <p:cBhvr>
                                        <p:cTn id="9" dur="5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79E64C-9F19-28CD-93FC-12AEC5D8D9DD}"/>
              </a:ext>
            </a:extLst>
          </p:cNvPr>
          <p:cNvSpPr>
            <a:spLocks noGrp="1"/>
          </p:cNvSpPr>
          <p:nvPr>
            <p:ph type="title"/>
          </p:nvPr>
        </p:nvSpPr>
        <p:spPr/>
        <p:txBody>
          <a:bodyPr/>
          <a:lstStyle/>
          <a:p>
            <a:r>
              <a:rPr lang="en-GB" dirty="0"/>
              <a:t>Tipping Points in the Earth System</a:t>
            </a:r>
          </a:p>
        </p:txBody>
      </p:sp>
      <p:grpSp>
        <p:nvGrpSpPr>
          <p:cNvPr id="23" name="Group 22" descr="The Greenland Ice Sheet: Aerial photo of inland ice, near Narsaq, South Greenland.">
            <a:extLst>
              <a:ext uri="{FF2B5EF4-FFF2-40B4-BE49-F238E27FC236}">
                <a16:creationId xmlns:a16="http://schemas.microsoft.com/office/drawing/2014/main" id="{BB1EF9FE-22DD-8505-BE5C-17CA5AEE273D}"/>
              </a:ext>
            </a:extLst>
          </p:cNvPr>
          <p:cNvGrpSpPr/>
          <p:nvPr/>
        </p:nvGrpSpPr>
        <p:grpSpPr>
          <a:xfrm>
            <a:off x="360000" y="1620000"/>
            <a:ext cx="5652000" cy="2340000"/>
            <a:chOff x="360000" y="1620000"/>
            <a:chExt cx="5652000" cy="2340000"/>
          </a:xfrm>
        </p:grpSpPr>
        <p:pic>
          <p:nvPicPr>
            <p:cNvPr id="22" name="Picture 21" descr="Aerial photo of inland ice. Near Narsaq, South Greenland.">
              <a:extLst>
                <a:ext uri="{FF2B5EF4-FFF2-40B4-BE49-F238E27FC236}">
                  <a16:creationId xmlns:a16="http://schemas.microsoft.com/office/drawing/2014/main" id="{7F27EE33-5BBF-9E5D-B33E-E3AB5C1DF3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0000" y="1620000"/>
              <a:ext cx="3133616" cy="2340000"/>
            </a:xfrm>
            <a:prstGeom prst="rect">
              <a:avLst/>
            </a:prstGeom>
          </p:spPr>
        </p:pic>
        <p:sp>
          <p:nvSpPr>
            <p:cNvPr id="12" name="Arrow: Down 11">
              <a:extLst>
                <a:ext uri="{FF2B5EF4-FFF2-40B4-BE49-F238E27FC236}">
                  <a16:creationId xmlns:a16="http://schemas.microsoft.com/office/drawing/2014/main" id="{E06B3DDB-9E4F-4F25-39C5-27492F7BC0C9}"/>
                </a:ext>
              </a:extLst>
            </p:cNvPr>
            <p:cNvSpPr/>
            <p:nvPr/>
          </p:nvSpPr>
          <p:spPr>
            <a:xfrm rot="5400000">
              <a:off x="3312000" y="1890000"/>
              <a:ext cx="540000" cy="540000"/>
            </a:xfrm>
            <a:prstGeom prst="downArrow">
              <a:avLst/>
            </a:prstGeom>
            <a:solidFill>
              <a:srgbClr val="CC36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99E943-3EAF-95D0-13FB-373877F19B9F}"/>
                </a:ext>
              </a:extLst>
            </p:cNvPr>
            <p:cNvSpPr txBox="1"/>
            <p:nvPr/>
          </p:nvSpPr>
          <p:spPr>
            <a:xfrm>
              <a:off x="3852000" y="1620000"/>
              <a:ext cx="2160000" cy="108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Greenland Ice Sheet</a:t>
              </a:r>
            </a:p>
          </p:txBody>
        </p:sp>
      </p:grpSp>
      <p:grpSp>
        <p:nvGrpSpPr>
          <p:cNvPr id="27" name="Group 26" descr="West Antarctic Ice Sheet: Tabular Iceberg in front of Antarctic Peninsula pictured inside Larsen A inlet with a cloudy sky and mountains at the background">
            <a:extLst>
              <a:ext uri="{FF2B5EF4-FFF2-40B4-BE49-F238E27FC236}">
                <a16:creationId xmlns:a16="http://schemas.microsoft.com/office/drawing/2014/main" id="{469AC37D-37F9-49D3-EBC3-41ADB1CF4965}"/>
              </a:ext>
            </a:extLst>
          </p:cNvPr>
          <p:cNvGrpSpPr/>
          <p:nvPr/>
        </p:nvGrpSpPr>
        <p:grpSpPr>
          <a:xfrm>
            <a:off x="4068000" y="1620000"/>
            <a:ext cx="7777829" cy="2340000"/>
            <a:chOff x="4068000" y="1620000"/>
            <a:chExt cx="7777829" cy="2340000"/>
          </a:xfrm>
        </p:grpSpPr>
        <p:pic>
          <p:nvPicPr>
            <p:cNvPr id="26" name="Picture 25" descr="Tabular Iceberg in front of Antarctic Peninsula pictured inside Larsen A inlet with a cloudy sky and mountains at the background.">
              <a:extLst>
                <a:ext uri="{FF2B5EF4-FFF2-40B4-BE49-F238E27FC236}">
                  <a16:creationId xmlns:a16="http://schemas.microsoft.com/office/drawing/2014/main" id="{02F8B277-96EC-4FF2-870D-98893396277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804000" y="1620000"/>
              <a:ext cx="5041829" cy="2340000"/>
            </a:xfrm>
            <a:prstGeom prst="rect">
              <a:avLst/>
            </a:prstGeom>
          </p:spPr>
        </p:pic>
        <p:sp>
          <p:nvSpPr>
            <p:cNvPr id="19" name="Arrow: Down 18">
              <a:extLst>
                <a:ext uri="{FF2B5EF4-FFF2-40B4-BE49-F238E27FC236}">
                  <a16:creationId xmlns:a16="http://schemas.microsoft.com/office/drawing/2014/main" id="{B3B114FB-8170-1E91-EAF3-845281BFC659}"/>
                </a:ext>
              </a:extLst>
            </p:cNvPr>
            <p:cNvSpPr/>
            <p:nvPr/>
          </p:nvSpPr>
          <p:spPr>
            <a:xfrm rot="16200000">
              <a:off x="6444000" y="2970000"/>
              <a:ext cx="540000" cy="540000"/>
            </a:xfrm>
            <a:prstGeom prst="downArrow">
              <a:avLst/>
            </a:prstGeom>
            <a:solidFill>
              <a:srgbClr val="CC36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774516B-4BFA-47DA-366D-386CB4E8AA41}"/>
                </a:ext>
              </a:extLst>
            </p:cNvPr>
            <p:cNvSpPr txBox="1"/>
            <p:nvPr/>
          </p:nvSpPr>
          <p:spPr>
            <a:xfrm>
              <a:off x="4068000" y="2700000"/>
              <a:ext cx="2376000" cy="10800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West Antarctic Ice Sheet</a:t>
              </a:r>
            </a:p>
          </p:txBody>
        </p:sp>
      </p:grpSp>
      <p:grpSp>
        <p:nvGrpSpPr>
          <p:cNvPr id="32" name="Group 31" descr="Tropical Coral Reefs: Coral bleaching landscape underwater in Okinawa, Japan during a global bleaching event.">
            <a:extLst>
              <a:ext uri="{FF2B5EF4-FFF2-40B4-BE49-F238E27FC236}">
                <a16:creationId xmlns:a16="http://schemas.microsoft.com/office/drawing/2014/main" id="{648DC76A-A997-1954-9375-5358AABD7D85}"/>
              </a:ext>
            </a:extLst>
          </p:cNvPr>
          <p:cNvGrpSpPr/>
          <p:nvPr/>
        </p:nvGrpSpPr>
        <p:grpSpPr>
          <a:xfrm>
            <a:off x="396000" y="4140000"/>
            <a:ext cx="7524000" cy="2340000"/>
            <a:chOff x="396000" y="4140000"/>
            <a:chExt cx="7524000" cy="2340000"/>
          </a:xfrm>
        </p:grpSpPr>
        <p:pic>
          <p:nvPicPr>
            <p:cNvPr id="31" name="Picture 30" descr="Coral bleaching landscape underwater in Okinawa, Japan during a global bleaching event.">
              <a:extLst>
                <a:ext uri="{FF2B5EF4-FFF2-40B4-BE49-F238E27FC236}">
                  <a16:creationId xmlns:a16="http://schemas.microsoft.com/office/drawing/2014/main" id="{A5249A16-BD36-9E5C-DB95-F22D4AA3B08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96000" y="4140000"/>
              <a:ext cx="5043104" cy="2340000"/>
            </a:xfrm>
            <a:prstGeom prst="rect">
              <a:avLst/>
            </a:prstGeom>
          </p:spPr>
        </p:pic>
        <p:sp>
          <p:nvSpPr>
            <p:cNvPr id="18" name="Arrow: Down 17">
              <a:extLst>
                <a:ext uri="{FF2B5EF4-FFF2-40B4-BE49-F238E27FC236}">
                  <a16:creationId xmlns:a16="http://schemas.microsoft.com/office/drawing/2014/main" id="{624D6327-A890-939C-78BE-662802A40EE5}"/>
                </a:ext>
              </a:extLst>
            </p:cNvPr>
            <p:cNvSpPr/>
            <p:nvPr/>
          </p:nvSpPr>
          <p:spPr>
            <a:xfrm rot="5400000">
              <a:off x="5220000" y="4410000"/>
              <a:ext cx="540000" cy="540000"/>
            </a:xfrm>
            <a:prstGeom prst="downArrow">
              <a:avLst/>
            </a:prstGeom>
            <a:solidFill>
              <a:srgbClr val="CC36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4C03567-70A9-3CB7-3277-D8D4BEAEB6C7}"/>
                </a:ext>
              </a:extLst>
            </p:cNvPr>
            <p:cNvSpPr txBox="1"/>
            <p:nvPr/>
          </p:nvSpPr>
          <p:spPr>
            <a:xfrm>
              <a:off x="5760000" y="4140000"/>
              <a:ext cx="2160000" cy="1080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Warm-water Coral Reefs</a:t>
              </a:r>
            </a:p>
          </p:txBody>
        </p:sp>
      </p:grpSp>
      <p:grpSp>
        <p:nvGrpSpPr>
          <p:cNvPr id="35" name="Group 34" descr="Amazon Rainforest: Aerial view of deforestation with rainforest being removed to make way for palm oil and rubber plantations.">
            <a:extLst>
              <a:ext uri="{FF2B5EF4-FFF2-40B4-BE49-F238E27FC236}">
                <a16:creationId xmlns:a16="http://schemas.microsoft.com/office/drawing/2014/main" id="{74E2FF2F-1AD1-0744-14A6-661CDBCD0B5C}"/>
              </a:ext>
            </a:extLst>
          </p:cNvPr>
          <p:cNvGrpSpPr/>
          <p:nvPr/>
        </p:nvGrpSpPr>
        <p:grpSpPr>
          <a:xfrm>
            <a:off x="5976000" y="4140000"/>
            <a:ext cx="5867158" cy="2340000"/>
            <a:chOff x="5976000" y="4140000"/>
            <a:chExt cx="5867158" cy="2340000"/>
          </a:xfrm>
        </p:grpSpPr>
        <p:pic>
          <p:nvPicPr>
            <p:cNvPr id="34" name="Picture 33" descr="Aerial view of deforestation with rainforest being removed to make way for palm oil and rubber plantations.">
              <a:extLst>
                <a:ext uri="{FF2B5EF4-FFF2-40B4-BE49-F238E27FC236}">
                  <a16:creationId xmlns:a16="http://schemas.microsoft.com/office/drawing/2014/main" id="{9BF324AB-27F6-A7EB-6BC5-58A6460A396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712000" y="4140000"/>
              <a:ext cx="3131158" cy="2340000"/>
            </a:xfrm>
            <a:prstGeom prst="rect">
              <a:avLst/>
            </a:prstGeom>
          </p:spPr>
        </p:pic>
        <p:sp>
          <p:nvSpPr>
            <p:cNvPr id="20" name="Arrow: Down 19">
              <a:extLst>
                <a:ext uri="{FF2B5EF4-FFF2-40B4-BE49-F238E27FC236}">
                  <a16:creationId xmlns:a16="http://schemas.microsoft.com/office/drawing/2014/main" id="{2EE7023C-D4DC-F1C4-BFE8-D73C48359195}"/>
                </a:ext>
              </a:extLst>
            </p:cNvPr>
            <p:cNvSpPr/>
            <p:nvPr/>
          </p:nvSpPr>
          <p:spPr>
            <a:xfrm rot="16200000">
              <a:off x="8352000" y="5490000"/>
              <a:ext cx="540000" cy="540000"/>
            </a:xfrm>
            <a:prstGeom prst="downArrow">
              <a:avLst/>
            </a:prstGeom>
            <a:solidFill>
              <a:srgbClr val="CC36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2420972-516A-75F6-9366-BEE3B5B8D482}"/>
                </a:ext>
              </a:extLst>
            </p:cNvPr>
            <p:cNvSpPr txBox="1"/>
            <p:nvPr/>
          </p:nvSpPr>
          <p:spPr>
            <a:xfrm>
              <a:off x="5976000" y="5220000"/>
              <a:ext cx="2376000" cy="10800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Amazon Rainforest</a:t>
              </a:r>
            </a:p>
          </p:txBody>
        </p:sp>
      </p:grpSp>
    </p:spTree>
    <p:extLst>
      <p:ext uri="{BB962C8B-B14F-4D97-AF65-F5344CB8AC3E}">
        <p14:creationId xmlns:p14="http://schemas.microsoft.com/office/powerpoint/2010/main" val="248147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7326-02D7-7566-D112-3D971EB1781B}"/>
              </a:ext>
            </a:extLst>
          </p:cNvPr>
          <p:cNvSpPr>
            <a:spLocks noGrp="1"/>
          </p:cNvSpPr>
          <p:nvPr>
            <p:ph type="title"/>
          </p:nvPr>
        </p:nvSpPr>
        <p:spPr/>
        <p:txBody>
          <a:bodyPr/>
          <a:lstStyle/>
          <a:p>
            <a:r>
              <a:rPr lang="en-GB" dirty="0"/>
              <a:t>Tipping Cascades</a:t>
            </a:r>
          </a:p>
        </p:txBody>
      </p:sp>
      <p:pic>
        <p:nvPicPr>
          <p:cNvPr id="24" name="Picture 23" descr="A line of wooden dominoes falling in sequence, representing a tipping cascade – a chain reaction in the climate system.">
            <a:extLst>
              <a:ext uri="{FF2B5EF4-FFF2-40B4-BE49-F238E27FC236}">
                <a16:creationId xmlns:a16="http://schemas.microsoft.com/office/drawing/2014/main" id="{F66B8189-61A2-22C6-DD7C-7D70C0A03FF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0000" y="1620000"/>
            <a:ext cx="6913463" cy="4860000"/>
          </a:xfrm>
          <a:prstGeom prst="rect">
            <a:avLst/>
          </a:prstGeom>
        </p:spPr>
      </p:pic>
      <p:sp>
        <p:nvSpPr>
          <p:cNvPr id="3" name="Content Placeholder 2">
            <a:extLst>
              <a:ext uri="{FF2B5EF4-FFF2-40B4-BE49-F238E27FC236}">
                <a16:creationId xmlns:a16="http://schemas.microsoft.com/office/drawing/2014/main" id="{768E847D-7613-0254-06E4-E3B6E7BA1797}"/>
              </a:ext>
            </a:extLst>
          </p:cNvPr>
          <p:cNvSpPr>
            <a:spLocks noGrp="1"/>
          </p:cNvSpPr>
          <p:nvPr>
            <p:ph idx="1"/>
          </p:nvPr>
        </p:nvSpPr>
        <p:spPr>
          <a:xfrm>
            <a:off x="7488000" y="1620001"/>
            <a:ext cx="4392000" cy="4032000"/>
          </a:xfrm>
        </p:spPr>
        <p:txBody>
          <a:bodyPr anchor="ctr">
            <a:normAutofit/>
          </a:bodyPr>
          <a:lstStyle/>
          <a:p>
            <a:pPr marL="0" indent="0" algn="ctr">
              <a:lnSpc>
                <a:spcPct val="100000"/>
              </a:lnSpc>
              <a:buNone/>
            </a:pPr>
            <a:r>
              <a:rPr lang="en-GB" sz="3200" dirty="0"/>
              <a:t>Crossing one tipping point may increase the risk of crossing others</a:t>
            </a:r>
          </a:p>
        </p:txBody>
      </p:sp>
      <p:sp>
        <p:nvSpPr>
          <p:cNvPr id="4" name="Rectangle 3">
            <a:extLst>
              <a:ext uri="{FF2B5EF4-FFF2-40B4-BE49-F238E27FC236}">
                <a16:creationId xmlns:a16="http://schemas.microsoft.com/office/drawing/2014/main" id="{CD57AD8B-8C2A-DD40-65C4-E0BED4CBD28B}"/>
              </a:ext>
            </a:extLst>
          </p:cNvPr>
          <p:cNvSpPr/>
          <p:nvPr/>
        </p:nvSpPr>
        <p:spPr>
          <a:xfrm>
            <a:off x="7488000" y="5760000"/>
            <a:ext cx="4392000" cy="720000"/>
          </a:xfrm>
          <a:prstGeom prst="rect">
            <a:avLst/>
          </a:prstGeom>
          <a:solidFill>
            <a:srgbClr val="007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global-tipping-points.org</a:t>
            </a:r>
          </a:p>
        </p:txBody>
      </p:sp>
    </p:spTree>
    <p:extLst>
      <p:ext uri="{BB962C8B-B14F-4D97-AF65-F5344CB8AC3E}">
        <p14:creationId xmlns:p14="http://schemas.microsoft.com/office/powerpoint/2010/main" val="200882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92847A-5A42-F778-E399-529A9C8CF905}"/>
              </a:ext>
            </a:extLst>
          </p:cNvPr>
          <p:cNvSpPr>
            <a:spLocks noGrp="1"/>
          </p:cNvSpPr>
          <p:nvPr>
            <p:ph type="title"/>
          </p:nvPr>
        </p:nvSpPr>
        <p:spPr/>
        <p:txBody>
          <a:bodyPr/>
          <a:lstStyle/>
          <a:p>
            <a:r>
              <a:rPr lang="en-GB" dirty="0"/>
              <a:t>Positive Tipping Points</a:t>
            </a:r>
          </a:p>
        </p:txBody>
      </p:sp>
      <p:grpSp>
        <p:nvGrpSpPr>
          <p:cNvPr id="3" name="Group 2" descr="A montage of photographs representing positive tipping points: renewable energy, electric vehicles, plant based diets, and social action on climate change.">
            <a:extLst>
              <a:ext uri="{FF2B5EF4-FFF2-40B4-BE49-F238E27FC236}">
                <a16:creationId xmlns:a16="http://schemas.microsoft.com/office/drawing/2014/main" id="{1F8C181A-B3E0-D22B-29FF-8FF15609751F}"/>
              </a:ext>
            </a:extLst>
          </p:cNvPr>
          <p:cNvGrpSpPr/>
          <p:nvPr/>
        </p:nvGrpSpPr>
        <p:grpSpPr>
          <a:xfrm>
            <a:off x="360000" y="1620000"/>
            <a:ext cx="6911291" cy="4860000"/>
            <a:chOff x="360000" y="1620000"/>
            <a:chExt cx="6911291" cy="4860000"/>
          </a:xfrm>
        </p:grpSpPr>
        <p:pic>
          <p:nvPicPr>
            <p:cNvPr id="11" name="Picture 10" descr="Image of an electric car charging station.">
              <a:extLst>
                <a:ext uri="{FF2B5EF4-FFF2-40B4-BE49-F238E27FC236}">
                  <a16:creationId xmlns:a16="http://schemas.microsoft.com/office/drawing/2014/main" id="{263A6F72-0AC6-31F9-A9E3-57FD0A0474F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24000" y="1620000"/>
              <a:ext cx="3346994" cy="2340000"/>
            </a:xfrm>
            <a:prstGeom prst="rect">
              <a:avLst/>
            </a:prstGeom>
          </p:spPr>
        </p:pic>
        <p:grpSp>
          <p:nvGrpSpPr>
            <p:cNvPr id="2" name="Group 1">
              <a:extLst>
                <a:ext uri="{FF2B5EF4-FFF2-40B4-BE49-F238E27FC236}">
                  <a16:creationId xmlns:a16="http://schemas.microsoft.com/office/drawing/2014/main" id="{2E086EE6-42F6-4FB0-D4AF-45F45BF36B52}"/>
                </a:ext>
              </a:extLst>
            </p:cNvPr>
            <p:cNvGrpSpPr/>
            <p:nvPr/>
          </p:nvGrpSpPr>
          <p:grpSpPr>
            <a:xfrm>
              <a:off x="360000" y="1620000"/>
              <a:ext cx="3348000" cy="4860000"/>
              <a:chOff x="360000" y="1620000"/>
              <a:chExt cx="3348000" cy="4860000"/>
            </a:xfrm>
          </p:grpSpPr>
          <p:pic>
            <p:nvPicPr>
              <p:cNvPr id="10" name="Picture 9" descr="Photo of an offshore wind farm off the England coast at sunset.">
                <a:extLst>
                  <a:ext uri="{FF2B5EF4-FFF2-40B4-BE49-F238E27FC236}">
                    <a16:creationId xmlns:a16="http://schemas.microsoft.com/office/drawing/2014/main" id="{3F373CDD-9B65-B154-059A-E5E561E4637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0000" y="1620000"/>
                <a:ext cx="3348000" cy="2340000"/>
              </a:xfrm>
              <a:prstGeom prst="rect">
                <a:avLst/>
              </a:prstGeom>
            </p:spPr>
          </p:pic>
          <p:pic>
            <p:nvPicPr>
              <p:cNvPr id="12" name="Picture 11" descr="Top view of bowls of plant-based protein sources (legumes, beans, lentils, nuts and seeds) on a stone table.">
                <a:extLst>
                  <a:ext uri="{FF2B5EF4-FFF2-40B4-BE49-F238E27FC236}">
                    <a16:creationId xmlns:a16="http://schemas.microsoft.com/office/drawing/2014/main" id="{9E819BA0-0DBB-A092-97C8-211B13FC1FC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60000" y="4140000"/>
                <a:ext cx="3348000" cy="2340000"/>
              </a:xfrm>
              <a:prstGeom prst="rect">
                <a:avLst/>
              </a:prstGeom>
            </p:spPr>
          </p:pic>
        </p:grpSp>
        <p:pic>
          <p:nvPicPr>
            <p:cNvPr id="13" name="Picture 12" descr="Close up photo of a protest poster with a message saying &quot;The climate is changing why aren't we&quot;.">
              <a:extLst>
                <a:ext uri="{FF2B5EF4-FFF2-40B4-BE49-F238E27FC236}">
                  <a16:creationId xmlns:a16="http://schemas.microsoft.com/office/drawing/2014/main" id="{E7813FB2-4109-7D43-EA2F-99E5EB32A53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924000" y="4139999"/>
              <a:ext cx="3347291" cy="2340000"/>
            </a:xfrm>
            <a:prstGeom prst="rect">
              <a:avLst/>
            </a:prstGeom>
          </p:spPr>
        </p:pic>
      </p:grpSp>
      <p:sp>
        <p:nvSpPr>
          <p:cNvPr id="6" name="Content Placeholder 5">
            <a:extLst>
              <a:ext uri="{FF2B5EF4-FFF2-40B4-BE49-F238E27FC236}">
                <a16:creationId xmlns:a16="http://schemas.microsoft.com/office/drawing/2014/main" id="{21BC74CF-B3C8-47D0-EF5D-365E92559C3A}"/>
              </a:ext>
            </a:extLst>
          </p:cNvPr>
          <p:cNvSpPr>
            <a:spLocks noGrp="1"/>
          </p:cNvSpPr>
          <p:nvPr>
            <p:ph idx="4294967295"/>
          </p:nvPr>
        </p:nvSpPr>
        <p:spPr>
          <a:xfrm>
            <a:off x="7488000" y="1619250"/>
            <a:ext cx="4391025" cy="3996000"/>
          </a:xfrm>
        </p:spPr>
        <p:txBody>
          <a:bodyPr anchor="ctr">
            <a:normAutofit/>
          </a:bodyPr>
          <a:lstStyle/>
          <a:p>
            <a:pPr marL="0" indent="0" algn="ctr">
              <a:lnSpc>
                <a:spcPct val="100000"/>
              </a:lnSpc>
              <a:spcBef>
                <a:spcPts val="0"/>
              </a:spcBef>
              <a:buNone/>
            </a:pPr>
            <a:r>
              <a:rPr lang="en-GB" sz="3200" dirty="0"/>
              <a:t>Just as negative tipping points can accelerate damage </a:t>
            </a:r>
            <a:r>
              <a:rPr lang="en-GB" sz="3200" b="1" dirty="0">
                <a:solidFill>
                  <a:srgbClr val="007B97"/>
                </a:solidFill>
              </a:rPr>
              <a:t>positive tipping points in technology, economy &amp; society </a:t>
            </a:r>
            <a:r>
              <a:rPr lang="en-GB" sz="3200" dirty="0"/>
              <a:t>can accelerate solutions.</a:t>
            </a:r>
          </a:p>
        </p:txBody>
      </p:sp>
      <p:sp>
        <p:nvSpPr>
          <p:cNvPr id="4" name="Rectangle 3">
            <a:extLst>
              <a:ext uri="{FF2B5EF4-FFF2-40B4-BE49-F238E27FC236}">
                <a16:creationId xmlns:a16="http://schemas.microsoft.com/office/drawing/2014/main" id="{107320D1-E4E5-1A3D-CD78-08CB406F12E7}"/>
              </a:ext>
            </a:extLst>
          </p:cNvPr>
          <p:cNvSpPr/>
          <p:nvPr/>
        </p:nvSpPr>
        <p:spPr>
          <a:xfrm>
            <a:off x="7488000" y="5760000"/>
            <a:ext cx="4392000" cy="720000"/>
          </a:xfrm>
          <a:prstGeom prst="rect">
            <a:avLst/>
          </a:prstGeom>
          <a:solidFill>
            <a:srgbClr val="007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global-tipping-points.org</a:t>
            </a:r>
          </a:p>
        </p:txBody>
      </p:sp>
    </p:spTree>
    <p:extLst>
      <p:ext uri="{BB962C8B-B14F-4D97-AF65-F5344CB8AC3E}">
        <p14:creationId xmlns:p14="http://schemas.microsoft.com/office/powerpoint/2010/main" val="498178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E874-C818-491C-45F7-4A15AEA15EE3}"/>
              </a:ext>
            </a:extLst>
          </p:cNvPr>
          <p:cNvSpPr>
            <a:spLocks noGrp="1"/>
          </p:cNvSpPr>
          <p:nvPr>
            <p:ph type="title"/>
          </p:nvPr>
        </p:nvSpPr>
        <p:spPr/>
        <p:txBody>
          <a:bodyPr>
            <a:normAutofit/>
          </a:bodyPr>
          <a:lstStyle/>
          <a:p>
            <a:r>
              <a:rPr lang="en-GB" dirty="0"/>
              <a:t>Renewable Energy - Price &amp; Power</a:t>
            </a:r>
          </a:p>
        </p:txBody>
      </p:sp>
      <p:pic>
        <p:nvPicPr>
          <p:cNvPr id="10" name="Picture 9" descr="A large solar farm at sunset, with rows of solar panels stretching across a rural landscape.">
            <a:extLst>
              <a:ext uri="{FF2B5EF4-FFF2-40B4-BE49-F238E27FC236}">
                <a16:creationId xmlns:a16="http://schemas.microsoft.com/office/drawing/2014/main" id="{067DB49C-56A5-A4AC-EB8A-8EA4212709D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0000" y="1800000"/>
            <a:ext cx="6480000" cy="1800000"/>
          </a:xfrm>
          <a:prstGeom prst="rect">
            <a:avLst/>
          </a:prstGeom>
        </p:spPr>
      </p:pic>
      <p:pic>
        <p:nvPicPr>
          <p:cNvPr id="12" name="Picture 11" descr="Offshore wind turbines at sunset, with turbine towers reflected in calm ocean waters beneath a colourful sky.">
            <a:extLst>
              <a:ext uri="{FF2B5EF4-FFF2-40B4-BE49-F238E27FC236}">
                <a16:creationId xmlns:a16="http://schemas.microsoft.com/office/drawing/2014/main" id="{A8B0D6F5-434A-D488-B3A6-96F2FD6DCA6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0000" y="3780000"/>
            <a:ext cx="6480610" cy="2340000"/>
          </a:xfrm>
          <a:prstGeom prst="rect">
            <a:avLst/>
          </a:prstGeom>
        </p:spPr>
      </p:pic>
      <p:sp>
        <p:nvSpPr>
          <p:cNvPr id="3" name="Content Placeholder 2">
            <a:extLst>
              <a:ext uri="{FF2B5EF4-FFF2-40B4-BE49-F238E27FC236}">
                <a16:creationId xmlns:a16="http://schemas.microsoft.com/office/drawing/2014/main" id="{DA9CEB27-D029-1FF5-5D37-8A7DD91C7786}"/>
              </a:ext>
            </a:extLst>
          </p:cNvPr>
          <p:cNvSpPr>
            <a:spLocks noGrp="1"/>
          </p:cNvSpPr>
          <p:nvPr>
            <p:ph idx="4294967295"/>
          </p:nvPr>
        </p:nvSpPr>
        <p:spPr>
          <a:xfrm>
            <a:off x="7200000" y="1800225"/>
            <a:ext cx="4822825" cy="4319588"/>
          </a:xfrm>
        </p:spPr>
        <p:txBody>
          <a:bodyPr tIns="0" bIns="0" anchor="t">
            <a:noAutofit/>
          </a:bodyPr>
          <a:lstStyle/>
          <a:p>
            <a:pPr marL="0" indent="0">
              <a:lnSpc>
                <a:spcPct val="100000"/>
              </a:lnSpc>
              <a:spcBef>
                <a:spcPts val="0"/>
              </a:spcBef>
              <a:spcAft>
                <a:spcPts val="600"/>
              </a:spcAft>
              <a:buNone/>
            </a:pPr>
            <a:r>
              <a:rPr lang="en-GB" b="1" dirty="0">
                <a:solidFill>
                  <a:srgbClr val="007B97"/>
                </a:solidFill>
              </a:rPr>
              <a:t>Price </a:t>
            </a:r>
          </a:p>
          <a:p>
            <a:pPr>
              <a:lnSpc>
                <a:spcPct val="100000"/>
              </a:lnSpc>
              <a:spcBef>
                <a:spcPts val="0"/>
              </a:spcBef>
            </a:pPr>
            <a:r>
              <a:rPr lang="en-GB" sz="2400" dirty="0"/>
              <a:t>Solar and wind power have passed a cost tipping point and are now cheaper than fossil fuels in most countries around the world. </a:t>
            </a:r>
          </a:p>
          <a:p>
            <a:pPr marL="0" indent="0">
              <a:lnSpc>
                <a:spcPct val="100000"/>
              </a:lnSpc>
              <a:spcBef>
                <a:spcPts val="1200"/>
              </a:spcBef>
              <a:spcAft>
                <a:spcPts val="600"/>
              </a:spcAft>
              <a:buNone/>
            </a:pPr>
            <a:r>
              <a:rPr lang="en-GB" b="1" dirty="0">
                <a:solidFill>
                  <a:srgbClr val="007B97"/>
                </a:solidFill>
              </a:rPr>
              <a:t>Power</a:t>
            </a:r>
          </a:p>
          <a:p>
            <a:pPr>
              <a:lnSpc>
                <a:spcPct val="100000"/>
              </a:lnSpc>
              <a:spcBef>
                <a:spcPts val="0"/>
              </a:spcBef>
            </a:pPr>
            <a:r>
              <a:rPr lang="en-GB" sz="2400" dirty="0"/>
              <a:t>The first 6 months of 2025 saw global renewable electricity generation outstrip coal fired generation for the first time. </a:t>
            </a:r>
            <a:endParaRPr lang="en-GB" dirty="0"/>
          </a:p>
        </p:txBody>
      </p:sp>
    </p:spTree>
    <p:extLst>
      <p:ext uri="{BB962C8B-B14F-4D97-AF65-F5344CB8AC3E}">
        <p14:creationId xmlns:p14="http://schemas.microsoft.com/office/powerpoint/2010/main" val="2295572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533dd4-4a2c-49c6-a765-061a1a93f7a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81315A3EEA0849874C672E6F3878D7" ma:contentTypeVersion="10" ma:contentTypeDescription="Create a new document." ma:contentTypeScope="" ma:versionID="1beec41bafd83702d04a881f3286e8f9">
  <xsd:schema xmlns:xsd="http://www.w3.org/2001/XMLSchema" xmlns:xs="http://www.w3.org/2001/XMLSchema" xmlns:p="http://schemas.microsoft.com/office/2006/metadata/properties" xmlns:ns2="e4533dd4-4a2c-49c6-a765-061a1a93f7a4" targetNamespace="http://schemas.microsoft.com/office/2006/metadata/properties" ma:root="true" ma:fieldsID="3abe37eea1bf507afea8d2763e6a0785" ns2:_="">
    <xsd:import namespace="e4533dd4-4a2c-49c6-a765-061a1a93f7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33dd4-4a2c-49c6-a765-061a1a93f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c43db7-d5b9-4501-acd0-29785274dc3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BE8471-337F-4C8A-B1A8-3D2B77A37110}">
  <ds:schemaRefs>
    <ds:schemaRef ds:uri="http://schemas.microsoft.com/office/2006/metadata/properties"/>
    <ds:schemaRef ds:uri="http://schemas.microsoft.com/office/infopath/2007/PartnerControls"/>
    <ds:schemaRef ds:uri="e4533dd4-4a2c-49c6-a765-061a1a93f7a4"/>
  </ds:schemaRefs>
</ds:datastoreItem>
</file>

<file path=customXml/itemProps2.xml><?xml version="1.0" encoding="utf-8"?>
<ds:datastoreItem xmlns:ds="http://schemas.openxmlformats.org/officeDocument/2006/customXml" ds:itemID="{FD3F5ADF-C17D-4962-8652-124C950BCD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33dd4-4a2c-49c6-a765-061a1a93f7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0F6C53-887B-4733-AE66-7438A22546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10276</Words>
  <Application>Microsoft Office PowerPoint</Application>
  <PresentationFormat>Widescreen</PresentationFormat>
  <Paragraphs>679</Paragraphs>
  <Slides>37</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Aptos</vt:lpstr>
      <vt:lpstr>Aptos Display</vt:lpstr>
      <vt:lpstr>Arial</vt:lpstr>
      <vt:lpstr>Calibri</vt:lpstr>
      <vt:lpstr>Calibri Light</vt:lpstr>
      <vt:lpstr>Open Sans</vt:lpstr>
      <vt:lpstr>Symbol</vt:lpstr>
      <vt:lpstr>Office Theme</vt:lpstr>
      <vt:lpstr>9_Office Theme</vt:lpstr>
      <vt:lpstr>1_Office Theme</vt:lpstr>
      <vt:lpstr>Climate Change, Greenhouse Effect and Climate Mitigation   Lee Jowett</vt:lpstr>
      <vt:lpstr>Weather v Climate (definitions)</vt:lpstr>
      <vt:lpstr>Weather v Climate (adage)</vt:lpstr>
      <vt:lpstr>Extreme Weather Events in 2024</vt:lpstr>
      <vt:lpstr>Tipping Points </vt:lpstr>
      <vt:lpstr>Tipping Points in the Earth System</vt:lpstr>
      <vt:lpstr>Tipping Cascades</vt:lpstr>
      <vt:lpstr>Positive Tipping Points</vt:lpstr>
      <vt:lpstr>Renewable Energy - Price &amp; Power</vt:lpstr>
      <vt:lpstr>EVs - From Niche to Norm</vt:lpstr>
      <vt:lpstr>Divestment - Redirecting the Flow</vt:lpstr>
      <vt:lpstr>Powered by Plants</vt:lpstr>
      <vt:lpstr>Accelerating the Transition</vt:lpstr>
      <vt:lpstr>The Greenhouse Effect</vt:lpstr>
      <vt:lpstr>The composition of the atmosphere</vt:lpstr>
      <vt:lpstr>The Greenhouse Effect (1/7)</vt:lpstr>
      <vt:lpstr>The Greenhouse Effect (2/7)</vt:lpstr>
      <vt:lpstr>The Greenhouse Effect (3/7)</vt:lpstr>
      <vt:lpstr>The Greenhouse Effect (4/7)</vt:lpstr>
      <vt:lpstr>The Greenhouse Effect (5/7)</vt:lpstr>
      <vt:lpstr>The Greenhouse Effect (6/7)</vt:lpstr>
      <vt:lpstr>The Greenhouse Effect (7/7)</vt:lpstr>
      <vt:lpstr>Human influences on climate</vt:lpstr>
      <vt:lpstr>The Greenhouse Effect (blanket analogy)</vt:lpstr>
      <vt:lpstr>The Greenhouse Effect (greenhouse analogy)</vt:lpstr>
      <vt:lpstr>The Greenhouse Gas Game</vt:lpstr>
      <vt:lpstr>The greenhouse gases</vt:lpstr>
      <vt:lpstr>The greenhouse gas game (instructions)</vt:lpstr>
      <vt:lpstr>Cement production </vt:lpstr>
      <vt:lpstr>The greenhouse gas sources</vt:lpstr>
      <vt:lpstr>Sources of carbon dioxide (CO2)</vt:lpstr>
      <vt:lpstr>Sources of methane (CH4)</vt:lpstr>
      <vt:lpstr>Sources of nitrous oxide (N2O)</vt:lpstr>
      <vt:lpstr>Sources of F-gases</vt:lpstr>
      <vt:lpstr>GHG emissions by sector (2019)</vt:lpstr>
      <vt:lpstr>GHG emissions by gas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Jowett, Lee</dc:creator>
  <cp:lastModifiedBy>Jowett, Lee</cp:lastModifiedBy>
  <cp:revision>1</cp:revision>
  <dcterms:created xsi:type="dcterms:W3CDTF">2026-05-19T17:19:13Z</dcterms:created>
  <dcterms:modified xsi:type="dcterms:W3CDTF">2026-05-22T10:54:08Z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0x0101007881315A3EEA0849874C672E6F3878D7</vt:lpwstr>
  </property>
  <property fmtid="{D5CDD505-2E9C-101B-9397-08002B2CF9AE}" pid="3" name="MediaServiceImageTags">
    <vt:lpwstr/>
  </property>
</Properties>
</file>