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99" r:id="rId5"/>
    <p:sldId id="298" r:id="rId6"/>
    <p:sldId id="590" r:id="rId7"/>
    <p:sldId id="301" r:id="rId8"/>
    <p:sldId id="617" r:id="rId9"/>
    <p:sldId id="899" r:id="rId10"/>
    <p:sldId id="302" r:id="rId11"/>
    <p:sldId id="258" r:id="rId12"/>
    <p:sldId id="303" r:id="rId13"/>
    <p:sldId id="611" r:id="rId14"/>
    <p:sldId id="593" r:id="rId15"/>
    <p:sldId id="296" r:id="rId16"/>
    <p:sldId id="901" r:id="rId17"/>
    <p:sldId id="923" r:id="rId18"/>
    <p:sldId id="905" r:id="rId19"/>
    <p:sldId id="902" r:id="rId20"/>
    <p:sldId id="900" r:id="rId21"/>
    <p:sldId id="920" r:id="rId22"/>
    <p:sldId id="921" r:id="rId23"/>
    <p:sldId id="919" r:id="rId24"/>
    <p:sldId id="918" r:id="rId25"/>
    <p:sldId id="906" r:id="rId26"/>
    <p:sldId id="907" r:id="rId27"/>
    <p:sldId id="917" r:id="rId28"/>
    <p:sldId id="908" r:id="rId29"/>
    <p:sldId id="909" r:id="rId30"/>
    <p:sldId id="910" r:id="rId31"/>
    <p:sldId id="911" r:id="rId32"/>
    <p:sldId id="912" r:id="rId33"/>
    <p:sldId id="914" r:id="rId34"/>
    <p:sldId id="913" r:id="rId35"/>
    <p:sldId id="904" r:id="rId36"/>
    <p:sldId id="924" r:id="rId37"/>
    <p:sldId id="601" r:id="rId38"/>
    <p:sldId id="297" r:id="rId39"/>
    <p:sldId id="596" r:id="rId40"/>
    <p:sldId id="597" r:id="rId41"/>
    <p:sldId id="598" r:id="rId42"/>
    <p:sldId id="613" r:id="rId43"/>
    <p:sldId id="602"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91566-45C1-4F22-877F-320E88D51D48}" v="52" dt="2026-05-22T10:53:31.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0774" autoAdjust="0"/>
  </p:normalViewPr>
  <p:slideViewPr>
    <p:cSldViewPr snapToGrid="0">
      <p:cViewPr>
        <p:scale>
          <a:sx n="50" d="100"/>
          <a:sy n="50" d="100"/>
        </p:scale>
        <p:origin x="1843" y="53"/>
      </p:cViewPr>
      <p:guideLst/>
    </p:cSldViewPr>
  </p:slideViewPr>
  <p:notesTextViewPr>
    <p:cViewPr>
      <p:scale>
        <a:sx n="3" d="2"/>
        <a:sy n="3" d="2"/>
      </p:scale>
      <p:origin x="0" y="0"/>
    </p:cViewPr>
  </p:notesTextViewPr>
  <p:sorterViewPr>
    <p:cViewPr>
      <p:scale>
        <a:sx n="90" d="100"/>
        <a:sy n="90" d="100"/>
      </p:scale>
      <p:origin x="0" y="-50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wett, Lee" userId="5e02011e-322d-435a-a52f-8257a8be825d" providerId="ADAL" clId="{51CED7A0-88B0-44F0-8C4C-799B64E432AD}"/>
    <pc:docChg chg="undo custSel addSld delSld modSld sldOrd">
      <pc:chgData name="Jowett, Lee" userId="5e02011e-322d-435a-a52f-8257a8be825d" providerId="ADAL" clId="{51CED7A0-88B0-44F0-8C4C-799B64E432AD}" dt="2026-05-22T10:30:45.382" v="1824" actId="1076"/>
      <pc:docMkLst>
        <pc:docMk/>
      </pc:docMkLst>
      <pc:sldChg chg="add del">
        <pc:chgData name="Jowett, Lee" userId="5e02011e-322d-435a-a52f-8257a8be825d" providerId="ADAL" clId="{51CED7A0-88B0-44F0-8C4C-799B64E432AD}" dt="2026-05-19T18:18:54.248" v="1460"/>
        <pc:sldMkLst>
          <pc:docMk/>
          <pc:sldMk cId="2068838176" sldId="296"/>
        </pc:sldMkLst>
      </pc:sldChg>
      <pc:sldChg chg="ord">
        <pc:chgData name="Jowett, Lee" userId="5e02011e-322d-435a-a52f-8257a8be825d" providerId="ADAL" clId="{51CED7A0-88B0-44F0-8C4C-799B64E432AD}" dt="2026-05-19T18:26:39.533" v="1502"/>
        <pc:sldMkLst>
          <pc:docMk/>
          <pc:sldMk cId="3305182222" sldId="297"/>
        </pc:sldMkLst>
      </pc:sldChg>
      <pc:sldChg chg="modSp add del mod">
        <pc:chgData name="Jowett, Lee" userId="5e02011e-322d-435a-a52f-8257a8be825d" providerId="ADAL" clId="{51CED7A0-88B0-44F0-8C4C-799B64E432AD}" dt="2026-05-19T09:36:10.610" v="599" actId="47"/>
        <pc:sldMkLst>
          <pc:docMk/>
          <pc:sldMk cId="3138623174" sldId="302"/>
        </pc:sldMkLst>
        <pc:graphicFrameChg chg="mod modGraphic">
          <ac:chgData name="Jowett, Lee" userId="5e02011e-322d-435a-a52f-8257a8be825d" providerId="ADAL" clId="{51CED7A0-88B0-44F0-8C4C-799B64E432AD}" dt="2026-05-19T09:16:05.966" v="482" actId="20577"/>
          <ac:graphicFrameMkLst>
            <pc:docMk/>
            <pc:sldMk cId="3138623174" sldId="302"/>
            <ac:graphicFrameMk id="7" creationId="{A05A513C-BA68-748A-9F32-8434CD1E246F}"/>
          </ac:graphicFrameMkLst>
        </pc:graphicFrameChg>
      </pc:sldChg>
      <pc:sldChg chg="modSp mod">
        <pc:chgData name="Jowett, Lee" userId="5e02011e-322d-435a-a52f-8257a8be825d" providerId="ADAL" clId="{51CED7A0-88B0-44F0-8C4C-799B64E432AD}" dt="2026-05-19T09:34:54.154" v="569" actId="20577"/>
        <pc:sldMkLst>
          <pc:docMk/>
          <pc:sldMk cId="2880904634" sldId="590"/>
        </pc:sldMkLst>
        <pc:spChg chg="mod">
          <ac:chgData name="Jowett, Lee" userId="5e02011e-322d-435a-a52f-8257a8be825d" providerId="ADAL" clId="{51CED7A0-88B0-44F0-8C4C-799B64E432AD}" dt="2026-05-19T09:34:32.425" v="499" actId="20577"/>
          <ac:spMkLst>
            <pc:docMk/>
            <pc:sldMk cId="2880904634" sldId="590"/>
            <ac:spMk id="2" creationId="{07A9C140-FBD6-4882-AEC6-DF7DAE29774B}"/>
          </ac:spMkLst>
        </pc:spChg>
        <pc:spChg chg="mod">
          <ac:chgData name="Jowett, Lee" userId="5e02011e-322d-435a-a52f-8257a8be825d" providerId="ADAL" clId="{51CED7A0-88B0-44F0-8C4C-799B64E432AD}" dt="2026-05-19T09:34:54.154" v="569" actId="20577"/>
          <ac:spMkLst>
            <pc:docMk/>
            <pc:sldMk cId="2880904634" sldId="590"/>
            <ac:spMk id="3" creationId="{52C62FF8-18EB-4E1D-975F-79B7B72C87CC}"/>
          </ac:spMkLst>
        </pc:spChg>
      </pc:sldChg>
      <pc:sldChg chg="modSp mod">
        <pc:chgData name="Jowett, Lee" userId="5e02011e-322d-435a-a52f-8257a8be825d" providerId="ADAL" clId="{51CED7A0-88B0-44F0-8C4C-799B64E432AD}" dt="2026-05-19T17:11:46.313" v="853" actId="20577"/>
        <pc:sldMkLst>
          <pc:docMk/>
          <pc:sldMk cId="2652694912" sldId="593"/>
        </pc:sldMkLst>
        <pc:spChg chg="mod">
          <ac:chgData name="Jowett, Lee" userId="5e02011e-322d-435a-a52f-8257a8be825d" providerId="ADAL" clId="{51CED7A0-88B0-44F0-8C4C-799B64E432AD}" dt="2026-05-19T09:55:45.937" v="839" actId="403"/>
          <ac:spMkLst>
            <pc:docMk/>
            <pc:sldMk cId="2652694912" sldId="593"/>
            <ac:spMk id="2" creationId="{24022DBE-AA68-71D5-83A9-ECFF46403FE1}"/>
          </ac:spMkLst>
        </pc:spChg>
        <pc:spChg chg="mod">
          <ac:chgData name="Jowett, Lee" userId="5e02011e-322d-435a-a52f-8257a8be825d" providerId="ADAL" clId="{51CED7A0-88B0-44F0-8C4C-799B64E432AD}" dt="2026-05-19T17:11:46.313" v="853" actId="20577"/>
          <ac:spMkLst>
            <pc:docMk/>
            <pc:sldMk cId="2652694912" sldId="593"/>
            <ac:spMk id="11" creationId="{AB55A181-7E3C-19BB-3BF1-70E012A1AC96}"/>
          </ac:spMkLst>
        </pc:spChg>
      </pc:sldChg>
      <pc:sldChg chg="modSp mod">
        <pc:chgData name="Jowett, Lee" userId="5e02011e-322d-435a-a52f-8257a8be825d" providerId="ADAL" clId="{51CED7A0-88B0-44F0-8C4C-799B64E432AD}" dt="2026-05-20T06:43:07.472" v="1585" actId="114"/>
        <pc:sldMkLst>
          <pc:docMk/>
          <pc:sldMk cId="997990125" sldId="596"/>
        </pc:sldMkLst>
        <pc:spChg chg="mod">
          <ac:chgData name="Jowett, Lee" userId="5e02011e-322d-435a-a52f-8257a8be825d" providerId="ADAL" clId="{51CED7A0-88B0-44F0-8C4C-799B64E432AD}" dt="2026-05-20T06:43:07.472" v="1585" actId="114"/>
          <ac:spMkLst>
            <pc:docMk/>
            <pc:sldMk cId="997990125" sldId="596"/>
            <ac:spMk id="2" creationId="{EB16E8DF-D4AB-78FD-BD8A-B943AAAD31E3}"/>
          </ac:spMkLst>
        </pc:spChg>
      </pc:sldChg>
      <pc:sldChg chg="ord">
        <pc:chgData name="Jowett, Lee" userId="5e02011e-322d-435a-a52f-8257a8be825d" providerId="ADAL" clId="{51CED7A0-88B0-44F0-8C4C-799B64E432AD}" dt="2026-05-19T18:26:22.724" v="1493"/>
        <pc:sldMkLst>
          <pc:docMk/>
          <pc:sldMk cId="2378867907" sldId="597"/>
        </pc:sldMkLst>
      </pc:sldChg>
      <pc:sldChg chg="modSp mod ord">
        <pc:chgData name="Jowett, Lee" userId="5e02011e-322d-435a-a52f-8257a8be825d" providerId="ADAL" clId="{51CED7A0-88B0-44F0-8C4C-799B64E432AD}" dt="2026-05-19T18:26:26.001" v="1497"/>
        <pc:sldMkLst>
          <pc:docMk/>
          <pc:sldMk cId="3697706027" sldId="601"/>
        </pc:sldMkLst>
        <pc:spChg chg="mod">
          <ac:chgData name="Jowett, Lee" userId="5e02011e-322d-435a-a52f-8257a8be825d" providerId="ADAL" clId="{51CED7A0-88B0-44F0-8C4C-799B64E432AD}" dt="2026-05-19T18:26:03.485" v="1491" actId="6549"/>
          <ac:spMkLst>
            <pc:docMk/>
            <pc:sldMk cId="3697706027" sldId="601"/>
            <ac:spMk id="2" creationId="{05EDA3D8-AFEB-1B9A-505B-256EA8458729}"/>
          </ac:spMkLst>
        </pc:spChg>
      </pc:sldChg>
      <pc:sldChg chg="modSp mod ord">
        <pc:chgData name="Jowett, Lee" userId="5e02011e-322d-435a-a52f-8257a8be825d" providerId="ADAL" clId="{51CED7A0-88B0-44F0-8C4C-799B64E432AD}" dt="2026-05-20T14:21:16.162" v="1760" actId="20577"/>
        <pc:sldMkLst>
          <pc:docMk/>
          <pc:sldMk cId="3288105821" sldId="613"/>
        </pc:sldMkLst>
        <pc:spChg chg="mod">
          <ac:chgData name="Jowett, Lee" userId="5e02011e-322d-435a-a52f-8257a8be825d" providerId="ADAL" clId="{51CED7A0-88B0-44F0-8C4C-799B64E432AD}" dt="2026-05-20T14:21:16.162" v="1760" actId="20577"/>
          <ac:spMkLst>
            <pc:docMk/>
            <pc:sldMk cId="3288105821" sldId="613"/>
            <ac:spMk id="4" creationId="{74CF3907-519D-74B0-8D0C-B47D346D4B4B}"/>
          </ac:spMkLst>
        </pc:spChg>
      </pc:sldChg>
      <pc:sldChg chg="addSp delSp modSp new mod modAnim">
        <pc:chgData name="Jowett, Lee" userId="5e02011e-322d-435a-a52f-8257a8be825d" providerId="ADAL" clId="{51CED7A0-88B0-44F0-8C4C-799B64E432AD}" dt="2026-05-19T09:46:42.526" v="688" actId="14100"/>
        <pc:sldMkLst>
          <pc:docMk/>
          <pc:sldMk cId="2071248825" sldId="900"/>
        </pc:sldMkLst>
        <pc:picChg chg="add mod">
          <ac:chgData name="Jowett, Lee" userId="5e02011e-322d-435a-a52f-8257a8be825d" providerId="ADAL" clId="{51CED7A0-88B0-44F0-8C4C-799B64E432AD}" dt="2026-05-19T09:46:42.526" v="688" actId="14100"/>
          <ac:picMkLst>
            <pc:docMk/>
            <pc:sldMk cId="2071248825" sldId="900"/>
            <ac:picMk id="6" creationId="{BCA87F6A-D35E-DD07-B9E3-34BEA1B15786}"/>
          </ac:picMkLst>
        </pc:picChg>
      </pc:sldChg>
      <pc:sldChg chg="delSp modSp add mod ord">
        <pc:chgData name="Jowett, Lee" userId="5e02011e-322d-435a-a52f-8257a8be825d" providerId="ADAL" clId="{51CED7A0-88B0-44F0-8C4C-799B64E432AD}" dt="2026-05-19T18:24:57.501" v="1483"/>
        <pc:sldMkLst>
          <pc:docMk/>
          <pc:sldMk cId="2513451551" sldId="901"/>
        </pc:sldMkLst>
        <pc:spChg chg="mod">
          <ac:chgData name="Jowett, Lee" userId="5e02011e-322d-435a-a52f-8257a8be825d" providerId="ADAL" clId="{51CED7A0-88B0-44F0-8C4C-799B64E432AD}" dt="2026-05-19T17:15:42.005" v="1009" actId="113"/>
          <ac:spMkLst>
            <pc:docMk/>
            <pc:sldMk cId="2513451551" sldId="901"/>
            <ac:spMk id="2" creationId="{71297722-54C4-17F8-45EE-53039512E781}"/>
          </ac:spMkLst>
        </pc:spChg>
      </pc:sldChg>
      <pc:sldChg chg="addSp delSp modSp add mod modAnim modNotesTx">
        <pc:chgData name="Jowett, Lee" userId="5e02011e-322d-435a-a52f-8257a8be825d" providerId="ADAL" clId="{51CED7A0-88B0-44F0-8C4C-799B64E432AD}" dt="2026-05-19T09:48:38.743" v="727" actId="20577"/>
        <pc:sldMkLst>
          <pc:docMk/>
          <pc:sldMk cId="1954473554" sldId="902"/>
        </pc:sldMkLst>
        <pc:picChg chg="add mod">
          <ac:chgData name="Jowett, Lee" userId="5e02011e-322d-435a-a52f-8257a8be825d" providerId="ADAL" clId="{51CED7A0-88B0-44F0-8C4C-799B64E432AD}" dt="2026-05-19T09:43:07.625" v="682" actId="14100"/>
          <ac:picMkLst>
            <pc:docMk/>
            <pc:sldMk cId="1954473554" sldId="902"/>
            <ac:picMk id="4" creationId="{585C1CA3-60DB-78BE-EAE2-943107788470}"/>
          </ac:picMkLst>
        </pc:picChg>
      </pc:sldChg>
      <pc:sldChg chg="addSp modSp add mod ord">
        <pc:chgData name="Jowett, Lee" userId="5e02011e-322d-435a-a52f-8257a8be825d" providerId="ADAL" clId="{51CED7A0-88B0-44F0-8C4C-799B64E432AD}" dt="2026-05-22T10:30:45.382" v="1824" actId="1076"/>
        <pc:sldMkLst>
          <pc:docMk/>
          <pc:sldMk cId="3231627565" sldId="904"/>
        </pc:sldMkLst>
        <pc:spChg chg="mod">
          <ac:chgData name="Jowett, Lee" userId="5e02011e-322d-435a-a52f-8257a8be825d" providerId="ADAL" clId="{51CED7A0-88B0-44F0-8C4C-799B64E432AD}" dt="2026-05-19T18:24:29.740" v="1478" actId="6549"/>
          <ac:spMkLst>
            <pc:docMk/>
            <pc:sldMk cId="3231627565" sldId="904"/>
            <ac:spMk id="2" creationId="{A3BB4A89-879E-9B4D-4EFD-782F041551EF}"/>
          </ac:spMkLst>
        </pc:spChg>
        <pc:spChg chg="add mod">
          <ac:chgData name="Jowett, Lee" userId="5e02011e-322d-435a-a52f-8257a8be825d" providerId="ADAL" clId="{51CED7A0-88B0-44F0-8C4C-799B64E432AD}" dt="2026-05-22T10:30:43.395" v="1823" actId="1076"/>
          <ac:spMkLst>
            <pc:docMk/>
            <pc:sldMk cId="3231627565" sldId="904"/>
            <ac:spMk id="11" creationId="{FF260B5C-48C4-008B-D89D-6E1A56A86BF3}"/>
          </ac:spMkLst>
        </pc:spChg>
        <pc:cxnChg chg="add mod">
          <ac:chgData name="Jowett, Lee" userId="5e02011e-322d-435a-a52f-8257a8be825d" providerId="ADAL" clId="{51CED7A0-88B0-44F0-8C4C-799B64E432AD}" dt="2026-05-22T10:30:45.382" v="1824" actId="1076"/>
          <ac:cxnSpMkLst>
            <pc:docMk/>
            <pc:sldMk cId="3231627565" sldId="904"/>
            <ac:cxnSpMk id="13" creationId="{29D66670-3B2D-AA98-7943-0D3948AC3270}"/>
          </ac:cxnSpMkLst>
        </pc:cxnChg>
      </pc:sldChg>
      <pc:sldChg chg="add">
        <pc:chgData name="Jowett, Lee" userId="5e02011e-322d-435a-a52f-8257a8be825d" providerId="ADAL" clId="{51CED7A0-88B0-44F0-8C4C-799B64E432AD}" dt="2026-05-19T17:15:07.897" v="944" actId="2890"/>
        <pc:sldMkLst>
          <pc:docMk/>
          <pc:sldMk cId="4176968340" sldId="905"/>
        </pc:sldMkLst>
      </pc:sldChg>
      <pc:sldChg chg="addSp delSp new mod">
        <pc:chgData name="Jowett, Lee" userId="5e02011e-322d-435a-a52f-8257a8be825d" providerId="ADAL" clId="{51CED7A0-88B0-44F0-8C4C-799B64E432AD}" dt="2026-05-19T17:39:16.199" v="1013" actId="22"/>
        <pc:sldMkLst>
          <pc:docMk/>
          <pc:sldMk cId="2571458742" sldId="906"/>
        </pc:sldMkLst>
        <pc:picChg chg="add">
          <ac:chgData name="Jowett, Lee" userId="5e02011e-322d-435a-a52f-8257a8be825d" providerId="ADAL" clId="{51CED7A0-88B0-44F0-8C4C-799B64E432AD}" dt="2026-05-19T17:38:25.169" v="1011" actId="22"/>
          <ac:picMkLst>
            <pc:docMk/>
            <pc:sldMk cId="2571458742" sldId="906"/>
            <ac:picMk id="5" creationId="{2BE12685-DC17-851C-554A-0A744FD2BA12}"/>
          </ac:picMkLst>
        </pc:picChg>
      </pc:sldChg>
      <pc:sldChg chg="addSp new mod">
        <pc:chgData name="Jowett, Lee" userId="5e02011e-322d-435a-a52f-8257a8be825d" providerId="ADAL" clId="{51CED7A0-88B0-44F0-8C4C-799B64E432AD}" dt="2026-05-19T17:39:21.294" v="1015" actId="22"/>
        <pc:sldMkLst>
          <pc:docMk/>
          <pc:sldMk cId="1915917313" sldId="907"/>
        </pc:sldMkLst>
        <pc:picChg chg="add">
          <ac:chgData name="Jowett, Lee" userId="5e02011e-322d-435a-a52f-8257a8be825d" providerId="ADAL" clId="{51CED7A0-88B0-44F0-8C4C-799B64E432AD}" dt="2026-05-19T17:39:21.294" v="1015" actId="22"/>
          <ac:picMkLst>
            <pc:docMk/>
            <pc:sldMk cId="1915917313" sldId="907"/>
            <ac:picMk id="5" creationId="{15004B5E-9ADB-093F-491B-322E92C254EB}"/>
          </ac:picMkLst>
        </pc:picChg>
      </pc:sldChg>
      <pc:sldChg chg="addSp new mod">
        <pc:chgData name="Jowett, Lee" userId="5e02011e-322d-435a-a52f-8257a8be825d" providerId="ADAL" clId="{51CED7A0-88B0-44F0-8C4C-799B64E432AD}" dt="2026-05-19T17:39:42.727" v="1017" actId="22"/>
        <pc:sldMkLst>
          <pc:docMk/>
          <pc:sldMk cId="2094592626" sldId="908"/>
        </pc:sldMkLst>
        <pc:picChg chg="add">
          <ac:chgData name="Jowett, Lee" userId="5e02011e-322d-435a-a52f-8257a8be825d" providerId="ADAL" clId="{51CED7A0-88B0-44F0-8C4C-799B64E432AD}" dt="2026-05-19T17:39:42.727" v="1017" actId="22"/>
          <ac:picMkLst>
            <pc:docMk/>
            <pc:sldMk cId="2094592626" sldId="908"/>
            <ac:picMk id="5" creationId="{880F1C7D-8AEF-27D5-82C5-D6453A033EB5}"/>
          </ac:picMkLst>
        </pc:picChg>
      </pc:sldChg>
      <pc:sldChg chg="addSp new mod">
        <pc:chgData name="Jowett, Lee" userId="5e02011e-322d-435a-a52f-8257a8be825d" providerId="ADAL" clId="{51CED7A0-88B0-44F0-8C4C-799B64E432AD}" dt="2026-05-19T17:40:16.627" v="1019" actId="22"/>
        <pc:sldMkLst>
          <pc:docMk/>
          <pc:sldMk cId="1898648889" sldId="909"/>
        </pc:sldMkLst>
        <pc:picChg chg="add">
          <ac:chgData name="Jowett, Lee" userId="5e02011e-322d-435a-a52f-8257a8be825d" providerId="ADAL" clId="{51CED7A0-88B0-44F0-8C4C-799B64E432AD}" dt="2026-05-19T17:40:16.627" v="1019" actId="22"/>
          <ac:picMkLst>
            <pc:docMk/>
            <pc:sldMk cId="1898648889" sldId="909"/>
            <ac:picMk id="5" creationId="{B1AE2D63-D86B-F265-C772-1470B8625773}"/>
          </ac:picMkLst>
        </pc:picChg>
      </pc:sldChg>
      <pc:sldChg chg="addSp new mod">
        <pc:chgData name="Jowett, Lee" userId="5e02011e-322d-435a-a52f-8257a8be825d" providerId="ADAL" clId="{51CED7A0-88B0-44F0-8C4C-799B64E432AD}" dt="2026-05-19T17:40:34.321" v="1021" actId="22"/>
        <pc:sldMkLst>
          <pc:docMk/>
          <pc:sldMk cId="863687590" sldId="910"/>
        </pc:sldMkLst>
        <pc:picChg chg="add">
          <ac:chgData name="Jowett, Lee" userId="5e02011e-322d-435a-a52f-8257a8be825d" providerId="ADAL" clId="{51CED7A0-88B0-44F0-8C4C-799B64E432AD}" dt="2026-05-19T17:40:34.321" v="1021" actId="22"/>
          <ac:picMkLst>
            <pc:docMk/>
            <pc:sldMk cId="863687590" sldId="910"/>
            <ac:picMk id="5" creationId="{CAFBB0A5-42AC-ACF8-6677-A14FC2512D2D}"/>
          </ac:picMkLst>
        </pc:picChg>
      </pc:sldChg>
      <pc:sldChg chg="addSp new mod">
        <pc:chgData name="Jowett, Lee" userId="5e02011e-322d-435a-a52f-8257a8be825d" providerId="ADAL" clId="{51CED7A0-88B0-44F0-8C4C-799B64E432AD}" dt="2026-05-19T17:42:13.532" v="1026" actId="22"/>
        <pc:sldMkLst>
          <pc:docMk/>
          <pc:sldMk cId="1948253844" sldId="911"/>
        </pc:sldMkLst>
        <pc:picChg chg="add">
          <ac:chgData name="Jowett, Lee" userId="5e02011e-322d-435a-a52f-8257a8be825d" providerId="ADAL" clId="{51CED7A0-88B0-44F0-8C4C-799B64E432AD}" dt="2026-05-19T17:42:13.532" v="1026" actId="22"/>
          <ac:picMkLst>
            <pc:docMk/>
            <pc:sldMk cId="1948253844" sldId="911"/>
            <ac:picMk id="5" creationId="{09C669B7-B37B-E1F0-031E-77D91163CBE5}"/>
          </ac:picMkLst>
        </pc:picChg>
      </pc:sldChg>
      <pc:sldChg chg="addSp new mod">
        <pc:chgData name="Jowett, Lee" userId="5e02011e-322d-435a-a52f-8257a8be825d" providerId="ADAL" clId="{51CED7A0-88B0-44F0-8C4C-799B64E432AD}" dt="2026-05-19T17:42:31.763" v="1027" actId="22"/>
        <pc:sldMkLst>
          <pc:docMk/>
          <pc:sldMk cId="458768543" sldId="912"/>
        </pc:sldMkLst>
        <pc:picChg chg="add">
          <ac:chgData name="Jowett, Lee" userId="5e02011e-322d-435a-a52f-8257a8be825d" providerId="ADAL" clId="{51CED7A0-88B0-44F0-8C4C-799B64E432AD}" dt="2026-05-19T17:42:31.763" v="1027" actId="22"/>
          <ac:picMkLst>
            <pc:docMk/>
            <pc:sldMk cId="458768543" sldId="912"/>
            <ac:picMk id="5" creationId="{9A0BBD35-FDA4-AE55-FBC8-15BA87B7830A}"/>
          </ac:picMkLst>
        </pc:picChg>
      </pc:sldChg>
      <pc:sldChg chg="addSp new mod modNotesTx">
        <pc:chgData name="Jowett, Lee" userId="5e02011e-322d-435a-a52f-8257a8be825d" providerId="ADAL" clId="{51CED7A0-88B0-44F0-8C4C-799B64E432AD}" dt="2026-05-19T18:21:38.128" v="1467" actId="20577"/>
        <pc:sldMkLst>
          <pc:docMk/>
          <pc:sldMk cId="136108560" sldId="913"/>
        </pc:sldMkLst>
        <pc:picChg chg="add">
          <ac:chgData name="Jowett, Lee" userId="5e02011e-322d-435a-a52f-8257a8be825d" providerId="ADAL" clId="{51CED7A0-88B0-44F0-8C4C-799B64E432AD}" dt="2026-05-19T17:43:46.084" v="1029" actId="22"/>
          <ac:picMkLst>
            <pc:docMk/>
            <pc:sldMk cId="136108560" sldId="913"/>
            <ac:picMk id="5" creationId="{527CF965-541B-B6AC-5753-078283E4D8E0}"/>
          </ac:picMkLst>
        </pc:picChg>
      </pc:sldChg>
      <pc:sldChg chg="addSp new mod">
        <pc:chgData name="Jowett, Lee" userId="5e02011e-322d-435a-a52f-8257a8be825d" providerId="ADAL" clId="{51CED7A0-88B0-44F0-8C4C-799B64E432AD}" dt="2026-05-19T17:42:47.232" v="1028" actId="22"/>
        <pc:sldMkLst>
          <pc:docMk/>
          <pc:sldMk cId="3954746251" sldId="914"/>
        </pc:sldMkLst>
        <pc:picChg chg="add">
          <ac:chgData name="Jowett, Lee" userId="5e02011e-322d-435a-a52f-8257a8be825d" providerId="ADAL" clId="{51CED7A0-88B0-44F0-8C4C-799B64E432AD}" dt="2026-05-19T17:42:47.232" v="1028" actId="22"/>
          <ac:picMkLst>
            <pc:docMk/>
            <pc:sldMk cId="3954746251" sldId="914"/>
            <ac:picMk id="5" creationId="{CD76A652-ABC9-E10D-AEC4-A144C4ED41F5}"/>
          </ac:picMkLst>
        </pc:picChg>
      </pc:sldChg>
      <pc:sldChg chg="addSp delSp modSp add mod ord">
        <pc:chgData name="Jowett, Lee" userId="5e02011e-322d-435a-a52f-8257a8be825d" providerId="ADAL" clId="{51CED7A0-88B0-44F0-8C4C-799B64E432AD}" dt="2026-05-19T17:48:29.188" v="1095" actId="20577"/>
        <pc:sldMkLst>
          <pc:docMk/>
          <pc:sldMk cId="2750584378" sldId="917"/>
        </pc:sldMkLst>
        <pc:spChg chg="mod">
          <ac:chgData name="Jowett, Lee" userId="5e02011e-322d-435a-a52f-8257a8be825d" providerId="ADAL" clId="{51CED7A0-88B0-44F0-8C4C-799B64E432AD}" dt="2026-05-19T17:47:40.433" v="1080" actId="313"/>
          <ac:spMkLst>
            <pc:docMk/>
            <pc:sldMk cId="2750584378" sldId="917"/>
            <ac:spMk id="2" creationId="{7195B692-CEE5-822F-4B1A-20F8DF4146F8}"/>
          </ac:spMkLst>
        </pc:spChg>
        <pc:spChg chg="add mod">
          <ac:chgData name="Jowett, Lee" userId="5e02011e-322d-435a-a52f-8257a8be825d" providerId="ADAL" clId="{51CED7A0-88B0-44F0-8C4C-799B64E432AD}" dt="2026-05-19T17:48:29.188" v="1095" actId="20577"/>
          <ac:spMkLst>
            <pc:docMk/>
            <pc:sldMk cId="2750584378" sldId="917"/>
            <ac:spMk id="4" creationId="{74704790-912F-3F2F-E959-6244E0855466}"/>
          </ac:spMkLst>
        </pc:spChg>
      </pc:sldChg>
      <pc:sldChg chg="addSp delSp modSp add mod ord">
        <pc:chgData name="Jowett, Lee" userId="5e02011e-322d-435a-a52f-8257a8be825d" providerId="ADAL" clId="{51CED7A0-88B0-44F0-8C4C-799B64E432AD}" dt="2026-05-19T18:28:54.992" v="1507" actId="20577"/>
        <pc:sldMkLst>
          <pc:docMk/>
          <pc:sldMk cId="3154680123" sldId="918"/>
        </pc:sldMkLst>
        <pc:spChg chg="mod">
          <ac:chgData name="Jowett, Lee" userId="5e02011e-322d-435a-a52f-8257a8be825d" providerId="ADAL" clId="{51CED7A0-88B0-44F0-8C4C-799B64E432AD}" dt="2026-05-19T18:09:17.082" v="1330" actId="20577"/>
          <ac:spMkLst>
            <pc:docMk/>
            <pc:sldMk cId="3154680123" sldId="918"/>
            <ac:spMk id="2" creationId="{1789B1FF-B0F0-EE26-2511-7AECE913ABBD}"/>
          </ac:spMkLst>
        </pc:spChg>
        <pc:spChg chg="add mod">
          <ac:chgData name="Jowett, Lee" userId="5e02011e-322d-435a-a52f-8257a8be825d" providerId="ADAL" clId="{51CED7A0-88B0-44F0-8C4C-799B64E432AD}" dt="2026-05-19T18:11:50.215" v="1371" actId="1076"/>
          <ac:spMkLst>
            <pc:docMk/>
            <pc:sldMk cId="3154680123" sldId="918"/>
            <ac:spMk id="5" creationId="{D8FCF0B3-E951-0106-567E-3B2A998C0827}"/>
          </ac:spMkLst>
        </pc:spChg>
        <pc:graphicFrameChg chg="add mod modGraphic">
          <ac:chgData name="Jowett, Lee" userId="5e02011e-322d-435a-a52f-8257a8be825d" providerId="ADAL" clId="{51CED7A0-88B0-44F0-8C4C-799B64E432AD}" dt="2026-05-19T18:28:54.992" v="1507" actId="20577"/>
          <ac:graphicFrameMkLst>
            <pc:docMk/>
            <pc:sldMk cId="3154680123" sldId="918"/>
            <ac:graphicFrameMk id="4" creationId="{924FACFF-53C0-ED71-FC9F-C17D44F5346F}"/>
          </ac:graphicFrameMkLst>
        </pc:graphicFrameChg>
      </pc:sldChg>
      <pc:sldChg chg="modSp add mod ord">
        <pc:chgData name="Jowett, Lee" userId="5e02011e-322d-435a-a52f-8257a8be825d" providerId="ADAL" clId="{51CED7A0-88B0-44F0-8C4C-799B64E432AD}" dt="2026-05-19T18:19:07.354" v="1464"/>
        <pc:sldMkLst>
          <pc:docMk/>
          <pc:sldMk cId="2365614033" sldId="919"/>
        </pc:sldMkLst>
        <pc:spChg chg="mod">
          <ac:chgData name="Jowett, Lee" userId="5e02011e-322d-435a-a52f-8257a8be825d" providerId="ADAL" clId="{51CED7A0-88B0-44F0-8C4C-799B64E432AD}" dt="2026-05-19T18:16:46.304" v="1457"/>
          <ac:spMkLst>
            <pc:docMk/>
            <pc:sldMk cId="2365614033" sldId="919"/>
            <ac:spMk id="2" creationId="{D2B4F348-7A00-ECD0-589B-47D57879F545}"/>
          </ac:spMkLst>
        </pc:spChg>
        <pc:spChg chg="mod">
          <ac:chgData name="Jowett, Lee" userId="5e02011e-322d-435a-a52f-8257a8be825d" providerId="ADAL" clId="{51CED7A0-88B0-44F0-8C4C-799B64E432AD}" dt="2026-05-19T18:16:56.838" v="1458" actId="6549"/>
          <ac:spMkLst>
            <pc:docMk/>
            <pc:sldMk cId="2365614033" sldId="919"/>
            <ac:spMk id="11" creationId="{45C5AC03-4698-61A2-1E0A-F513B8174B8C}"/>
          </ac:spMkLst>
        </pc:spChg>
      </pc:sldChg>
      <pc:sldChg chg="addSp delSp modSp add mod">
        <pc:chgData name="Jowett, Lee" userId="5e02011e-322d-435a-a52f-8257a8be825d" providerId="ADAL" clId="{51CED7A0-88B0-44F0-8C4C-799B64E432AD}" dt="2026-05-19T18:13:37.120" v="1396" actId="1076"/>
        <pc:sldMkLst>
          <pc:docMk/>
          <pc:sldMk cId="2346298612" sldId="920"/>
        </pc:sldMkLst>
        <pc:spChg chg="mod">
          <ac:chgData name="Jowett, Lee" userId="5e02011e-322d-435a-a52f-8257a8be825d" providerId="ADAL" clId="{51CED7A0-88B0-44F0-8C4C-799B64E432AD}" dt="2026-05-19T18:13:24.265" v="1392" actId="1076"/>
          <ac:spMkLst>
            <pc:docMk/>
            <pc:sldMk cId="2346298612" sldId="920"/>
            <ac:spMk id="2" creationId="{594EC03B-1317-F456-5082-9A780FBC0ACC}"/>
          </ac:spMkLst>
        </pc:spChg>
        <pc:spChg chg="add mod">
          <ac:chgData name="Jowett, Lee" userId="5e02011e-322d-435a-a52f-8257a8be825d" providerId="ADAL" clId="{51CED7A0-88B0-44F0-8C4C-799B64E432AD}" dt="2026-05-19T18:13:37.120" v="1396" actId="1076"/>
          <ac:spMkLst>
            <pc:docMk/>
            <pc:sldMk cId="2346298612" sldId="920"/>
            <ac:spMk id="4" creationId="{3CE373B1-8F8D-1D3F-7607-8A17E5C2945F}"/>
          </ac:spMkLst>
        </pc:spChg>
      </pc:sldChg>
      <pc:sldChg chg="addSp delSp modSp add mod">
        <pc:chgData name="Jowett, Lee" userId="5e02011e-322d-435a-a52f-8257a8be825d" providerId="ADAL" clId="{51CED7A0-88B0-44F0-8C4C-799B64E432AD}" dt="2026-05-19T18:16:12.013" v="1454" actId="1076"/>
        <pc:sldMkLst>
          <pc:docMk/>
          <pc:sldMk cId="1420550855" sldId="921"/>
        </pc:sldMkLst>
        <pc:spChg chg="mod">
          <ac:chgData name="Jowett, Lee" userId="5e02011e-322d-435a-a52f-8257a8be825d" providerId="ADAL" clId="{51CED7A0-88B0-44F0-8C4C-799B64E432AD}" dt="2026-05-19T18:14:10.463" v="1418" actId="20577"/>
          <ac:spMkLst>
            <pc:docMk/>
            <pc:sldMk cId="1420550855" sldId="921"/>
            <ac:spMk id="2" creationId="{9A4841E7-06D3-194C-94F8-1276F46DAA8D}"/>
          </ac:spMkLst>
        </pc:spChg>
        <pc:spChg chg="add mod">
          <ac:chgData name="Jowett, Lee" userId="5e02011e-322d-435a-a52f-8257a8be825d" providerId="ADAL" clId="{51CED7A0-88B0-44F0-8C4C-799B64E432AD}" dt="2026-05-19T18:16:12.013" v="1454" actId="1076"/>
          <ac:spMkLst>
            <pc:docMk/>
            <pc:sldMk cId="1420550855" sldId="921"/>
            <ac:spMk id="5" creationId="{79045299-2526-6DAC-9943-67F307100512}"/>
          </ac:spMkLst>
        </pc:spChg>
      </pc:sldChg>
      <pc:sldChg chg="add ord">
        <pc:chgData name="Jowett, Lee" userId="5e02011e-322d-435a-a52f-8257a8be825d" providerId="ADAL" clId="{51CED7A0-88B0-44F0-8C4C-799B64E432AD}" dt="2026-05-19T18:24:57.501" v="1483"/>
        <pc:sldMkLst>
          <pc:docMk/>
          <pc:sldMk cId="456352453" sldId="923"/>
        </pc:sldMkLst>
      </pc:sldChg>
      <pc:sldChg chg="modSp add mod ord modNotesTx">
        <pc:chgData name="Jowett, Lee" userId="5e02011e-322d-435a-a52f-8257a8be825d" providerId="ADAL" clId="{51CED7A0-88B0-44F0-8C4C-799B64E432AD}" dt="2026-05-20T06:44:38.161" v="1650" actId="20577"/>
        <pc:sldMkLst>
          <pc:docMk/>
          <pc:sldMk cId="385053991" sldId="924"/>
        </pc:sldMkLst>
        <pc:spChg chg="mod">
          <ac:chgData name="Jowett, Lee" userId="5e02011e-322d-435a-a52f-8257a8be825d" providerId="ADAL" clId="{51CED7A0-88B0-44F0-8C4C-799B64E432AD}" dt="2026-05-20T06:44:17.287" v="1615" actId="1076"/>
          <ac:spMkLst>
            <pc:docMk/>
            <pc:sldMk cId="385053991" sldId="924"/>
            <ac:spMk id="2" creationId="{B70668ED-1CE2-CA9D-0629-A3A6F18E16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A2FFB-8997-4DD6-B48F-B44CF4F22AFD}"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AD471-AEA5-4328-9C53-37514D5EC2BA}" type="slidenum">
              <a:rPr lang="en-GB" smtClean="0"/>
              <a:t>‹#›</a:t>
            </a:fld>
            <a:endParaRPr lang="en-GB"/>
          </a:p>
        </p:txBody>
      </p:sp>
    </p:spTree>
    <p:extLst>
      <p:ext uri="{BB962C8B-B14F-4D97-AF65-F5344CB8AC3E}">
        <p14:creationId xmlns:p14="http://schemas.microsoft.com/office/powerpoint/2010/main" val="14772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iofeastanglia.maps.arcgis.com/apps/dashboards/f2f3cf3ba0ff41688bcf00674567d0db"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6009-6E71-3D8F-FFDE-52D710C84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57694-CFD9-FAEA-3265-D9B792D11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EAB35-E63F-422C-1A15-17EFF096DD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E4EC22-9399-E4D6-D62B-0A54B162FD12}"/>
              </a:ext>
            </a:extLst>
          </p:cNvPr>
          <p:cNvSpPr>
            <a:spLocks noGrp="1"/>
          </p:cNvSpPr>
          <p:nvPr>
            <p:ph type="sldNum" sz="quarter" idx="5"/>
          </p:nvPr>
        </p:nvSpPr>
        <p:spPr/>
        <p:txBody>
          <a:bodyPr/>
          <a:lstStyle/>
          <a:p>
            <a:fld id="{4C971228-9C1F-4AFE-904B-BB992C369FE4}" type="slidenum">
              <a:rPr lang="en-GB" smtClean="0"/>
              <a:t>1</a:t>
            </a:fld>
            <a:endParaRPr lang="en-GB"/>
          </a:p>
        </p:txBody>
      </p:sp>
    </p:spTree>
    <p:extLst>
      <p:ext uri="{BB962C8B-B14F-4D97-AF65-F5344CB8AC3E}">
        <p14:creationId xmlns:p14="http://schemas.microsoft.com/office/powerpoint/2010/main" val="329828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DBEE-C84F-FCE8-4B13-567DD01B1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04B14-398D-20C1-A5AE-13B7C4C49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243F7-636C-A382-9723-CA730CAA1B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FA9541-6AD4-7148-F5D4-242FC0BC30F1}"/>
              </a:ext>
            </a:extLst>
          </p:cNvPr>
          <p:cNvSpPr>
            <a:spLocks noGrp="1"/>
          </p:cNvSpPr>
          <p:nvPr>
            <p:ph type="sldNum" sz="quarter" idx="5"/>
          </p:nvPr>
        </p:nvSpPr>
        <p:spPr/>
        <p:txBody>
          <a:bodyPr/>
          <a:lstStyle/>
          <a:p>
            <a:fld id="{641AD471-AEA5-4328-9C53-37514D5EC2BA}" type="slidenum">
              <a:rPr lang="en-GB" smtClean="0"/>
              <a:t>19</a:t>
            </a:fld>
            <a:endParaRPr lang="en-GB"/>
          </a:p>
        </p:txBody>
      </p:sp>
    </p:spTree>
    <p:extLst>
      <p:ext uri="{BB962C8B-B14F-4D97-AF65-F5344CB8AC3E}">
        <p14:creationId xmlns:p14="http://schemas.microsoft.com/office/powerpoint/2010/main" val="397771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0835-0EBA-892E-5587-BB66236C0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9F96A-7B33-9260-44C6-A127418D9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C76A6-D94A-CAA5-9845-B48A40E5FA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7AF2D15-1EE7-79BB-47CA-9C1EAD0990EA}"/>
              </a:ext>
            </a:extLst>
          </p:cNvPr>
          <p:cNvSpPr>
            <a:spLocks noGrp="1"/>
          </p:cNvSpPr>
          <p:nvPr>
            <p:ph type="sldNum" sz="quarter" idx="5"/>
          </p:nvPr>
        </p:nvSpPr>
        <p:spPr/>
        <p:txBody>
          <a:bodyPr/>
          <a:lstStyle/>
          <a:p>
            <a:fld id="{641AD471-AEA5-4328-9C53-37514D5EC2BA}" type="slidenum">
              <a:rPr lang="en-GB" smtClean="0"/>
              <a:t>20</a:t>
            </a:fld>
            <a:endParaRPr lang="en-GB"/>
          </a:p>
        </p:txBody>
      </p:sp>
    </p:spTree>
    <p:extLst>
      <p:ext uri="{BB962C8B-B14F-4D97-AF65-F5344CB8AC3E}">
        <p14:creationId xmlns:p14="http://schemas.microsoft.com/office/powerpoint/2010/main" val="291844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444FF-4E09-11C6-2F02-C874ED1E4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C3C61-1ED9-16EA-6A46-EDD342066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0A6BC-4C25-049F-2641-F44289C74C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702057-3A76-A3A3-CFCF-CFAD89FF36AB}"/>
              </a:ext>
            </a:extLst>
          </p:cNvPr>
          <p:cNvSpPr>
            <a:spLocks noGrp="1"/>
          </p:cNvSpPr>
          <p:nvPr>
            <p:ph type="sldNum" sz="quarter" idx="5"/>
          </p:nvPr>
        </p:nvSpPr>
        <p:spPr/>
        <p:txBody>
          <a:bodyPr/>
          <a:lstStyle/>
          <a:p>
            <a:fld id="{641AD471-AEA5-4328-9C53-37514D5EC2BA}" type="slidenum">
              <a:rPr lang="en-GB" smtClean="0"/>
              <a:t>21</a:t>
            </a:fld>
            <a:endParaRPr lang="en-GB"/>
          </a:p>
        </p:txBody>
      </p:sp>
    </p:spTree>
    <p:extLst>
      <p:ext uri="{BB962C8B-B14F-4D97-AF65-F5344CB8AC3E}">
        <p14:creationId xmlns:p14="http://schemas.microsoft.com/office/powerpoint/2010/main" val="94817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2C3B9-0CC8-DF92-420F-52FE7CB16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A24A1-8F39-55EF-5A2E-0EEBF2E1F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A437B-48F1-AFA9-F729-E999E79C09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B8EDBD-CB3E-B7A7-8CB0-AAAE41A0EF2F}"/>
              </a:ext>
            </a:extLst>
          </p:cNvPr>
          <p:cNvSpPr>
            <a:spLocks noGrp="1"/>
          </p:cNvSpPr>
          <p:nvPr>
            <p:ph type="sldNum" sz="quarter" idx="5"/>
          </p:nvPr>
        </p:nvSpPr>
        <p:spPr/>
        <p:txBody>
          <a:bodyPr/>
          <a:lstStyle/>
          <a:p>
            <a:fld id="{641AD471-AEA5-4328-9C53-37514D5EC2BA}" type="slidenum">
              <a:rPr lang="en-GB" smtClean="0"/>
              <a:t>24</a:t>
            </a:fld>
            <a:endParaRPr lang="en-GB"/>
          </a:p>
        </p:txBody>
      </p:sp>
    </p:spTree>
    <p:extLst>
      <p:ext uri="{BB962C8B-B14F-4D97-AF65-F5344CB8AC3E}">
        <p14:creationId xmlns:p14="http://schemas.microsoft.com/office/powerpoint/2010/main" val="53330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NVFI Neighbourhood </a:t>
            </a:r>
            <a:r>
              <a:rPr lang="en-GB" dirty="0" err="1"/>
              <a:t>VulnerabilityFlood</a:t>
            </a:r>
            <a:r>
              <a:rPr lang="en-GB" dirty="0"/>
              <a:t> Index</a:t>
            </a:r>
          </a:p>
          <a:p>
            <a:r>
              <a:rPr lang="en-GB" dirty="0"/>
              <a:t>NVHI – Neighbourhood </a:t>
            </a:r>
            <a:r>
              <a:rPr lang="en-GB" dirty="0" err="1"/>
              <a:t>VulnerabilityHeat</a:t>
            </a:r>
            <a:r>
              <a:rPr lang="en-GB" dirty="0"/>
              <a:t> Index</a:t>
            </a:r>
          </a:p>
          <a:p>
            <a:r>
              <a:rPr lang="en-GB" dirty="0"/>
              <a:t>SSI-KMR – School Sustainability Score (</a:t>
            </a:r>
            <a:r>
              <a:rPr lang="en-GB" dirty="0" err="1"/>
              <a:t>KitMarieRackley</a:t>
            </a:r>
            <a:r>
              <a:rPr lang="en-GB" dirty="0"/>
              <a:t>) – school specific data </a:t>
            </a:r>
          </a:p>
          <a:p>
            <a:endParaRPr lang="en-GB" dirty="0"/>
          </a:p>
          <a:p>
            <a:r>
              <a:rPr lang="en-GB" dirty="0">
                <a:hlinkClick r:id="rId3"/>
              </a:rPr>
              <a:t>Schools Climate Vulnerability Dashboard v1</a:t>
            </a:r>
            <a:endParaRPr lang="en-GB" dirty="0"/>
          </a:p>
        </p:txBody>
      </p:sp>
      <p:sp>
        <p:nvSpPr>
          <p:cNvPr id="4" name="Slide Number Placeholder 3"/>
          <p:cNvSpPr>
            <a:spLocks noGrp="1"/>
          </p:cNvSpPr>
          <p:nvPr>
            <p:ph type="sldNum" sz="quarter" idx="5"/>
          </p:nvPr>
        </p:nvSpPr>
        <p:spPr/>
        <p:txBody>
          <a:bodyPr/>
          <a:lstStyle/>
          <a:p>
            <a:fld id="{641AD471-AEA5-4328-9C53-37514D5EC2BA}" type="slidenum">
              <a:rPr lang="en-GB" smtClean="0"/>
              <a:t>31</a:t>
            </a:fld>
            <a:endParaRPr lang="en-GB"/>
          </a:p>
        </p:txBody>
      </p:sp>
    </p:spTree>
    <p:extLst>
      <p:ext uri="{BB962C8B-B14F-4D97-AF65-F5344CB8AC3E}">
        <p14:creationId xmlns:p14="http://schemas.microsoft.com/office/powerpoint/2010/main" val="3995901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F2001-048B-8DEC-FCEB-4D0102672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AE131-AA66-F3C3-5317-DEE272C23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D802B-CBEA-731D-5702-7B20451064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6C3C07-EF87-02F8-C717-8952838F826F}"/>
              </a:ext>
            </a:extLst>
          </p:cNvPr>
          <p:cNvSpPr>
            <a:spLocks noGrp="1"/>
          </p:cNvSpPr>
          <p:nvPr>
            <p:ph type="sldNum" sz="quarter" idx="5"/>
          </p:nvPr>
        </p:nvSpPr>
        <p:spPr/>
        <p:txBody>
          <a:bodyPr/>
          <a:lstStyle/>
          <a:p>
            <a:fld id="{641AD471-AEA5-4328-9C53-37514D5EC2BA}" type="slidenum">
              <a:rPr lang="en-GB" smtClean="0"/>
              <a:t>32</a:t>
            </a:fld>
            <a:endParaRPr lang="en-GB"/>
          </a:p>
        </p:txBody>
      </p:sp>
    </p:spTree>
    <p:extLst>
      <p:ext uri="{BB962C8B-B14F-4D97-AF65-F5344CB8AC3E}">
        <p14:creationId xmlns:p14="http://schemas.microsoft.com/office/powerpoint/2010/main" val="4034480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795DD-3B1E-A628-71BA-1ABAABA3C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62CCC-15E7-7A83-A98C-038E4E12A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79768-12D4-31E2-CF68-6CD6B748EBCE}"/>
              </a:ext>
            </a:extLst>
          </p:cNvPr>
          <p:cNvSpPr>
            <a:spLocks noGrp="1"/>
          </p:cNvSpPr>
          <p:nvPr>
            <p:ph type="body" idx="1"/>
          </p:nvPr>
        </p:nvSpPr>
        <p:spPr/>
        <p:txBody>
          <a:bodyPr/>
          <a:lstStyle/>
          <a:p>
            <a:r>
              <a:rPr lang="en-GB" dirty="0"/>
              <a:t>w/c 12</a:t>
            </a:r>
            <a:r>
              <a:rPr lang="en-GB" baseline="30000" dirty="0"/>
              <a:t>th</a:t>
            </a:r>
            <a:r>
              <a:rPr lang="en-GB" dirty="0"/>
              <a:t> or 19</a:t>
            </a:r>
            <a:r>
              <a:rPr lang="en-GB" baseline="30000" dirty="0"/>
              <a:t>th</a:t>
            </a:r>
            <a:r>
              <a:rPr lang="en-GB" dirty="0"/>
              <a:t> October </a:t>
            </a:r>
          </a:p>
        </p:txBody>
      </p:sp>
      <p:sp>
        <p:nvSpPr>
          <p:cNvPr id="4" name="Slide Number Placeholder 3">
            <a:extLst>
              <a:ext uri="{FF2B5EF4-FFF2-40B4-BE49-F238E27FC236}">
                <a16:creationId xmlns:a16="http://schemas.microsoft.com/office/drawing/2014/main" id="{F6DDD670-8923-ED3E-C505-D6DE3D37BD41}"/>
              </a:ext>
            </a:extLst>
          </p:cNvPr>
          <p:cNvSpPr>
            <a:spLocks noGrp="1"/>
          </p:cNvSpPr>
          <p:nvPr>
            <p:ph type="sldNum" sz="quarter" idx="5"/>
          </p:nvPr>
        </p:nvSpPr>
        <p:spPr/>
        <p:txBody>
          <a:bodyPr/>
          <a:lstStyle/>
          <a:p>
            <a:fld id="{641AD471-AEA5-4328-9C53-37514D5EC2BA}" type="slidenum">
              <a:rPr lang="en-GB" smtClean="0"/>
              <a:t>33</a:t>
            </a:fld>
            <a:endParaRPr lang="en-GB"/>
          </a:p>
        </p:txBody>
      </p:sp>
    </p:spTree>
    <p:extLst>
      <p:ext uri="{BB962C8B-B14F-4D97-AF65-F5344CB8AC3E}">
        <p14:creationId xmlns:p14="http://schemas.microsoft.com/office/powerpoint/2010/main" val="87571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C062-D38E-2580-7F57-50CB47A65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D3F13-83E1-56E0-286B-8DDC07651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5A1C8-70D8-D915-5923-39EF9B7A6C2D}"/>
              </a:ext>
            </a:extLst>
          </p:cNvPr>
          <p:cNvSpPr>
            <a:spLocks noGrp="1"/>
          </p:cNvSpPr>
          <p:nvPr>
            <p:ph type="body" idx="1"/>
          </p:nvPr>
        </p:nvSpPr>
        <p:spPr/>
        <p:txBody>
          <a:bodyPr/>
          <a:lstStyle/>
          <a:p>
            <a:pPr fontAlgn="base"/>
            <a:r>
              <a:rPr lang="en-GB" sz="1200" kern="1200" dirty="0">
                <a:solidFill>
                  <a:schemeClr val="tx1"/>
                </a:solidFill>
                <a:effectLst/>
                <a:latin typeface="+mn-lt"/>
                <a:ea typeface="+mn-ea"/>
                <a:cs typeface="+mn-cs"/>
              </a:rPr>
              <a:t>Let's Go Zero is the national campaign of over 9000 schools: uniting teachers, students and communities to tackle climate change. They have a dedicated team of Climate Action Advisors who can offer free support to help your school become more sustainable. This can involve visiting your school, helping you to develop a climate action plan and linking you to local funding and support. If you are interested in the free support, please contact your local advisor Rob.cattrall@letsgozero.org</a:t>
            </a:r>
          </a:p>
          <a:p>
            <a:br>
              <a:rPr lang="en-GB" sz="1200" kern="1200" dirty="0">
                <a:solidFill>
                  <a:schemeClr val="tx1"/>
                </a:solidFill>
                <a:effectLst/>
                <a:latin typeface="+mn-lt"/>
                <a:ea typeface="+mn-ea"/>
                <a:cs typeface="+mn-cs"/>
              </a:rPr>
            </a:br>
            <a:endParaRPr lang="en-GB" dirty="0"/>
          </a:p>
        </p:txBody>
      </p:sp>
      <p:sp>
        <p:nvSpPr>
          <p:cNvPr id="4" name="Slide Number Placeholder 3">
            <a:extLst>
              <a:ext uri="{FF2B5EF4-FFF2-40B4-BE49-F238E27FC236}">
                <a16:creationId xmlns:a16="http://schemas.microsoft.com/office/drawing/2014/main" id="{B66498EF-6150-CE5A-8823-CED964E48DEC}"/>
              </a:ext>
            </a:extLst>
          </p:cNvPr>
          <p:cNvSpPr>
            <a:spLocks noGrp="1"/>
          </p:cNvSpPr>
          <p:nvPr>
            <p:ph type="sldNum" sz="quarter" idx="5"/>
          </p:nvPr>
        </p:nvSpPr>
        <p:spPr/>
        <p:txBody>
          <a:bodyPr/>
          <a:lstStyle/>
          <a:p>
            <a:fld id="{641AD471-AEA5-4328-9C53-37514D5EC2BA}" type="slidenum">
              <a:rPr lang="en-GB" smtClean="0"/>
              <a:t>34</a:t>
            </a:fld>
            <a:endParaRPr lang="en-GB"/>
          </a:p>
        </p:txBody>
      </p:sp>
    </p:spTree>
    <p:extLst>
      <p:ext uri="{BB962C8B-B14F-4D97-AF65-F5344CB8AC3E}">
        <p14:creationId xmlns:p14="http://schemas.microsoft.com/office/powerpoint/2010/main" val="1468134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1AD471-AEA5-4328-9C53-37514D5EC2BA}" type="slidenum">
              <a:rPr lang="en-GB" smtClean="0"/>
              <a:t>35</a:t>
            </a:fld>
            <a:endParaRPr lang="en-GB"/>
          </a:p>
        </p:txBody>
      </p:sp>
    </p:spTree>
    <p:extLst>
      <p:ext uri="{BB962C8B-B14F-4D97-AF65-F5344CB8AC3E}">
        <p14:creationId xmlns:p14="http://schemas.microsoft.com/office/powerpoint/2010/main" val="113888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CC9E-4014-4D37-7622-049AE9A83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1650-AFE1-F819-81DF-98B223F1D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0F4BD-D7DF-36C7-B3A2-F800CD8CAC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47B0BA-E48C-607F-56E5-534CB1361D1B}"/>
              </a:ext>
            </a:extLst>
          </p:cNvPr>
          <p:cNvSpPr>
            <a:spLocks noGrp="1"/>
          </p:cNvSpPr>
          <p:nvPr>
            <p:ph type="sldNum" sz="quarter" idx="5"/>
          </p:nvPr>
        </p:nvSpPr>
        <p:spPr/>
        <p:txBody>
          <a:bodyPr/>
          <a:lstStyle/>
          <a:p>
            <a:fld id="{641AD471-AEA5-4328-9C53-37514D5EC2BA}" type="slidenum">
              <a:rPr lang="en-GB" smtClean="0"/>
              <a:t>36</a:t>
            </a:fld>
            <a:endParaRPr lang="en-GB"/>
          </a:p>
        </p:txBody>
      </p:sp>
    </p:spTree>
    <p:extLst>
      <p:ext uri="{BB962C8B-B14F-4D97-AF65-F5344CB8AC3E}">
        <p14:creationId xmlns:p14="http://schemas.microsoft.com/office/powerpoint/2010/main" val="102953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D84B-557E-9EB5-F56B-149A93C21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DE547-457F-AAF1-319E-6C0D1BF8F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0ACED-D67B-24E9-A02B-341976B3BB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004525-20D0-2150-A07A-267680E6F25A}"/>
              </a:ext>
            </a:extLst>
          </p:cNvPr>
          <p:cNvSpPr>
            <a:spLocks noGrp="1"/>
          </p:cNvSpPr>
          <p:nvPr>
            <p:ph type="sldNum" sz="quarter" idx="5"/>
          </p:nvPr>
        </p:nvSpPr>
        <p:spPr/>
        <p:txBody>
          <a:bodyPr/>
          <a:lstStyle/>
          <a:p>
            <a:fld id="{4C971228-9C1F-4AFE-904B-BB992C369FE4}" type="slidenum">
              <a:rPr lang="en-GB" smtClean="0"/>
              <a:t>10</a:t>
            </a:fld>
            <a:endParaRPr lang="en-GB"/>
          </a:p>
        </p:txBody>
      </p:sp>
    </p:spTree>
    <p:extLst>
      <p:ext uri="{BB962C8B-B14F-4D97-AF65-F5344CB8AC3E}">
        <p14:creationId xmlns:p14="http://schemas.microsoft.com/office/powerpoint/2010/main" val="301992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CCAC-BFA5-10A4-EA26-10566F780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48840-36D4-22A7-A17C-9AC393513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90439-856D-03D4-14CB-26C8DBB378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6FA493F-CFCA-419C-6435-3EF0DA01CD0D}"/>
              </a:ext>
            </a:extLst>
          </p:cNvPr>
          <p:cNvSpPr>
            <a:spLocks noGrp="1"/>
          </p:cNvSpPr>
          <p:nvPr>
            <p:ph type="sldNum" sz="quarter" idx="5"/>
          </p:nvPr>
        </p:nvSpPr>
        <p:spPr/>
        <p:txBody>
          <a:bodyPr/>
          <a:lstStyle/>
          <a:p>
            <a:fld id="{641AD471-AEA5-4328-9C53-37514D5EC2BA}" type="slidenum">
              <a:rPr lang="en-GB" smtClean="0"/>
              <a:t>37</a:t>
            </a:fld>
            <a:endParaRPr lang="en-GB"/>
          </a:p>
        </p:txBody>
      </p:sp>
    </p:spTree>
    <p:extLst>
      <p:ext uri="{BB962C8B-B14F-4D97-AF65-F5344CB8AC3E}">
        <p14:creationId xmlns:p14="http://schemas.microsoft.com/office/powerpoint/2010/main" val="343786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5E7D-FE02-3669-86B2-70F8154EB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67229-AFF9-849F-F822-35DCD64E2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B886C-0277-4F49-67E6-81EA268A30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9C2FE8-81E2-CB9C-81D5-C396AEABDC21}"/>
              </a:ext>
            </a:extLst>
          </p:cNvPr>
          <p:cNvSpPr>
            <a:spLocks noGrp="1"/>
          </p:cNvSpPr>
          <p:nvPr>
            <p:ph type="sldNum" sz="quarter" idx="5"/>
          </p:nvPr>
        </p:nvSpPr>
        <p:spPr/>
        <p:txBody>
          <a:bodyPr/>
          <a:lstStyle/>
          <a:p>
            <a:fld id="{641AD471-AEA5-4328-9C53-37514D5EC2BA}" type="slidenum">
              <a:rPr lang="en-GB" smtClean="0"/>
              <a:t>38</a:t>
            </a:fld>
            <a:endParaRPr lang="en-GB"/>
          </a:p>
        </p:txBody>
      </p:sp>
    </p:spTree>
    <p:extLst>
      <p:ext uri="{BB962C8B-B14F-4D97-AF65-F5344CB8AC3E}">
        <p14:creationId xmlns:p14="http://schemas.microsoft.com/office/powerpoint/2010/main" val="2156519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CFDE-7925-353E-63F3-953908122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D5DF2-45EE-02AE-C650-EDCF42EB4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C981E-4593-9331-D543-84E69B6B15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3A3AC5-DA7F-A854-6463-02A9542798AF}"/>
              </a:ext>
            </a:extLst>
          </p:cNvPr>
          <p:cNvSpPr>
            <a:spLocks noGrp="1"/>
          </p:cNvSpPr>
          <p:nvPr>
            <p:ph type="sldNum" sz="quarter" idx="5"/>
          </p:nvPr>
        </p:nvSpPr>
        <p:spPr/>
        <p:txBody>
          <a:bodyPr/>
          <a:lstStyle/>
          <a:p>
            <a:fld id="{641AD471-AEA5-4328-9C53-37514D5EC2BA}" type="slidenum">
              <a:rPr lang="en-GB" smtClean="0"/>
              <a:t>39</a:t>
            </a:fld>
            <a:endParaRPr lang="en-GB"/>
          </a:p>
        </p:txBody>
      </p:sp>
    </p:spTree>
    <p:extLst>
      <p:ext uri="{BB962C8B-B14F-4D97-AF65-F5344CB8AC3E}">
        <p14:creationId xmlns:p14="http://schemas.microsoft.com/office/powerpoint/2010/main" val="1016045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674D-1857-A690-B1EC-66DFC7A51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F11AF-106E-332B-77B5-164DC60CC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F492B-9DB3-E2FB-0DDC-95E63CFCB6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5C6F95-D33B-9377-71D9-1EDB1F38CE9E}"/>
              </a:ext>
            </a:extLst>
          </p:cNvPr>
          <p:cNvSpPr>
            <a:spLocks noGrp="1"/>
          </p:cNvSpPr>
          <p:nvPr>
            <p:ph type="sldNum" sz="quarter" idx="5"/>
          </p:nvPr>
        </p:nvSpPr>
        <p:spPr/>
        <p:txBody>
          <a:bodyPr/>
          <a:lstStyle/>
          <a:p>
            <a:fld id="{641AD471-AEA5-4328-9C53-37514D5EC2BA}" type="slidenum">
              <a:rPr lang="en-GB" smtClean="0"/>
              <a:t>40</a:t>
            </a:fld>
            <a:endParaRPr lang="en-GB"/>
          </a:p>
        </p:txBody>
      </p:sp>
    </p:spTree>
    <p:extLst>
      <p:ext uri="{BB962C8B-B14F-4D97-AF65-F5344CB8AC3E}">
        <p14:creationId xmlns:p14="http://schemas.microsoft.com/office/powerpoint/2010/main" val="411544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73F-43F6-F653-0AF4-ED7BD170F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D7E9B-63B3-D832-DF5B-7385F26FA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E2590-E516-1651-9928-1E28FCBE94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0EE2D4-CC75-0F27-B04B-708582DCE349}"/>
              </a:ext>
            </a:extLst>
          </p:cNvPr>
          <p:cNvSpPr>
            <a:spLocks noGrp="1"/>
          </p:cNvSpPr>
          <p:nvPr>
            <p:ph type="sldNum" sz="quarter" idx="5"/>
          </p:nvPr>
        </p:nvSpPr>
        <p:spPr/>
        <p:txBody>
          <a:bodyPr/>
          <a:lstStyle/>
          <a:p>
            <a:fld id="{641AD471-AEA5-4328-9C53-37514D5EC2BA}" type="slidenum">
              <a:rPr lang="en-GB" smtClean="0"/>
              <a:t>11</a:t>
            </a:fld>
            <a:endParaRPr lang="en-GB"/>
          </a:p>
        </p:txBody>
      </p:sp>
    </p:spTree>
    <p:extLst>
      <p:ext uri="{BB962C8B-B14F-4D97-AF65-F5344CB8AC3E}">
        <p14:creationId xmlns:p14="http://schemas.microsoft.com/office/powerpoint/2010/main" val="1320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1AD471-AEA5-4328-9C53-37514D5EC2BA}" type="slidenum">
              <a:rPr lang="en-GB" smtClean="0"/>
              <a:t>12</a:t>
            </a:fld>
            <a:endParaRPr lang="en-GB"/>
          </a:p>
        </p:txBody>
      </p:sp>
    </p:spTree>
    <p:extLst>
      <p:ext uri="{BB962C8B-B14F-4D97-AF65-F5344CB8AC3E}">
        <p14:creationId xmlns:p14="http://schemas.microsoft.com/office/powerpoint/2010/main" val="290470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8DF1-835D-835B-21D6-90CC2F3FE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8470F-3B39-5196-A2C3-892276897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9FFBB-E754-4BFF-DF4E-9720F31C8C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2407C1-A5A1-1671-0980-F8AD93DD297F}"/>
              </a:ext>
            </a:extLst>
          </p:cNvPr>
          <p:cNvSpPr>
            <a:spLocks noGrp="1"/>
          </p:cNvSpPr>
          <p:nvPr>
            <p:ph type="sldNum" sz="quarter" idx="5"/>
          </p:nvPr>
        </p:nvSpPr>
        <p:spPr/>
        <p:txBody>
          <a:bodyPr/>
          <a:lstStyle/>
          <a:p>
            <a:fld id="{641AD471-AEA5-4328-9C53-37514D5EC2BA}" type="slidenum">
              <a:rPr lang="en-GB" smtClean="0"/>
              <a:t>13</a:t>
            </a:fld>
            <a:endParaRPr lang="en-GB"/>
          </a:p>
        </p:txBody>
      </p:sp>
    </p:spTree>
    <p:extLst>
      <p:ext uri="{BB962C8B-B14F-4D97-AF65-F5344CB8AC3E}">
        <p14:creationId xmlns:p14="http://schemas.microsoft.com/office/powerpoint/2010/main" val="37805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86171-71D8-DC07-B3C1-9AFF78FF7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2A2ED-3CBD-352D-AF6A-CB48FE0A2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1ADDE-FFDB-A2C4-7462-0943789E10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5F973E-DA88-0749-276E-56B59733E471}"/>
              </a:ext>
            </a:extLst>
          </p:cNvPr>
          <p:cNvSpPr>
            <a:spLocks noGrp="1"/>
          </p:cNvSpPr>
          <p:nvPr>
            <p:ph type="sldNum" sz="quarter" idx="5"/>
          </p:nvPr>
        </p:nvSpPr>
        <p:spPr/>
        <p:txBody>
          <a:bodyPr/>
          <a:lstStyle/>
          <a:p>
            <a:fld id="{641AD471-AEA5-4328-9C53-37514D5EC2BA}" type="slidenum">
              <a:rPr lang="en-GB" smtClean="0"/>
              <a:t>14</a:t>
            </a:fld>
            <a:endParaRPr lang="en-GB"/>
          </a:p>
        </p:txBody>
      </p:sp>
    </p:spTree>
    <p:extLst>
      <p:ext uri="{BB962C8B-B14F-4D97-AF65-F5344CB8AC3E}">
        <p14:creationId xmlns:p14="http://schemas.microsoft.com/office/powerpoint/2010/main" val="231553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7F066-368E-83FB-D423-9E8233A8A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6409E-A818-CB5A-E2B3-794467C94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0465E-B8B5-4B5E-3BD6-DC075A1320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098704-832C-12C0-7356-FC6C9A9D6358}"/>
              </a:ext>
            </a:extLst>
          </p:cNvPr>
          <p:cNvSpPr>
            <a:spLocks noGrp="1"/>
          </p:cNvSpPr>
          <p:nvPr>
            <p:ph type="sldNum" sz="quarter" idx="5"/>
          </p:nvPr>
        </p:nvSpPr>
        <p:spPr/>
        <p:txBody>
          <a:bodyPr/>
          <a:lstStyle/>
          <a:p>
            <a:fld id="{641AD471-AEA5-4328-9C53-37514D5EC2BA}" type="slidenum">
              <a:rPr lang="en-GB" smtClean="0"/>
              <a:t>15</a:t>
            </a:fld>
            <a:endParaRPr lang="en-GB"/>
          </a:p>
        </p:txBody>
      </p:sp>
    </p:spTree>
    <p:extLst>
      <p:ext uri="{BB962C8B-B14F-4D97-AF65-F5344CB8AC3E}">
        <p14:creationId xmlns:p14="http://schemas.microsoft.com/office/powerpoint/2010/main" val="108019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D224C-FDF3-5AEF-8900-854D39893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C07DD-D20F-F94D-8079-911342F42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8252D-3500-6261-96F0-F0A9866A4C79}"/>
              </a:ext>
            </a:extLst>
          </p:cNvPr>
          <p:cNvSpPr>
            <a:spLocks noGrp="1"/>
          </p:cNvSpPr>
          <p:nvPr>
            <p:ph type="body" idx="1"/>
          </p:nvPr>
        </p:nvSpPr>
        <p:spPr/>
        <p:txBody>
          <a:bodyPr/>
          <a:lstStyle/>
          <a:p>
            <a:r>
              <a:rPr lang="en-GB" dirty="0"/>
              <a:t>13.48-30.42mins (15 mins)</a:t>
            </a:r>
          </a:p>
        </p:txBody>
      </p:sp>
      <p:sp>
        <p:nvSpPr>
          <p:cNvPr id="4" name="Slide Number Placeholder 3">
            <a:extLst>
              <a:ext uri="{FF2B5EF4-FFF2-40B4-BE49-F238E27FC236}">
                <a16:creationId xmlns:a16="http://schemas.microsoft.com/office/drawing/2014/main" id="{17DDB095-4D9B-F7E4-8045-4697A1802BB1}"/>
              </a:ext>
            </a:extLst>
          </p:cNvPr>
          <p:cNvSpPr>
            <a:spLocks noGrp="1"/>
          </p:cNvSpPr>
          <p:nvPr>
            <p:ph type="sldNum" sz="quarter" idx="5"/>
          </p:nvPr>
        </p:nvSpPr>
        <p:spPr/>
        <p:txBody>
          <a:bodyPr/>
          <a:lstStyle/>
          <a:p>
            <a:fld id="{641AD471-AEA5-4328-9C53-37514D5EC2BA}" type="slidenum">
              <a:rPr lang="en-GB" smtClean="0"/>
              <a:t>16</a:t>
            </a:fld>
            <a:endParaRPr lang="en-GB"/>
          </a:p>
        </p:txBody>
      </p:sp>
    </p:spTree>
    <p:extLst>
      <p:ext uri="{BB962C8B-B14F-4D97-AF65-F5344CB8AC3E}">
        <p14:creationId xmlns:p14="http://schemas.microsoft.com/office/powerpoint/2010/main" val="185121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1F6F2-252F-1919-47F1-CE867CDBC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8417B-9BD9-671F-C4F2-6ECD712BB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6B678-1166-34A2-D6AF-244A997AFE6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A900AD-3784-445C-BFE3-81912049AC58}"/>
              </a:ext>
            </a:extLst>
          </p:cNvPr>
          <p:cNvSpPr>
            <a:spLocks noGrp="1"/>
          </p:cNvSpPr>
          <p:nvPr>
            <p:ph type="sldNum" sz="quarter" idx="5"/>
          </p:nvPr>
        </p:nvSpPr>
        <p:spPr/>
        <p:txBody>
          <a:bodyPr/>
          <a:lstStyle/>
          <a:p>
            <a:fld id="{641AD471-AEA5-4328-9C53-37514D5EC2BA}" type="slidenum">
              <a:rPr lang="en-GB" smtClean="0"/>
              <a:t>18</a:t>
            </a:fld>
            <a:endParaRPr lang="en-GB"/>
          </a:p>
        </p:txBody>
      </p:sp>
    </p:spTree>
    <p:extLst>
      <p:ext uri="{BB962C8B-B14F-4D97-AF65-F5344CB8AC3E}">
        <p14:creationId xmlns:p14="http://schemas.microsoft.com/office/powerpoint/2010/main" val="279823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70CB-8B45-3360-9243-4BD4B8DB0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29C8CA-408D-C109-8632-8D3B9BE13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AE21F7-E2CD-4625-B75B-2E318F0BC98E}"/>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5" name="Footer Placeholder 4">
            <a:extLst>
              <a:ext uri="{FF2B5EF4-FFF2-40B4-BE49-F238E27FC236}">
                <a16:creationId xmlns:a16="http://schemas.microsoft.com/office/drawing/2014/main" id="{87E82D48-D133-72C4-D2EE-E19846A64A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39708-47E3-4C4E-9AF0-C84154F1B3C7}"/>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260118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C415-CC15-FF05-5C94-6ADA64D090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2BB1A3-AD6A-1E65-6489-09CA058C4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A161CC-02C8-A4A7-1755-AFAB9B27773B}"/>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5" name="Footer Placeholder 4">
            <a:extLst>
              <a:ext uri="{FF2B5EF4-FFF2-40B4-BE49-F238E27FC236}">
                <a16:creationId xmlns:a16="http://schemas.microsoft.com/office/drawing/2014/main" id="{4E63DE1B-EC87-DDFF-A33E-24A5EF537F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87398-DCFB-EF25-7BE8-F7A751C17318}"/>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45788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E5575-6C5E-1441-5A97-0F84AAD76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E2ABDE-68D1-4494-6E08-5BA0DE27A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6E5E2-9F66-A17D-9EBA-D3342875611E}"/>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5" name="Footer Placeholder 4">
            <a:extLst>
              <a:ext uri="{FF2B5EF4-FFF2-40B4-BE49-F238E27FC236}">
                <a16:creationId xmlns:a16="http://schemas.microsoft.com/office/drawing/2014/main" id="{5A9F0A5C-B4CF-90D8-25B0-B2EE8837AF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3C202-5006-C4C2-BE3F-83C7E4707D15}"/>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32754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1E2A-D028-28A4-3859-1617E492C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8F4E4B-CE43-376B-EE19-A1B28FE73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1C5771-268E-6B9D-9CC4-7E99DA05C223}"/>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5" name="Footer Placeholder 4">
            <a:extLst>
              <a:ext uri="{FF2B5EF4-FFF2-40B4-BE49-F238E27FC236}">
                <a16:creationId xmlns:a16="http://schemas.microsoft.com/office/drawing/2014/main" id="{A1757C42-CEC5-46D6-E2A6-4FDA31837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FD0A4-49E7-961D-8047-AD434A6915B4}"/>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230513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EA8A-3058-9AB5-B6C7-40331415D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7E08A4-FD48-B462-C88E-4B75B6B4ED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E6C9A7-8B3D-5512-0183-F2D828F56F6D}"/>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5" name="Footer Placeholder 4">
            <a:extLst>
              <a:ext uri="{FF2B5EF4-FFF2-40B4-BE49-F238E27FC236}">
                <a16:creationId xmlns:a16="http://schemas.microsoft.com/office/drawing/2014/main" id="{DE984A07-CDC7-4FB9-3361-BCD541F9E1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3BDCE-4DAE-FFA9-0BA6-AD0B4D08970D}"/>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91076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3011-4AB3-B697-8D83-352A7B77C2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8D515F-39D5-EFAC-734A-3951BF15B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276E64-C9B9-22D0-B9BA-24B4F7D06E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323FB5-978B-734C-BE83-CFEE29EE90D4}"/>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6" name="Footer Placeholder 5">
            <a:extLst>
              <a:ext uri="{FF2B5EF4-FFF2-40B4-BE49-F238E27FC236}">
                <a16:creationId xmlns:a16="http://schemas.microsoft.com/office/drawing/2014/main" id="{0B8D06AA-6166-7516-9693-94CBBCD799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725346-B6B0-CC61-3795-08A452A056DE}"/>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167553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D478-657C-461E-66C4-8D33360DAB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E73181-FFCF-90C6-6DC3-1A6B2A23B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0DC95-E096-DAAB-82DF-ECEA69ABA5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744D1-01B2-5D84-7919-DB37B4693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27FD88-35BA-F412-6ED7-C9FB63471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CF1C3A-299C-7995-E18F-0972C4086A7A}"/>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8" name="Footer Placeholder 7">
            <a:extLst>
              <a:ext uri="{FF2B5EF4-FFF2-40B4-BE49-F238E27FC236}">
                <a16:creationId xmlns:a16="http://schemas.microsoft.com/office/drawing/2014/main" id="{B6C37237-5154-D04B-A6A2-7DF19526A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AC3B2D-E7F4-9157-8292-1CDD4B2FDA1C}"/>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218496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F1BE-6C19-EE22-78B7-D1B94920DB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17F0CF-27A9-CA88-D8E5-F9FCFF0ABAFB}"/>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4" name="Footer Placeholder 3">
            <a:extLst>
              <a:ext uri="{FF2B5EF4-FFF2-40B4-BE49-F238E27FC236}">
                <a16:creationId xmlns:a16="http://schemas.microsoft.com/office/drawing/2014/main" id="{892BE2AE-E869-2CE9-7BEA-578FAF24F6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831485-C4D3-3279-82AF-F7FE739EB5C4}"/>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60518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A5CC1-002B-3E31-31AF-D3A028D506FF}"/>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3" name="Footer Placeholder 2">
            <a:extLst>
              <a:ext uri="{FF2B5EF4-FFF2-40B4-BE49-F238E27FC236}">
                <a16:creationId xmlns:a16="http://schemas.microsoft.com/office/drawing/2014/main" id="{83229308-7851-571C-09F4-43DF059F4B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09B135-9B18-AFA0-9CCB-92A5D8A02D9B}"/>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9483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2873-2980-43AA-CDAC-E8139AABE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DC425D-C36F-6728-0D68-145B0B9DF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75F47E-1C69-DC49-6B42-AF70C3648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CD59E-FE74-DF7A-58D3-0E3CF04364C3}"/>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6" name="Footer Placeholder 5">
            <a:extLst>
              <a:ext uri="{FF2B5EF4-FFF2-40B4-BE49-F238E27FC236}">
                <a16:creationId xmlns:a16="http://schemas.microsoft.com/office/drawing/2014/main" id="{300B1360-77F2-8F25-633D-90A09C7622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BDF548-B4E6-B1E6-78BB-B940735B8BA0}"/>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172232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1455-0036-0B3C-6C61-76DE80D5E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E40E0-B56D-0D5A-EE77-46B1FE649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B8DE34-B3DA-0842-5CDA-58772F521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F1ADC-232F-E30B-A70F-A467E5C94246}"/>
              </a:ext>
            </a:extLst>
          </p:cNvPr>
          <p:cNvSpPr>
            <a:spLocks noGrp="1"/>
          </p:cNvSpPr>
          <p:nvPr>
            <p:ph type="dt" sz="half" idx="10"/>
          </p:nvPr>
        </p:nvSpPr>
        <p:spPr/>
        <p:txBody>
          <a:bodyPr/>
          <a:lstStyle/>
          <a:p>
            <a:fld id="{CB537E97-94A4-476E-8343-B527CA8CCF3B}" type="datetimeFigureOut">
              <a:rPr lang="en-GB" smtClean="0"/>
              <a:t>19/05/2026</a:t>
            </a:fld>
            <a:endParaRPr lang="en-GB"/>
          </a:p>
        </p:txBody>
      </p:sp>
      <p:sp>
        <p:nvSpPr>
          <p:cNvPr id="6" name="Footer Placeholder 5">
            <a:extLst>
              <a:ext uri="{FF2B5EF4-FFF2-40B4-BE49-F238E27FC236}">
                <a16:creationId xmlns:a16="http://schemas.microsoft.com/office/drawing/2014/main" id="{BD250879-F3BE-3C08-34C9-1363D54888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0747DC-3E0D-BFA4-9AFB-BE173BA3B7C8}"/>
              </a:ext>
            </a:extLst>
          </p:cNvPr>
          <p:cNvSpPr>
            <a:spLocks noGrp="1"/>
          </p:cNvSpPr>
          <p:nvPr>
            <p:ph type="sldNum" sz="quarter" idx="12"/>
          </p:nvPr>
        </p:nvSpPr>
        <p:spPr/>
        <p:txBody>
          <a:bodyPr/>
          <a:lstStyle/>
          <a:p>
            <a:fld id="{FB39E4DB-B5EA-4B2C-B903-489623F5D4BB}" type="slidenum">
              <a:rPr lang="en-GB" smtClean="0"/>
              <a:t>‹#›</a:t>
            </a:fld>
            <a:endParaRPr lang="en-GB"/>
          </a:p>
        </p:txBody>
      </p:sp>
    </p:spTree>
    <p:extLst>
      <p:ext uri="{BB962C8B-B14F-4D97-AF65-F5344CB8AC3E}">
        <p14:creationId xmlns:p14="http://schemas.microsoft.com/office/powerpoint/2010/main" val="363218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F653E-88FA-E52D-B9FC-760054493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BB0C41-3813-8403-910D-3BD08E9CC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DBB2F5-D339-DDA3-401A-985A9DB29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537E97-94A4-476E-8343-B527CA8CCF3B}" type="datetimeFigureOut">
              <a:rPr lang="en-GB" smtClean="0"/>
              <a:t>19/05/2026</a:t>
            </a:fld>
            <a:endParaRPr lang="en-GB"/>
          </a:p>
        </p:txBody>
      </p:sp>
      <p:sp>
        <p:nvSpPr>
          <p:cNvPr id="5" name="Footer Placeholder 4">
            <a:extLst>
              <a:ext uri="{FF2B5EF4-FFF2-40B4-BE49-F238E27FC236}">
                <a16:creationId xmlns:a16="http://schemas.microsoft.com/office/drawing/2014/main" id="{6E312249-CDBD-E11B-D73D-8189B1C18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2299152-DEEF-1490-AAC8-9281552F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39E4DB-B5EA-4B2C-B903-489623F5D4BB}" type="slidenum">
              <a:rPr lang="en-GB" smtClean="0"/>
              <a:t>‹#›</a:t>
            </a:fld>
            <a:endParaRPr lang="en-GB"/>
          </a:p>
        </p:txBody>
      </p:sp>
    </p:spTree>
    <p:extLst>
      <p:ext uri="{BB962C8B-B14F-4D97-AF65-F5344CB8AC3E}">
        <p14:creationId xmlns:p14="http://schemas.microsoft.com/office/powerpoint/2010/main" val="2235935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kLN4LTxnMZ0?start=179&amp;feature=oembed" TargetMode="Externa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kLN4LTxnMZ0?start=828&amp;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t.ly/Au69V" TargetMode="Externa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d/edit?mid=1kBq59-901ksE6rRjO-NhTbHBoGKg0fg&amp;usp=shari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7C8A3-8360-9E71-202F-23A2839C4F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0EC439-E5EA-FE29-564A-867EEDE9F236}"/>
              </a:ext>
            </a:extLst>
          </p:cNvPr>
          <p:cNvSpPr>
            <a:spLocks noGrp="1"/>
          </p:cNvSpPr>
          <p:nvPr>
            <p:ph type="ctrTitle"/>
          </p:nvPr>
        </p:nvSpPr>
        <p:spPr>
          <a:xfrm>
            <a:off x="1646690" y="1222001"/>
            <a:ext cx="8061434" cy="2387600"/>
          </a:xfrm>
        </p:spPr>
        <p:txBody>
          <a:bodyPr>
            <a:noAutofit/>
          </a:bodyPr>
          <a:lstStyle/>
          <a:p>
            <a:r>
              <a:rPr lang="en-GB" sz="6500" b="1" dirty="0"/>
              <a:t>Adapt-Ed – Climate Adaptation through Education</a:t>
            </a:r>
          </a:p>
        </p:txBody>
      </p:sp>
      <p:sp>
        <p:nvSpPr>
          <p:cNvPr id="2" name="Subtitle 1">
            <a:extLst>
              <a:ext uri="{FF2B5EF4-FFF2-40B4-BE49-F238E27FC236}">
                <a16:creationId xmlns:a16="http://schemas.microsoft.com/office/drawing/2014/main" id="{B8964C65-95B2-9CE4-DFED-FF503E971924}"/>
              </a:ext>
            </a:extLst>
          </p:cNvPr>
          <p:cNvSpPr>
            <a:spLocks noGrp="1"/>
          </p:cNvSpPr>
          <p:nvPr>
            <p:ph type="subTitle" idx="1"/>
          </p:nvPr>
        </p:nvSpPr>
        <p:spPr>
          <a:xfrm>
            <a:off x="-643291" y="4085358"/>
            <a:ext cx="7438995" cy="2725918"/>
          </a:xfrm>
        </p:spPr>
        <p:txBody>
          <a:bodyPr>
            <a:normAutofit/>
          </a:bodyPr>
          <a:lstStyle/>
          <a:p>
            <a:r>
              <a:rPr lang="en-GB" sz="4000" b="1" dirty="0"/>
              <a:t>Welcome</a:t>
            </a:r>
          </a:p>
          <a:p>
            <a:r>
              <a:rPr lang="en-GB" sz="4000" i="1" dirty="0"/>
              <a:t>Help yourself to a </a:t>
            </a:r>
            <a:br>
              <a:rPr lang="en-GB" sz="4000" i="1" dirty="0"/>
            </a:br>
            <a:r>
              <a:rPr lang="en-GB" sz="4000" i="1" dirty="0"/>
              <a:t>drink and sign in</a:t>
            </a:r>
          </a:p>
        </p:txBody>
      </p:sp>
      <p:pic>
        <p:nvPicPr>
          <p:cNvPr id="5" name="Picture 4" descr="A close-up of a logo&#10;&#10;Description automatically generated">
            <a:extLst>
              <a:ext uri="{FF2B5EF4-FFF2-40B4-BE49-F238E27FC236}">
                <a16:creationId xmlns:a16="http://schemas.microsoft.com/office/drawing/2014/main" id="{84B6AF29-AFD9-FCBF-5961-2DA5FD17C1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3780" y="5775495"/>
            <a:ext cx="2115856" cy="799244"/>
          </a:xfrm>
          <a:prstGeom prst="rect">
            <a:avLst/>
          </a:prstGeom>
        </p:spPr>
      </p:pic>
      <p:sp>
        <p:nvSpPr>
          <p:cNvPr id="7" name="Rectangle 6">
            <a:extLst>
              <a:ext uri="{FF2B5EF4-FFF2-40B4-BE49-F238E27FC236}">
                <a16:creationId xmlns:a16="http://schemas.microsoft.com/office/drawing/2014/main" id="{2D319402-1767-9BF8-8BFE-9C775187A549}"/>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8" name="Rectangle 7">
            <a:extLst>
              <a:ext uri="{FF2B5EF4-FFF2-40B4-BE49-F238E27FC236}">
                <a16:creationId xmlns:a16="http://schemas.microsoft.com/office/drawing/2014/main" id="{C0BD111C-680E-E1C9-4C07-BB025A0219E2}"/>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5237059A-63FA-034F-4440-439D0377F62D}"/>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4F6E7652-FC90-6331-14D2-9078A8F0428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282085" y="2729935"/>
            <a:ext cx="1680720" cy="2134010"/>
          </a:xfrm>
          <a:prstGeom prst="rect">
            <a:avLst/>
          </a:prstGeom>
        </p:spPr>
      </p:pic>
      <p:pic>
        <p:nvPicPr>
          <p:cNvPr id="11" name="Picture 10" descr="About us - Green Estate">
            <a:extLst>
              <a:ext uri="{FF2B5EF4-FFF2-40B4-BE49-F238E27FC236}">
                <a16:creationId xmlns:a16="http://schemas.microsoft.com/office/drawing/2014/main" id="{1CFBCDBE-6151-9776-1DD3-C1275777A7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5850" y="4863945"/>
            <a:ext cx="2524549" cy="837190"/>
          </a:xfrm>
          <a:prstGeom prst="rect">
            <a:avLst/>
          </a:prstGeom>
        </p:spPr>
      </p:pic>
      <p:pic>
        <p:nvPicPr>
          <p:cNvPr id="14" name="Picture 13" descr="Sheffield City Council - Wikipedia">
            <a:extLst>
              <a:ext uri="{FF2B5EF4-FFF2-40B4-BE49-F238E27FC236}">
                <a16:creationId xmlns:a16="http://schemas.microsoft.com/office/drawing/2014/main" id="{685AABD2-B483-1FFD-E7C1-3BEEAE7FFA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07522" y="5822223"/>
            <a:ext cx="985660" cy="776700"/>
          </a:xfrm>
          <a:prstGeom prst="rect">
            <a:avLst/>
          </a:prstGeom>
        </p:spPr>
      </p:pic>
      <p:pic>
        <p:nvPicPr>
          <p:cNvPr id="15" name="Picture 14" descr="Let's Go Zero! | Henbury View First School">
            <a:extLst>
              <a:ext uri="{FF2B5EF4-FFF2-40B4-BE49-F238E27FC236}">
                <a16:creationId xmlns:a16="http://schemas.microsoft.com/office/drawing/2014/main" id="{F880FC07-61BA-7656-C99B-E597C2E724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81672" y="5195499"/>
            <a:ext cx="879368" cy="505636"/>
          </a:xfrm>
          <a:prstGeom prst="rect">
            <a:avLst/>
          </a:prstGeom>
        </p:spPr>
      </p:pic>
      <p:sp>
        <p:nvSpPr>
          <p:cNvPr id="3" name="TextBox 2">
            <a:extLst>
              <a:ext uri="{FF2B5EF4-FFF2-40B4-BE49-F238E27FC236}">
                <a16:creationId xmlns:a16="http://schemas.microsoft.com/office/drawing/2014/main" id="{0837E0D0-447F-75FA-EA07-15313CCBDFC9}"/>
              </a:ext>
            </a:extLst>
          </p:cNvPr>
          <p:cNvSpPr txBox="1"/>
          <p:nvPr/>
        </p:nvSpPr>
        <p:spPr>
          <a:xfrm>
            <a:off x="5622677" y="3783851"/>
            <a:ext cx="4045017" cy="1200329"/>
          </a:xfrm>
          <a:prstGeom prst="rect">
            <a:avLst/>
          </a:prstGeom>
          <a:noFill/>
        </p:spPr>
        <p:txBody>
          <a:bodyPr wrap="square" rtlCol="0">
            <a:spAutoFit/>
          </a:bodyPr>
          <a:lstStyle/>
          <a:p>
            <a:r>
              <a:rPr lang="en-GB" sz="2400" b="1" u="sng" dirty="0"/>
              <a:t>Wi-Fi </a:t>
            </a:r>
          </a:p>
          <a:p>
            <a:r>
              <a:rPr lang="en-GB" sz="2400" dirty="0" err="1"/>
              <a:t>GreenEstateGuest</a:t>
            </a:r>
            <a:endParaRPr lang="en-GB" sz="2400" dirty="0"/>
          </a:p>
          <a:p>
            <a:r>
              <a:rPr lang="en-GB" sz="2400" dirty="0"/>
              <a:t>1234greenestateguest5678</a:t>
            </a:r>
          </a:p>
        </p:txBody>
      </p:sp>
    </p:spTree>
    <p:extLst>
      <p:ext uri="{BB962C8B-B14F-4D97-AF65-F5344CB8AC3E}">
        <p14:creationId xmlns:p14="http://schemas.microsoft.com/office/powerpoint/2010/main" val="60214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AF77-AE8F-E620-DCA8-958D7E03A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E9EAF-9745-A2D6-F507-17BFD0EC5C59}"/>
              </a:ext>
            </a:extLst>
          </p:cNvPr>
          <p:cNvSpPr>
            <a:spLocks noGrp="1"/>
          </p:cNvSpPr>
          <p:nvPr>
            <p:ph type="title"/>
          </p:nvPr>
        </p:nvSpPr>
        <p:spPr/>
        <p:txBody>
          <a:bodyPr/>
          <a:lstStyle/>
          <a:p>
            <a:r>
              <a:rPr lang="en-GB" b="1" dirty="0"/>
              <a:t>Funding and Support available </a:t>
            </a:r>
          </a:p>
        </p:txBody>
      </p:sp>
      <p:sp>
        <p:nvSpPr>
          <p:cNvPr id="4" name="Content Placeholder 3">
            <a:extLst>
              <a:ext uri="{FF2B5EF4-FFF2-40B4-BE49-F238E27FC236}">
                <a16:creationId xmlns:a16="http://schemas.microsoft.com/office/drawing/2014/main" id="{C3F320C9-191D-A167-06A6-F83ECB97FEE9}"/>
              </a:ext>
            </a:extLst>
          </p:cNvPr>
          <p:cNvSpPr>
            <a:spLocks noGrp="1"/>
          </p:cNvSpPr>
          <p:nvPr>
            <p:ph idx="1"/>
          </p:nvPr>
        </p:nvSpPr>
        <p:spPr/>
        <p:txBody>
          <a:bodyPr>
            <a:normAutofit fontScale="92500" lnSpcReduction="10000"/>
          </a:bodyPr>
          <a:lstStyle/>
          <a:p>
            <a:r>
              <a:rPr lang="en-GB" dirty="0"/>
              <a:t>Can cover </a:t>
            </a:r>
            <a:r>
              <a:rPr lang="en-GB" b="1" dirty="0"/>
              <a:t>2 teachers per school</a:t>
            </a:r>
            <a:r>
              <a:rPr lang="en-GB" dirty="0"/>
              <a:t> to attend CPD sessions (April, May and September/October) £150 per teacher per day</a:t>
            </a:r>
          </a:p>
          <a:p>
            <a:endParaRPr lang="en-GB" dirty="0"/>
          </a:p>
          <a:p>
            <a:r>
              <a:rPr lang="en-GB" b="1" dirty="0"/>
              <a:t>Green Estate – visit days </a:t>
            </a:r>
            <a:r>
              <a:rPr lang="en-GB" dirty="0"/>
              <a:t>(covered)</a:t>
            </a:r>
          </a:p>
          <a:p>
            <a:pPr lvl="1"/>
            <a:r>
              <a:rPr lang="en-GB" dirty="0"/>
              <a:t>Travel to Green Estate – can be contributed towards if needed </a:t>
            </a:r>
          </a:p>
          <a:p>
            <a:endParaRPr lang="en-GB" dirty="0"/>
          </a:p>
          <a:p>
            <a:r>
              <a:rPr lang="en-GB" b="1" dirty="0"/>
              <a:t>Celebration event £200 </a:t>
            </a:r>
            <a:r>
              <a:rPr lang="en-GB" dirty="0"/>
              <a:t>per school</a:t>
            </a:r>
          </a:p>
          <a:p>
            <a:endParaRPr lang="en-GB" dirty="0"/>
          </a:p>
          <a:p>
            <a:r>
              <a:rPr lang="en-GB" b="1" dirty="0"/>
              <a:t>Raise an invoice </a:t>
            </a:r>
            <a:r>
              <a:rPr lang="en-GB" dirty="0"/>
              <a:t>to us at Sheffield Hallam </a:t>
            </a:r>
          </a:p>
          <a:p>
            <a:pPr lvl="1"/>
            <a:r>
              <a:rPr lang="en-GB" dirty="0"/>
              <a:t>Email to follow</a:t>
            </a:r>
          </a:p>
          <a:p>
            <a:endParaRPr lang="en-GB" dirty="0"/>
          </a:p>
        </p:txBody>
      </p:sp>
      <p:sp>
        <p:nvSpPr>
          <p:cNvPr id="7" name="Rectangle 6">
            <a:extLst>
              <a:ext uri="{FF2B5EF4-FFF2-40B4-BE49-F238E27FC236}">
                <a16:creationId xmlns:a16="http://schemas.microsoft.com/office/drawing/2014/main" id="{32FDCF23-E6C8-D8AD-6B48-DAD5095463A7}"/>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8" name="Rectangle 7">
            <a:extLst>
              <a:ext uri="{FF2B5EF4-FFF2-40B4-BE49-F238E27FC236}">
                <a16:creationId xmlns:a16="http://schemas.microsoft.com/office/drawing/2014/main" id="{E39D234C-F8F0-409C-DF64-9CAF6161A6AE}"/>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40DBECCA-7A5C-CE1F-EE70-69B762658304}"/>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3" name="Picture 2">
            <a:extLst>
              <a:ext uri="{FF2B5EF4-FFF2-40B4-BE49-F238E27FC236}">
                <a16:creationId xmlns:a16="http://schemas.microsoft.com/office/drawing/2014/main" id="{3AEA3517-64C4-6713-E800-30C371F719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102249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CEC3-9236-6298-EC0A-BEF071996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22DBE-AA68-71D5-83A9-ECFF46403FE1}"/>
              </a:ext>
            </a:extLst>
          </p:cNvPr>
          <p:cNvSpPr>
            <a:spLocks noGrp="1"/>
          </p:cNvSpPr>
          <p:nvPr>
            <p:ph type="title"/>
          </p:nvPr>
        </p:nvSpPr>
        <p:spPr>
          <a:xfrm>
            <a:off x="975360" y="217879"/>
            <a:ext cx="10378440" cy="926315"/>
          </a:xfrm>
        </p:spPr>
        <p:txBody>
          <a:bodyPr>
            <a:normAutofit/>
          </a:bodyPr>
          <a:lstStyle/>
          <a:p>
            <a:r>
              <a:rPr lang="en-GB" b="1" dirty="0"/>
              <a:t>Inputs</a:t>
            </a:r>
          </a:p>
        </p:txBody>
      </p:sp>
      <p:sp>
        <p:nvSpPr>
          <p:cNvPr id="11" name="Content Placeholder 10">
            <a:extLst>
              <a:ext uri="{FF2B5EF4-FFF2-40B4-BE49-F238E27FC236}">
                <a16:creationId xmlns:a16="http://schemas.microsoft.com/office/drawing/2014/main" id="{AB55A181-7E3C-19BB-3BF1-70E012A1AC96}"/>
              </a:ext>
            </a:extLst>
          </p:cNvPr>
          <p:cNvSpPr>
            <a:spLocks noGrp="1"/>
          </p:cNvSpPr>
          <p:nvPr>
            <p:ph idx="1"/>
          </p:nvPr>
        </p:nvSpPr>
        <p:spPr>
          <a:xfrm>
            <a:off x="975360" y="1473200"/>
            <a:ext cx="8820281" cy="5048651"/>
          </a:xfrm>
        </p:spPr>
        <p:txBody>
          <a:bodyPr>
            <a:normAutofit/>
          </a:bodyPr>
          <a:lstStyle/>
          <a:p>
            <a:pPr fontAlgn="t"/>
            <a:r>
              <a:rPr lang="en-GB" sz="3200" b="0" i="0" u="none" strike="noStrike" kern="1200" dirty="0">
                <a:solidFill>
                  <a:srgbClr val="000000"/>
                </a:solidFill>
                <a:effectLst/>
                <a:latin typeface="Aptos" panose="020B0004020202020204" pitchFamily="34" charset="0"/>
              </a:rPr>
              <a:t>Input 1: Green Estate Tour and interventions (Hannah/Alice/Owen)</a:t>
            </a:r>
            <a:endParaRPr lang="en-GB" sz="2800" b="0" i="0" u="none" strike="noStrike" dirty="0">
              <a:effectLst/>
              <a:latin typeface="Arial" panose="020B0604020202020204" pitchFamily="34" charset="0"/>
            </a:endParaRPr>
          </a:p>
          <a:p>
            <a:pPr fontAlgn="t"/>
            <a:r>
              <a:rPr lang="en-GB" sz="3200" b="0" i="0" u="none" strike="noStrike" kern="1200" dirty="0">
                <a:solidFill>
                  <a:srgbClr val="000000"/>
                </a:solidFill>
                <a:effectLst/>
                <a:latin typeface="Aptos" panose="020B0004020202020204" pitchFamily="34" charset="0"/>
              </a:rPr>
              <a:t>Input 2: Greenhouse effect and climate mitigation (Lee)</a:t>
            </a:r>
          </a:p>
          <a:p>
            <a:pPr fontAlgn="t"/>
            <a:endParaRPr lang="en-GB" sz="2800" b="0" i="0" u="none" strike="noStrike" dirty="0">
              <a:effectLst/>
              <a:latin typeface="Arial" panose="020B0604020202020204" pitchFamily="34" charset="0"/>
            </a:endParaRPr>
          </a:p>
          <a:p>
            <a:pPr marL="0" indent="0" fontAlgn="t">
              <a:buNone/>
            </a:pPr>
            <a:r>
              <a:rPr lang="en-GB" sz="3200" b="1" i="0" u="none" strike="noStrike" kern="1200" dirty="0">
                <a:solidFill>
                  <a:srgbClr val="000000"/>
                </a:solidFill>
                <a:effectLst/>
                <a:latin typeface="Aptos" panose="020B0004020202020204" pitchFamily="34" charset="0"/>
              </a:rPr>
              <a:t>Break</a:t>
            </a:r>
            <a:endParaRPr lang="en-GB" sz="2800" b="0" i="0" u="none" strike="noStrike" dirty="0">
              <a:effectLst/>
              <a:latin typeface="Arial" panose="020B0604020202020204" pitchFamily="34" charset="0"/>
            </a:endParaRPr>
          </a:p>
          <a:p>
            <a:r>
              <a:rPr lang="en-GB" sz="3200" b="0" i="0" u="none" strike="noStrike" kern="1200" dirty="0">
                <a:solidFill>
                  <a:srgbClr val="000000"/>
                </a:solidFill>
                <a:effectLst/>
                <a:latin typeface="Aptos" panose="020B0004020202020204" pitchFamily="34" charset="0"/>
              </a:rPr>
              <a:t>Input 3: Climate resilience (Met Office) </a:t>
            </a:r>
            <a:br>
              <a:rPr lang="en-GB" sz="3200" b="0" i="0" u="none" strike="noStrike" kern="1200" dirty="0">
                <a:solidFill>
                  <a:srgbClr val="000000"/>
                </a:solidFill>
                <a:effectLst/>
                <a:latin typeface="Aptos" panose="020B0004020202020204" pitchFamily="34" charset="0"/>
              </a:rPr>
            </a:br>
            <a:r>
              <a:rPr lang="en-GB" sz="3200" b="0" i="0" u="none" strike="noStrike" kern="1200" dirty="0">
                <a:solidFill>
                  <a:srgbClr val="000000"/>
                </a:solidFill>
                <a:effectLst/>
                <a:latin typeface="Aptos" panose="020B0004020202020204" pitchFamily="34" charset="0"/>
              </a:rPr>
              <a:t>and data mapping (Lee)</a:t>
            </a:r>
            <a:endParaRPr lang="en-GB" sz="2800" b="0" i="0" u="none" strike="noStrike" dirty="0">
              <a:effectLst/>
              <a:latin typeface="Arial" panose="020B0604020202020204" pitchFamily="34" charset="0"/>
            </a:endParaRPr>
          </a:p>
        </p:txBody>
      </p:sp>
      <p:sp>
        <p:nvSpPr>
          <p:cNvPr id="3" name="Rectangle 2">
            <a:extLst>
              <a:ext uri="{FF2B5EF4-FFF2-40B4-BE49-F238E27FC236}">
                <a16:creationId xmlns:a16="http://schemas.microsoft.com/office/drawing/2014/main" id="{2DB8C19A-284B-8C80-F9D8-DCEFFB69D348}"/>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949D1C04-8F81-3870-F361-7B3575A81574}"/>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9B367ADA-2214-19A2-6220-E0B35041122C}"/>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5264EDDB-C708-CC76-712B-E4E56BC4F4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265269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D3EA-FC1D-8242-2CE7-B5A91D0CEB97}"/>
              </a:ext>
            </a:extLst>
          </p:cNvPr>
          <p:cNvSpPr>
            <a:spLocks noGrp="1"/>
          </p:cNvSpPr>
          <p:nvPr>
            <p:ph type="title"/>
          </p:nvPr>
        </p:nvSpPr>
        <p:spPr/>
        <p:txBody>
          <a:bodyPr/>
          <a:lstStyle/>
          <a:p>
            <a:endParaRPr lang="en-GB"/>
          </a:p>
        </p:txBody>
      </p:sp>
      <p:pic>
        <p:nvPicPr>
          <p:cNvPr id="1026" name="Picture 2" descr="About us - Green Estate">
            <a:extLst>
              <a:ext uri="{FF2B5EF4-FFF2-40B4-BE49-F238E27FC236}">
                <a16:creationId xmlns:a16="http://schemas.microsoft.com/office/drawing/2014/main" id="{63C2F269-AAEA-0BC7-2191-31E98CBC87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8849"/>
            <a:ext cx="6858000" cy="7100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1AB070-607B-AC8F-8944-55455A2CCC3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3627" y="3340141"/>
            <a:ext cx="5638121" cy="3758748"/>
          </a:xfrm>
          <a:prstGeom prst="rect">
            <a:avLst/>
          </a:prstGeom>
        </p:spPr>
      </p:pic>
      <p:pic>
        <p:nvPicPr>
          <p:cNvPr id="9" name="Picture 8">
            <a:extLst>
              <a:ext uri="{FF2B5EF4-FFF2-40B4-BE49-F238E27FC236}">
                <a16:creationId xmlns:a16="http://schemas.microsoft.com/office/drawing/2014/main" id="{64C0261B-8BB5-774B-C7F3-6FD83A088B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3627" y="-68848"/>
            <a:ext cx="5438373" cy="3632663"/>
          </a:xfrm>
          <a:prstGeom prst="rect">
            <a:avLst/>
          </a:prstGeom>
        </p:spPr>
      </p:pic>
      <p:pic>
        <p:nvPicPr>
          <p:cNvPr id="10" name="Picture 9" descr="About us - Green Estate">
            <a:extLst>
              <a:ext uri="{FF2B5EF4-FFF2-40B4-BE49-F238E27FC236}">
                <a16:creationId xmlns:a16="http://schemas.microsoft.com/office/drawing/2014/main" id="{300D5605-223F-92F1-DC0F-C6051E0201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8828" y="261610"/>
            <a:ext cx="1338744" cy="1564014"/>
          </a:xfrm>
          <a:prstGeom prst="rect">
            <a:avLst/>
          </a:prstGeom>
        </p:spPr>
      </p:pic>
    </p:spTree>
    <p:extLst>
      <p:ext uri="{BB962C8B-B14F-4D97-AF65-F5344CB8AC3E}">
        <p14:creationId xmlns:p14="http://schemas.microsoft.com/office/powerpoint/2010/main" val="206883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D5B2-37BA-A53A-3B46-285C652DC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97722-54C4-17F8-45EE-53039512E781}"/>
              </a:ext>
            </a:extLst>
          </p:cNvPr>
          <p:cNvSpPr>
            <a:spLocks noGrp="1"/>
          </p:cNvSpPr>
          <p:nvPr>
            <p:ph type="title"/>
          </p:nvPr>
        </p:nvSpPr>
        <p:spPr>
          <a:xfrm>
            <a:off x="1270000" y="2266671"/>
            <a:ext cx="10378440" cy="926315"/>
          </a:xfrm>
        </p:spPr>
        <p:txBody>
          <a:bodyPr>
            <a:normAutofit fontScale="90000"/>
          </a:bodyPr>
          <a:lstStyle/>
          <a:p>
            <a:r>
              <a:rPr lang="en-GB" sz="4900" b="1" dirty="0"/>
              <a:t>Greenhouse Effect and Climate Mitigation </a:t>
            </a:r>
            <a:br>
              <a:rPr lang="en-GB" sz="4000" b="1" dirty="0"/>
            </a:br>
            <a:br>
              <a:rPr lang="en-GB" sz="4000" b="1" dirty="0"/>
            </a:br>
            <a:r>
              <a:rPr lang="en-GB" sz="4000" dirty="0"/>
              <a:t>Lee Jowett</a:t>
            </a:r>
            <a:endParaRPr lang="en-GB" sz="3200" dirty="0"/>
          </a:p>
        </p:txBody>
      </p:sp>
      <p:sp>
        <p:nvSpPr>
          <p:cNvPr id="3" name="Rectangle 2">
            <a:extLst>
              <a:ext uri="{FF2B5EF4-FFF2-40B4-BE49-F238E27FC236}">
                <a16:creationId xmlns:a16="http://schemas.microsoft.com/office/drawing/2014/main" id="{555ACE74-2F83-028C-D129-F2AD6E59CDC8}"/>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A5A11AC4-4A07-2695-F609-9A9748C67E3A}"/>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F674FA28-1AC2-7C95-FACC-F9FBADF82DFA}"/>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9D54F4BC-D160-CA67-7222-87A44353F04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251345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A018-34C4-A8B9-0180-1EE0DAAC3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92B3C-C044-26A8-00A3-794EA044864A}"/>
              </a:ext>
            </a:extLst>
          </p:cNvPr>
          <p:cNvSpPr>
            <a:spLocks noGrp="1"/>
          </p:cNvSpPr>
          <p:nvPr>
            <p:ph type="title"/>
          </p:nvPr>
        </p:nvSpPr>
        <p:spPr>
          <a:xfrm>
            <a:off x="1132840" y="494083"/>
            <a:ext cx="10515600" cy="1325563"/>
          </a:xfrm>
        </p:spPr>
        <p:txBody>
          <a:bodyPr/>
          <a:lstStyle/>
          <a:p>
            <a:r>
              <a:rPr lang="en-GB" sz="5400" b="1" dirty="0"/>
              <a:t>Break</a:t>
            </a:r>
            <a:r>
              <a:rPr lang="en-GB" dirty="0"/>
              <a:t> </a:t>
            </a:r>
          </a:p>
        </p:txBody>
      </p:sp>
      <p:pic>
        <p:nvPicPr>
          <p:cNvPr id="4" name="Picture 3" descr="A close-up of a logo&#10;&#10;Description automatically generated">
            <a:extLst>
              <a:ext uri="{FF2B5EF4-FFF2-40B4-BE49-F238E27FC236}">
                <a16:creationId xmlns:a16="http://schemas.microsoft.com/office/drawing/2014/main" id="{6464D6DD-5304-2BD6-2C90-DA7B8914D0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3780" y="5775495"/>
            <a:ext cx="2115856" cy="799244"/>
          </a:xfrm>
          <a:prstGeom prst="rect">
            <a:avLst/>
          </a:prstGeom>
        </p:spPr>
      </p:pic>
      <p:pic>
        <p:nvPicPr>
          <p:cNvPr id="5" name="Picture 4">
            <a:extLst>
              <a:ext uri="{FF2B5EF4-FFF2-40B4-BE49-F238E27FC236}">
                <a16:creationId xmlns:a16="http://schemas.microsoft.com/office/drawing/2014/main" id="{C32752B5-0F97-216C-C861-2C4618285F9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045636" y="4933297"/>
            <a:ext cx="1400214" cy="1777851"/>
          </a:xfrm>
          <a:prstGeom prst="rect">
            <a:avLst/>
          </a:prstGeom>
        </p:spPr>
      </p:pic>
      <p:pic>
        <p:nvPicPr>
          <p:cNvPr id="6" name="Picture 5" descr="About us - Green Estate">
            <a:extLst>
              <a:ext uri="{FF2B5EF4-FFF2-40B4-BE49-F238E27FC236}">
                <a16:creationId xmlns:a16="http://schemas.microsoft.com/office/drawing/2014/main" id="{7EE3B3F9-0F25-8018-D76C-B0E3A2BF6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5850" y="4863945"/>
            <a:ext cx="2524549" cy="837190"/>
          </a:xfrm>
          <a:prstGeom prst="rect">
            <a:avLst/>
          </a:prstGeom>
        </p:spPr>
      </p:pic>
      <p:pic>
        <p:nvPicPr>
          <p:cNvPr id="7" name="Picture 6" descr="Sheffield City Council - Wikipedia">
            <a:extLst>
              <a:ext uri="{FF2B5EF4-FFF2-40B4-BE49-F238E27FC236}">
                <a16:creationId xmlns:a16="http://schemas.microsoft.com/office/drawing/2014/main" id="{F336CDF0-0C32-0D5D-BAB7-A1BD2EF0A2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07522" y="5822223"/>
            <a:ext cx="985660" cy="776700"/>
          </a:xfrm>
          <a:prstGeom prst="rect">
            <a:avLst/>
          </a:prstGeom>
        </p:spPr>
      </p:pic>
      <p:pic>
        <p:nvPicPr>
          <p:cNvPr id="8" name="Picture 7" descr="Let's Go Zero! | Henbury View First School">
            <a:extLst>
              <a:ext uri="{FF2B5EF4-FFF2-40B4-BE49-F238E27FC236}">
                <a16:creationId xmlns:a16="http://schemas.microsoft.com/office/drawing/2014/main" id="{86D0C532-C0D6-CD3F-4D8A-19C7EC8B38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81672" y="5195499"/>
            <a:ext cx="879368" cy="505636"/>
          </a:xfrm>
          <a:prstGeom prst="rect">
            <a:avLst/>
          </a:prstGeom>
        </p:spPr>
      </p:pic>
      <p:sp>
        <p:nvSpPr>
          <p:cNvPr id="3" name="Rectangle 2">
            <a:extLst>
              <a:ext uri="{FF2B5EF4-FFF2-40B4-BE49-F238E27FC236}">
                <a16:creationId xmlns:a16="http://schemas.microsoft.com/office/drawing/2014/main" id="{6ADFEA9B-F287-5B4F-DB7D-8761B94F1093}"/>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D1273A1F-C3DF-23A8-0C1F-24FCF7F22C08}"/>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51E3AD9F-43F2-F6B0-DF6C-111F69888CE1}"/>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extLst>
      <p:ext uri="{BB962C8B-B14F-4D97-AF65-F5344CB8AC3E}">
        <p14:creationId xmlns:p14="http://schemas.microsoft.com/office/powerpoint/2010/main" val="45635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7DB2C-146B-69B7-E23A-8C45ABA0E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F2D10-8386-29E2-8CE3-95030569B535}"/>
              </a:ext>
            </a:extLst>
          </p:cNvPr>
          <p:cNvSpPr>
            <a:spLocks noGrp="1"/>
          </p:cNvSpPr>
          <p:nvPr>
            <p:ph type="title"/>
          </p:nvPr>
        </p:nvSpPr>
        <p:spPr>
          <a:xfrm>
            <a:off x="1270000" y="2266671"/>
            <a:ext cx="10378440" cy="926315"/>
          </a:xfrm>
        </p:spPr>
        <p:txBody>
          <a:bodyPr>
            <a:normAutofit fontScale="90000"/>
          </a:bodyPr>
          <a:lstStyle/>
          <a:p>
            <a:r>
              <a:rPr lang="en-GB" sz="4000" b="1" dirty="0"/>
              <a:t>Climate Resilience in Schools (Overheating)</a:t>
            </a:r>
            <a:br>
              <a:rPr lang="en-GB" sz="4000" b="1" dirty="0"/>
            </a:br>
            <a:r>
              <a:rPr lang="en-GB" sz="4000" b="1" dirty="0"/>
              <a:t>Laura Dawkins</a:t>
            </a:r>
            <a:br>
              <a:rPr lang="en-GB" sz="4000" b="1" dirty="0"/>
            </a:br>
            <a:r>
              <a:rPr lang="en-GB" sz="4000" dirty="0"/>
              <a:t>Expert Scientist, Climate Risk and Resilience Met Office</a:t>
            </a:r>
            <a:endParaRPr lang="en-GB" sz="3200" dirty="0"/>
          </a:p>
        </p:txBody>
      </p:sp>
      <p:sp>
        <p:nvSpPr>
          <p:cNvPr id="3" name="Rectangle 2">
            <a:extLst>
              <a:ext uri="{FF2B5EF4-FFF2-40B4-BE49-F238E27FC236}">
                <a16:creationId xmlns:a16="http://schemas.microsoft.com/office/drawing/2014/main" id="{EBF31FED-48C5-3FE5-E0C8-BD905EB38D75}"/>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97F279FA-EA5C-CB36-3500-61C5B28E08F3}"/>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D7288F68-C581-6C3E-C235-2EF2331888FD}"/>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59D002EF-0AB5-EBAD-5ACC-B1805DB0826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417696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25894-02F8-8B30-1625-73B6D0DB8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9B0AF-B3DD-76DF-A307-C689AD996C2A}"/>
              </a:ext>
            </a:extLst>
          </p:cNvPr>
          <p:cNvSpPr>
            <a:spLocks noGrp="1"/>
          </p:cNvSpPr>
          <p:nvPr>
            <p:ph type="title"/>
          </p:nvPr>
        </p:nvSpPr>
        <p:spPr>
          <a:xfrm>
            <a:off x="975360" y="217879"/>
            <a:ext cx="10378440" cy="926315"/>
          </a:xfrm>
        </p:spPr>
        <p:txBody>
          <a:bodyPr>
            <a:normAutofit/>
          </a:bodyPr>
          <a:lstStyle/>
          <a:p>
            <a:r>
              <a:rPr lang="en-GB" sz="4000" b="1" dirty="0"/>
              <a:t>Climate Resilience in schools (overheating)</a:t>
            </a:r>
            <a:endParaRPr lang="en-GB" sz="3200" dirty="0"/>
          </a:p>
        </p:txBody>
      </p:sp>
      <p:pic>
        <p:nvPicPr>
          <p:cNvPr id="4" name="Online Media 3" title="UKCP October 2025 webinar: Spatial Risk Frameworks to Inform Government Policy on Climate Resilience">
            <a:hlinkClick r:id="" action="ppaction://media"/>
            <a:extLst>
              <a:ext uri="{FF2B5EF4-FFF2-40B4-BE49-F238E27FC236}">
                <a16:creationId xmlns:a16="http://schemas.microsoft.com/office/drawing/2014/main" id="{585C1CA3-60DB-78BE-EAE2-943107788470}"/>
              </a:ext>
            </a:extLst>
          </p:cNvPr>
          <p:cNvPicPr>
            <a:picLocks noGrp="1" noRot="1" noChangeAspect="1"/>
          </p:cNvPicPr>
          <p:nvPr>
            <p:ph idx="1"/>
            <a:videoFile r:link="rId1"/>
          </p:nvPr>
        </p:nvPicPr>
        <p:blipFill>
          <a:blip r:embed="rId4"/>
          <a:stretch>
            <a:fillRect/>
          </a:stretch>
        </p:blipFill>
        <p:spPr>
          <a:xfrm>
            <a:off x="0" y="0"/>
            <a:ext cx="12192000" cy="6888870"/>
          </a:xfrm>
          <a:prstGeom prst="rect">
            <a:avLst/>
          </a:prstGeom>
        </p:spPr>
      </p:pic>
    </p:spTree>
    <p:extLst>
      <p:ext uri="{BB962C8B-B14F-4D97-AF65-F5344CB8AC3E}">
        <p14:creationId xmlns:p14="http://schemas.microsoft.com/office/powerpoint/2010/main" val="19544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1794-D95E-A0DE-9A58-D570397D46DB}"/>
              </a:ext>
            </a:extLst>
          </p:cNvPr>
          <p:cNvSpPr>
            <a:spLocks noGrp="1"/>
          </p:cNvSpPr>
          <p:nvPr>
            <p:ph type="title"/>
          </p:nvPr>
        </p:nvSpPr>
        <p:spPr/>
        <p:txBody>
          <a:bodyPr/>
          <a:lstStyle/>
          <a:p>
            <a:endParaRPr lang="en-GB"/>
          </a:p>
        </p:txBody>
      </p:sp>
      <p:pic>
        <p:nvPicPr>
          <p:cNvPr id="6" name="Online Media 5" title="UKCP October 2025 webinar: Spatial Risk Frameworks to Inform Government Policy on Climate Resilience">
            <a:hlinkClick r:id="" action="ppaction://media"/>
            <a:extLst>
              <a:ext uri="{FF2B5EF4-FFF2-40B4-BE49-F238E27FC236}">
                <a16:creationId xmlns:a16="http://schemas.microsoft.com/office/drawing/2014/main" id="{BCA87F6A-D35E-DD07-B9E3-34BEA1B15786}"/>
              </a:ext>
            </a:extLst>
          </p:cNvPr>
          <p:cNvPicPr>
            <a:picLocks noGrp="1" noRot="1" noChangeAspect="1"/>
          </p:cNvPicPr>
          <p:nvPr>
            <p:ph idx="1"/>
            <a:videoFile r:link="rId1"/>
          </p:nvPr>
        </p:nvPicPr>
        <p:blipFill>
          <a:blip r:embed="rId3"/>
          <a:stretch>
            <a:fillRect/>
          </a:stretch>
        </p:blipFill>
        <p:spPr>
          <a:xfrm>
            <a:off x="0" y="0"/>
            <a:ext cx="12192000" cy="6888945"/>
          </a:xfrm>
          <a:prstGeom prst="rect">
            <a:avLst/>
          </a:prstGeom>
        </p:spPr>
      </p:pic>
    </p:spTree>
    <p:extLst>
      <p:ext uri="{BB962C8B-B14F-4D97-AF65-F5344CB8AC3E}">
        <p14:creationId xmlns:p14="http://schemas.microsoft.com/office/powerpoint/2010/main" val="207124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EFBED-431C-5D78-C8F2-59FD7ABC0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EC03B-1317-F456-5082-9A780FBC0ACC}"/>
              </a:ext>
            </a:extLst>
          </p:cNvPr>
          <p:cNvSpPr>
            <a:spLocks noGrp="1"/>
          </p:cNvSpPr>
          <p:nvPr>
            <p:ph type="title"/>
          </p:nvPr>
        </p:nvSpPr>
        <p:spPr>
          <a:xfrm>
            <a:off x="975360" y="385519"/>
            <a:ext cx="10378440" cy="926315"/>
          </a:xfrm>
        </p:spPr>
        <p:txBody>
          <a:bodyPr>
            <a:normAutofit/>
          </a:bodyPr>
          <a:lstStyle/>
          <a:p>
            <a:r>
              <a:rPr lang="en-GB" b="1" dirty="0"/>
              <a:t>What does this mean for your school?</a:t>
            </a:r>
          </a:p>
        </p:txBody>
      </p:sp>
      <p:sp>
        <p:nvSpPr>
          <p:cNvPr id="3" name="Rectangle 2">
            <a:extLst>
              <a:ext uri="{FF2B5EF4-FFF2-40B4-BE49-F238E27FC236}">
                <a16:creationId xmlns:a16="http://schemas.microsoft.com/office/drawing/2014/main" id="{E5692A55-AFE5-0897-9E27-0F1529770DD3}"/>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27D77EB2-BEB0-E13E-CAB8-4D9C5E34A785}"/>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77870452-5111-03BD-25F7-1273CC306269}"/>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9C7F1AE4-0A12-8953-4339-481F3A2CECF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
        <p:nvSpPr>
          <p:cNvPr id="4" name="Rectangle 1">
            <a:extLst>
              <a:ext uri="{FF2B5EF4-FFF2-40B4-BE49-F238E27FC236}">
                <a16:creationId xmlns:a16="http://schemas.microsoft.com/office/drawing/2014/main" id="{3CE373B1-8F8D-1D3F-7607-8A17E5C2945F}"/>
              </a:ext>
            </a:extLst>
          </p:cNvPr>
          <p:cNvSpPr>
            <a:spLocks noChangeArrowheads="1"/>
          </p:cNvSpPr>
          <p:nvPr/>
        </p:nvSpPr>
        <p:spPr bwMode="auto">
          <a:xfrm>
            <a:off x="975360" y="1574153"/>
            <a:ext cx="93268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It estimates how many school days per year each building is likely to overheat, based on climate projections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Two temperature thresholds are used: 26°C (upper limit of comfortable classroom temperature) and 35°C (a threshold with serious health impacts)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Three scenarios are compared: the current climate, 2°C of global warming, and 4°C of global warming above pre-industrial levels </a:t>
            </a:r>
          </a:p>
        </p:txBody>
      </p:sp>
    </p:spTree>
    <p:extLst>
      <p:ext uri="{BB962C8B-B14F-4D97-AF65-F5344CB8AC3E}">
        <p14:creationId xmlns:p14="http://schemas.microsoft.com/office/powerpoint/2010/main" val="234629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639D-F100-19C2-2F2D-E250EDDDF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841E7-06D3-194C-94F8-1276F46DAA8D}"/>
              </a:ext>
            </a:extLst>
          </p:cNvPr>
          <p:cNvSpPr>
            <a:spLocks noGrp="1"/>
          </p:cNvSpPr>
          <p:nvPr>
            <p:ph type="title"/>
          </p:nvPr>
        </p:nvSpPr>
        <p:spPr>
          <a:xfrm>
            <a:off x="975360" y="385519"/>
            <a:ext cx="10378440" cy="926315"/>
          </a:xfrm>
        </p:spPr>
        <p:txBody>
          <a:bodyPr>
            <a:normAutofit/>
          </a:bodyPr>
          <a:lstStyle/>
          <a:p>
            <a:r>
              <a:rPr lang="en-GB" b="1" dirty="0"/>
              <a:t>Caveats to the data</a:t>
            </a:r>
          </a:p>
        </p:txBody>
      </p:sp>
      <p:sp>
        <p:nvSpPr>
          <p:cNvPr id="3" name="Rectangle 2">
            <a:extLst>
              <a:ext uri="{FF2B5EF4-FFF2-40B4-BE49-F238E27FC236}">
                <a16:creationId xmlns:a16="http://schemas.microsoft.com/office/drawing/2014/main" id="{7438E713-01B9-B09D-F792-69B83C0F633C}"/>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BB65E0E4-3E67-58CC-D9A5-35525F0EEDAA}"/>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B30BDF40-A360-EADF-1F2C-9EBC93AC78A9}"/>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E6C38AF9-7AED-BB4E-0FD0-B26334CCD61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
        <p:nvSpPr>
          <p:cNvPr id="5" name="Rectangle 1">
            <a:extLst>
              <a:ext uri="{FF2B5EF4-FFF2-40B4-BE49-F238E27FC236}">
                <a16:creationId xmlns:a16="http://schemas.microsoft.com/office/drawing/2014/main" id="{79045299-2526-6DAC-9943-67F307100512}"/>
              </a:ext>
            </a:extLst>
          </p:cNvPr>
          <p:cNvSpPr>
            <a:spLocks noChangeArrowheads="1"/>
          </p:cNvSpPr>
          <p:nvPr/>
        </p:nvSpPr>
        <p:spPr bwMode="auto">
          <a:xfrm>
            <a:off x="975360" y="1443841"/>
            <a:ext cx="882028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The model groups schools into building "archetypes"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All schools built in the same era and region are given the same overheating estimate, regardless of their individual features (orientation, shading, ventilation, etc.)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Therefore, the figures are indicative rather than precise, best used to start a conversation rather than as definitive predictions </a:t>
            </a:r>
          </a:p>
        </p:txBody>
      </p:sp>
    </p:spTree>
    <p:extLst>
      <p:ext uri="{BB962C8B-B14F-4D97-AF65-F5344CB8AC3E}">
        <p14:creationId xmlns:p14="http://schemas.microsoft.com/office/powerpoint/2010/main" val="14205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CB45-B62A-D0AA-46FF-84AA469CCD81}"/>
              </a:ext>
            </a:extLst>
          </p:cNvPr>
          <p:cNvSpPr>
            <a:spLocks noGrp="1"/>
          </p:cNvSpPr>
          <p:nvPr>
            <p:ph type="title"/>
          </p:nvPr>
        </p:nvSpPr>
        <p:spPr>
          <a:xfrm>
            <a:off x="1035580" y="365125"/>
            <a:ext cx="10318219" cy="1325563"/>
          </a:xfrm>
        </p:spPr>
        <p:txBody>
          <a:bodyPr>
            <a:normAutofit/>
          </a:bodyPr>
          <a:lstStyle/>
          <a:p>
            <a:r>
              <a:rPr lang="en-GB" sz="4800" b="1" dirty="0"/>
              <a:t>Housekeeping </a:t>
            </a:r>
          </a:p>
        </p:txBody>
      </p:sp>
      <p:pic>
        <p:nvPicPr>
          <p:cNvPr id="4" name="Content Placeholder 5" descr="A clock which shows time to be 10:10. A logo to show that time is tight.">
            <a:extLst>
              <a:ext uri="{FF2B5EF4-FFF2-40B4-BE49-F238E27FC236}">
                <a16:creationId xmlns:a16="http://schemas.microsoft.com/office/drawing/2014/main" id="{007381E0-B119-763A-B69E-1457D210EA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6314" y="2524049"/>
            <a:ext cx="1979612" cy="1981200"/>
          </a:xfrm>
          <a:prstGeom prst="rect">
            <a:avLst/>
          </a:prstGeom>
        </p:spPr>
      </p:pic>
      <p:pic>
        <p:nvPicPr>
          <p:cNvPr id="5" name="Picture 5" descr="It is a male and a female standing side by side. It is the restroom logo.">
            <a:extLst>
              <a:ext uri="{FF2B5EF4-FFF2-40B4-BE49-F238E27FC236}">
                <a16:creationId xmlns:a16="http://schemas.microsoft.com/office/drawing/2014/main" id="{674C33E5-14D1-C6B6-0C44-64B9256B4A9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5581" y="2524649"/>
            <a:ext cx="2561944"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 person is escaping through a door. It is the emergency exit logo.">
            <a:extLst>
              <a:ext uri="{FF2B5EF4-FFF2-40B4-BE49-F238E27FC236}">
                <a16:creationId xmlns:a16="http://schemas.microsoft.com/office/drawing/2014/main" id="{F6A12B37-3AFB-914D-A2B4-1C78B52845C5}"/>
              </a:ext>
            </a:extLst>
          </p:cNvPr>
          <p:cNvPicPr>
            <a:picLocks noChangeAspect="1"/>
          </p:cNvPicPr>
          <p:nvPr/>
        </p:nvPicPr>
        <p:blipFill>
          <a:blip r:embed="rId4" cstate="email">
            <a:grayscl/>
            <a:biLevel thresh="50000"/>
            <a:extLst>
              <a:ext uri="{28A0092B-C50C-407E-A947-70E740481C1C}">
                <a14:useLocalDpi xmlns:a14="http://schemas.microsoft.com/office/drawing/2010/main"/>
              </a:ext>
            </a:extLst>
          </a:blip>
          <a:srcRect/>
          <a:stretch>
            <a:fillRect/>
          </a:stretch>
        </p:blipFill>
        <p:spPr bwMode="auto">
          <a:xfrm>
            <a:off x="4380320" y="2501763"/>
            <a:ext cx="1980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is drinking water in the water fountain. It shows you are allowed to drink water.">
            <a:extLst>
              <a:ext uri="{FF2B5EF4-FFF2-40B4-BE49-F238E27FC236}">
                <a16:creationId xmlns:a16="http://schemas.microsoft.com/office/drawing/2014/main" id="{477CF5E0-896B-EDCF-8142-687DEB3E48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3115" y="2507903"/>
            <a:ext cx="1630404" cy="1980000"/>
          </a:xfrm>
          <a:prstGeom prst="rect">
            <a:avLst/>
          </a:prstGeom>
        </p:spPr>
      </p:pic>
      <p:sp>
        <p:nvSpPr>
          <p:cNvPr id="8" name="Rectangle 7">
            <a:extLst>
              <a:ext uri="{FF2B5EF4-FFF2-40B4-BE49-F238E27FC236}">
                <a16:creationId xmlns:a16="http://schemas.microsoft.com/office/drawing/2014/main" id="{28CB4EE9-8035-0C94-BF21-2B3B0D75723F}"/>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88DC91F9-0E5E-AA8D-29FE-4BA75397A762}"/>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82397D36-AAB8-5C75-D807-5002C96B7BAE}"/>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extLst>
      <p:ext uri="{BB962C8B-B14F-4D97-AF65-F5344CB8AC3E}">
        <p14:creationId xmlns:p14="http://schemas.microsoft.com/office/powerpoint/2010/main" val="63518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98079-8D09-1D08-BAEF-20EBC5D16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4F348-7A00-ECD0-589B-47D57879F545}"/>
              </a:ext>
            </a:extLst>
          </p:cNvPr>
          <p:cNvSpPr>
            <a:spLocks noGrp="1"/>
          </p:cNvSpPr>
          <p:nvPr>
            <p:ph type="title"/>
          </p:nvPr>
        </p:nvSpPr>
        <p:spPr>
          <a:xfrm>
            <a:off x="975360" y="217879"/>
            <a:ext cx="10378440" cy="926315"/>
          </a:xfrm>
        </p:spPr>
        <p:txBody>
          <a:bodyPr>
            <a:normAutofit/>
          </a:bodyPr>
          <a:lstStyle/>
          <a:p>
            <a:r>
              <a:rPr lang="en-GB" b="1" dirty="0"/>
              <a:t>Why does building age matter?</a:t>
            </a:r>
            <a:endParaRPr lang="en-GB" dirty="0"/>
          </a:p>
        </p:txBody>
      </p:sp>
      <p:sp>
        <p:nvSpPr>
          <p:cNvPr id="11" name="Content Placeholder 10">
            <a:extLst>
              <a:ext uri="{FF2B5EF4-FFF2-40B4-BE49-F238E27FC236}">
                <a16:creationId xmlns:a16="http://schemas.microsoft.com/office/drawing/2014/main" id="{45C5AC03-4698-61A2-1E0A-F513B8174B8C}"/>
              </a:ext>
            </a:extLst>
          </p:cNvPr>
          <p:cNvSpPr>
            <a:spLocks noGrp="1"/>
          </p:cNvSpPr>
          <p:nvPr>
            <p:ph idx="1"/>
          </p:nvPr>
        </p:nvSpPr>
        <p:spPr>
          <a:xfrm>
            <a:off x="975360" y="1473200"/>
            <a:ext cx="8820281" cy="5048651"/>
          </a:xfrm>
        </p:spPr>
        <p:txBody>
          <a:bodyPr>
            <a:normAutofit/>
          </a:bodyPr>
          <a:lstStyle/>
          <a:p>
            <a:r>
              <a:rPr lang="en-GB" sz="3200" dirty="0"/>
              <a:t>Newer buildings (post-1976) tend to be more airtight and better insulated, which is good for keeping heat in during winter but can trap heat during hot weather</a:t>
            </a:r>
          </a:p>
          <a:p>
            <a:r>
              <a:rPr lang="en-GB" sz="3200" dirty="0"/>
              <a:t>Older buildings like interwar-era schools tend to have higher ceilings and more natural airflow, which provides some natural cooling</a:t>
            </a:r>
          </a:p>
          <a:p>
            <a:r>
              <a:rPr lang="en-GB" sz="3200" dirty="0"/>
              <a:t>This is a real tension between energy efficiency and overheating risk</a:t>
            </a:r>
          </a:p>
          <a:p>
            <a:pPr fontAlgn="t"/>
            <a:endParaRPr lang="en-GB" sz="2800" b="0" i="0" u="none" strike="noStrike" dirty="0">
              <a:effectLst/>
              <a:latin typeface="Arial" panose="020B0604020202020204" pitchFamily="34" charset="0"/>
            </a:endParaRPr>
          </a:p>
        </p:txBody>
      </p:sp>
      <p:sp>
        <p:nvSpPr>
          <p:cNvPr id="3" name="Rectangle 2">
            <a:extLst>
              <a:ext uri="{FF2B5EF4-FFF2-40B4-BE49-F238E27FC236}">
                <a16:creationId xmlns:a16="http://schemas.microsoft.com/office/drawing/2014/main" id="{AFC62DD3-6384-0646-8618-39BE10CEC6D2}"/>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C67227E2-DF76-E68B-F283-877B5DFC7E42}"/>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5E6682D7-4DF0-473B-381B-40CBD5EA6734}"/>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CD1CBD82-0A07-8B90-C6C4-E0E455477AF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236561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C95-0812-16FA-7607-A5AD275DC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9B1FF-B0F0-EE26-2511-7AECE913ABBD}"/>
              </a:ext>
            </a:extLst>
          </p:cNvPr>
          <p:cNvSpPr>
            <a:spLocks noGrp="1"/>
          </p:cNvSpPr>
          <p:nvPr>
            <p:ph type="title"/>
          </p:nvPr>
        </p:nvSpPr>
        <p:spPr>
          <a:xfrm>
            <a:off x="975360" y="217879"/>
            <a:ext cx="10378440" cy="926315"/>
          </a:xfrm>
        </p:spPr>
        <p:txBody>
          <a:bodyPr>
            <a:normAutofit/>
          </a:bodyPr>
          <a:lstStyle/>
          <a:p>
            <a:r>
              <a:rPr lang="en-GB" b="1" dirty="0"/>
              <a:t>What does this mean for your school?</a:t>
            </a:r>
          </a:p>
        </p:txBody>
      </p:sp>
      <p:sp>
        <p:nvSpPr>
          <p:cNvPr id="3" name="Rectangle 2">
            <a:extLst>
              <a:ext uri="{FF2B5EF4-FFF2-40B4-BE49-F238E27FC236}">
                <a16:creationId xmlns:a16="http://schemas.microsoft.com/office/drawing/2014/main" id="{0CF4C863-5509-1F09-A5A8-D164E96499C5}"/>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FC7EE839-B278-0AFC-6A52-10CF5C28F696}"/>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741564A6-EE8A-F76B-9771-54EB0DA2B739}"/>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graphicFrame>
        <p:nvGraphicFramePr>
          <p:cNvPr id="4" name="Table 3">
            <a:extLst>
              <a:ext uri="{FF2B5EF4-FFF2-40B4-BE49-F238E27FC236}">
                <a16:creationId xmlns:a16="http://schemas.microsoft.com/office/drawing/2014/main" id="{924FACFF-53C0-ED71-FC9F-C17D44F5346F}"/>
              </a:ext>
            </a:extLst>
          </p:cNvPr>
          <p:cNvGraphicFramePr>
            <a:graphicFrameLocks noGrp="1"/>
          </p:cNvGraphicFramePr>
          <p:nvPr>
            <p:extLst>
              <p:ext uri="{D42A27DB-BD31-4B8C-83A1-F6EECF244321}">
                <p14:modId xmlns:p14="http://schemas.microsoft.com/office/powerpoint/2010/main" val="1434274043"/>
              </p:ext>
            </p:extLst>
          </p:nvPr>
        </p:nvGraphicFramePr>
        <p:xfrm>
          <a:off x="795840" y="1235949"/>
          <a:ext cx="10960248" cy="4862124"/>
        </p:xfrm>
        <a:graphic>
          <a:graphicData uri="http://schemas.openxmlformats.org/drawingml/2006/table">
            <a:tbl>
              <a:tblPr>
                <a:tableStyleId>{5940675A-B579-460E-94D1-54222C63F5DA}</a:tableStyleId>
              </a:tblPr>
              <a:tblGrid>
                <a:gridCol w="1610061">
                  <a:extLst>
                    <a:ext uri="{9D8B030D-6E8A-4147-A177-3AD203B41FA5}">
                      <a16:colId xmlns:a16="http://schemas.microsoft.com/office/drawing/2014/main" val="3078369197"/>
                    </a:ext>
                  </a:extLst>
                </a:gridCol>
                <a:gridCol w="1335741">
                  <a:extLst>
                    <a:ext uri="{9D8B030D-6E8A-4147-A177-3AD203B41FA5}">
                      <a16:colId xmlns:a16="http://schemas.microsoft.com/office/drawing/2014/main" val="3117731287"/>
                    </a:ext>
                  </a:extLst>
                </a:gridCol>
                <a:gridCol w="1335741">
                  <a:extLst>
                    <a:ext uri="{9D8B030D-6E8A-4147-A177-3AD203B41FA5}">
                      <a16:colId xmlns:a16="http://schemas.microsoft.com/office/drawing/2014/main" val="3863812146"/>
                    </a:ext>
                  </a:extLst>
                </a:gridCol>
                <a:gridCol w="1335741">
                  <a:extLst>
                    <a:ext uri="{9D8B030D-6E8A-4147-A177-3AD203B41FA5}">
                      <a16:colId xmlns:a16="http://schemas.microsoft.com/office/drawing/2014/main" val="2783532763"/>
                    </a:ext>
                  </a:extLst>
                </a:gridCol>
                <a:gridCol w="1335741">
                  <a:extLst>
                    <a:ext uri="{9D8B030D-6E8A-4147-A177-3AD203B41FA5}">
                      <a16:colId xmlns:a16="http://schemas.microsoft.com/office/drawing/2014/main" val="2419866784"/>
                    </a:ext>
                  </a:extLst>
                </a:gridCol>
                <a:gridCol w="1335741">
                  <a:extLst>
                    <a:ext uri="{9D8B030D-6E8A-4147-A177-3AD203B41FA5}">
                      <a16:colId xmlns:a16="http://schemas.microsoft.com/office/drawing/2014/main" val="1719223697"/>
                    </a:ext>
                  </a:extLst>
                </a:gridCol>
                <a:gridCol w="1335741">
                  <a:extLst>
                    <a:ext uri="{9D8B030D-6E8A-4147-A177-3AD203B41FA5}">
                      <a16:colId xmlns:a16="http://schemas.microsoft.com/office/drawing/2014/main" val="354256160"/>
                    </a:ext>
                  </a:extLst>
                </a:gridCol>
                <a:gridCol w="1335741">
                  <a:extLst>
                    <a:ext uri="{9D8B030D-6E8A-4147-A177-3AD203B41FA5}">
                      <a16:colId xmlns:a16="http://schemas.microsoft.com/office/drawing/2014/main" val="3434663069"/>
                    </a:ext>
                  </a:extLst>
                </a:gridCol>
              </a:tblGrid>
              <a:tr h="630629">
                <a:tc>
                  <a:txBody>
                    <a:bodyPr/>
                    <a:lstStyle/>
                    <a:p>
                      <a:pPr>
                        <a:buNone/>
                      </a:pPr>
                      <a:r>
                        <a:rPr lang="en-GB" sz="2000" b="1"/>
                        <a:t>School</a:t>
                      </a:r>
                    </a:p>
                  </a:txBody>
                  <a:tcPr marL="63063" marR="63063" marT="31531" marB="31531" anchor="ctr"/>
                </a:tc>
                <a:tc>
                  <a:txBody>
                    <a:bodyPr/>
                    <a:lstStyle/>
                    <a:p>
                      <a:pPr>
                        <a:buNone/>
                      </a:pPr>
                      <a:r>
                        <a:rPr lang="en-GB" sz="2000" b="1"/>
                        <a:t>Building Era</a:t>
                      </a:r>
                    </a:p>
                  </a:txBody>
                  <a:tcPr marL="63063" marR="63063" marT="31531" marB="31531" anchor="ctr"/>
                </a:tc>
                <a:tc>
                  <a:txBody>
                    <a:bodyPr/>
                    <a:lstStyle/>
                    <a:p>
                      <a:pPr algn="ctr">
                        <a:buNone/>
                      </a:pPr>
                      <a:r>
                        <a:rPr lang="en-GB" sz="2000" b="1" dirty="0"/>
                        <a:t>Now (26°C)</a:t>
                      </a:r>
                    </a:p>
                  </a:txBody>
                  <a:tcPr marL="63063" marR="63063" marT="31531" marB="31531" anchor="ctr"/>
                </a:tc>
                <a:tc>
                  <a:txBody>
                    <a:bodyPr/>
                    <a:lstStyle/>
                    <a:p>
                      <a:pPr algn="ctr">
                        <a:buNone/>
                      </a:pPr>
                      <a:r>
                        <a:rPr lang="en-GB" sz="2000" b="1" dirty="0"/>
                        <a:t>2°C warming (26°C)</a:t>
                      </a:r>
                    </a:p>
                  </a:txBody>
                  <a:tcPr marL="63063" marR="63063" marT="31531" marB="31531" anchor="ctr"/>
                </a:tc>
                <a:tc>
                  <a:txBody>
                    <a:bodyPr/>
                    <a:lstStyle/>
                    <a:p>
                      <a:pPr algn="ctr">
                        <a:buNone/>
                      </a:pPr>
                      <a:r>
                        <a:rPr lang="en-GB" sz="2000" b="1"/>
                        <a:t>4°C warming (26°C)</a:t>
                      </a:r>
                    </a:p>
                  </a:txBody>
                  <a:tcPr marL="63063" marR="63063" marT="31531" marB="31531" anchor="ctr"/>
                </a:tc>
                <a:tc>
                  <a:txBody>
                    <a:bodyPr/>
                    <a:lstStyle/>
                    <a:p>
                      <a:pPr algn="ctr">
                        <a:buNone/>
                      </a:pPr>
                      <a:r>
                        <a:rPr lang="en-GB" sz="2000" b="1" dirty="0"/>
                        <a:t>Now (35°C)</a:t>
                      </a:r>
                    </a:p>
                  </a:txBody>
                  <a:tcPr marL="63063" marR="63063" marT="31531" marB="31531" anchor="ctr"/>
                </a:tc>
                <a:tc>
                  <a:txBody>
                    <a:bodyPr/>
                    <a:lstStyle/>
                    <a:p>
                      <a:pPr algn="ctr">
                        <a:buNone/>
                      </a:pPr>
                      <a:r>
                        <a:rPr lang="en-GB" sz="2000" b="1" dirty="0"/>
                        <a:t>2°C warming (35°C)</a:t>
                      </a:r>
                    </a:p>
                  </a:txBody>
                  <a:tcPr marL="63063" marR="63063" marT="31531" marB="31531" anchor="ctr"/>
                </a:tc>
                <a:tc>
                  <a:txBody>
                    <a:bodyPr/>
                    <a:lstStyle/>
                    <a:p>
                      <a:pPr algn="ctr">
                        <a:buNone/>
                      </a:pPr>
                      <a:r>
                        <a:rPr lang="en-GB" sz="2000" b="1" dirty="0"/>
                        <a:t>4°C warming (35°C)</a:t>
                      </a:r>
                    </a:p>
                  </a:txBody>
                  <a:tcPr marL="63063" marR="63063" marT="31531" marB="31531" anchor="ctr"/>
                </a:tc>
                <a:extLst>
                  <a:ext uri="{0D108BD9-81ED-4DB2-BD59-A6C34878D82A}">
                    <a16:rowId xmlns:a16="http://schemas.microsoft.com/office/drawing/2014/main" val="4229440405"/>
                  </a:ext>
                </a:extLst>
              </a:tr>
              <a:tr h="819817">
                <a:tc>
                  <a:txBody>
                    <a:bodyPr/>
                    <a:lstStyle/>
                    <a:p>
                      <a:pPr>
                        <a:buNone/>
                      </a:pPr>
                      <a:r>
                        <a:rPr lang="en-GB" sz="1600" b="1" dirty="0" err="1"/>
                        <a:t>Arbourthorne</a:t>
                      </a:r>
                      <a:r>
                        <a:rPr lang="en-GB" sz="1600" b="1" dirty="0"/>
                        <a:t> Community Primary</a:t>
                      </a:r>
                    </a:p>
                  </a:txBody>
                  <a:tcPr marL="63063" marR="63063" marT="31531" marB="31531" anchor="ctr"/>
                </a:tc>
                <a:tc>
                  <a:txBody>
                    <a:bodyPr/>
                    <a:lstStyle/>
                    <a:p>
                      <a:pPr algn="ctr">
                        <a:buNone/>
                      </a:pPr>
                      <a:r>
                        <a:rPr lang="en-GB" sz="2000"/>
                        <a:t>Post-1976</a:t>
                      </a:r>
                    </a:p>
                  </a:txBody>
                  <a:tcPr marL="63063" marR="63063" marT="31531" marB="31531" anchor="ctr"/>
                </a:tc>
                <a:tc>
                  <a:txBody>
                    <a:bodyPr/>
                    <a:lstStyle/>
                    <a:p>
                      <a:pPr algn="ctr">
                        <a:buNone/>
                      </a:pPr>
                      <a:r>
                        <a:rPr lang="en-GB" sz="2000" dirty="0"/>
                        <a:t>63</a:t>
                      </a:r>
                    </a:p>
                  </a:txBody>
                  <a:tcPr marL="63063" marR="63063" marT="31531" marB="31531" anchor="ctr"/>
                </a:tc>
                <a:tc>
                  <a:txBody>
                    <a:bodyPr/>
                    <a:lstStyle/>
                    <a:p>
                      <a:pPr algn="ctr">
                        <a:buNone/>
                      </a:pPr>
                      <a:r>
                        <a:rPr lang="en-GB" sz="2000" dirty="0"/>
                        <a:t>76</a:t>
                      </a:r>
                    </a:p>
                  </a:txBody>
                  <a:tcPr marL="63063" marR="63063" marT="31531" marB="31531" anchor="ctr"/>
                </a:tc>
                <a:tc>
                  <a:txBody>
                    <a:bodyPr/>
                    <a:lstStyle/>
                    <a:p>
                      <a:pPr algn="ctr">
                        <a:buNone/>
                      </a:pPr>
                      <a:r>
                        <a:rPr lang="en-GB" sz="2000" dirty="0"/>
                        <a:t>93</a:t>
                      </a:r>
                    </a:p>
                  </a:txBody>
                  <a:tcPr marL="63063" marR="63063" marT="31531" marB="31531" anchor="ctr"/>
                </a:tc>
                <a:tc>
                  <a:txBody>
                    <a:bodyPr/>
                    <a:lstStyle/>
                    <a:p>
                      <a:pPr algn="ctr">
                        <a:buNone/>
                      </a:pPr>
                      <a:r>
                        <a:rPr lang="en-GB" sz="2000" dirty="0"/>
                        <a:t>1</a:t>
                      </a:r>
                    </a:p>
                  </a:txBody>
                  <a:tcPr marL="63063" marR="63063" marT="31531" marB="31531" anchor="ctr"/>
                </a:tc>
                <a:tc>
                  <a:txBody>
                    <a:bodyPr/>
                    <a:lstStyle/>
                    <a:p>
                      <a:pPr algn="ctr">
                        <a:buNone/>
                      </a:pPr>
                      <a:r>
                        <a:rPr lang="en-GB" sz="2000" dirty="0"/>
                        <a:t>3</a:t>
                      </a:r>
                    </a:p>
                  </a:txBody>
                  <a:tcPr marL="63063" marR="63063" marT="31531" marB="31531" anchor="ctr"/>
                </a:tc>
                <a:tc>
                  <a:txBody>
                    <a:bodyPr/>
                    <a:lstStyle/>
                    <a:p>
                      <a:pPr algn="ctr">
                        <a:buNone/>
                      </a:pPr>
                      <a:r>
                        <a:rPr lang="en-GB" sz="2000"/>
                        <a:t>9</a:t>
                      </a:r>
                    </a:p>
                  </a:txBody>
                  <a:tcPr marL="63063" marR="63063" marT="31531" marB="31531" anchor="ctr"/>
                </a:tc>
                <a:extLst>
                  <a:ext uri="{0D108BD9-81ED-4DB2-BD59-A6C34878D82A}">
                    <a16:rowId xmlns:a16="http://schemas.microsoft.com/office/drawing/2014/main" val="2039818256"/>
                  </a:ext>
                </a:extLst>
              </a:tr>
              <a:tr h="819817">
                <a:tc>
                  <a:txBody>
                    <a:bodyPr/>
                    <a:lstStyle/>
                    <a:p>
                      <a:pPr>
                        <a:buNone/>
                      </a:pPr>
                      <a:r>
                        <a:rPr lang="en-GB" sz="1600" b="1" dirty="0"/>
                        <a:t>Emmaus Catholic and CofE Primary</a:t>
                      </a:r>
                    </a:p>
                  </a:txBody>
                  <a:tcPr marL="63063" marR="63063" marT="31531" marB="31531" anchor="ctr"/>
                </a:tc>
                <a:tc>
                  <a:txBody>
                    <a:bodyPr/>
                    <a:lstStyle/>
                    <a:p>
                      <a:pPr algn="ctr">
                        <a:buNone/>
                      </a:pPr>
                      <a:r>
                        <a:rPr lang="en-GB" sz="2000" dirty="0"/>
                        <a:t>Post-1976</a:t>
                      </a:r>
                    </a:p>
                  </a:txBody>
                  <a:tcPr marL="63063" marR="63063" marT="31531" marB="31531" anchor="ctr"/>
                </a:tc>
                <a:tc>
                  <a:txBody>
                    <a:bodyPr/>
                    <a:lstStyle/>
                    <a:p>
                      <a:pPr algn="ctr">
                        <a:buNone/>
                      </a:pPr>
                      <a:r>
                        <a:rPr lang="en-GB" sz="2000"/>
                        <a:t>65</a:t>
                      </a:r>
                    </a:p>
                  </a:txBody>
                  <a:tcPr marL="63063" marR="63063" marT="31531" marB="31531" anchor="ctr"/>
                </a:tc>
                <a:tc>
                  <a:txBody>
                    <a:bodyPr/>
                    <a:lstStyle/>
                    <a:p>
                      <a:pPr algn="ctr">
                        <a:buNone/>
                      </a:pPr>
                      <a:r>
                        <a:rPr lang="en-GB" sz="2000" dirty="0"/>
                        <a:t>78</a:t>
                      </a:r>
                    </a:p>
                  </a:txBody>
                  <a:tcPr marL="63063" marR="63063" marT="31531" marB="31531" anchor="ctr"/>
                </a:tc>
                <a:tc>
                  <a:txBody>
                    <a:bodyPr/>
                    <a:lstStyle/>
                    <a:p>
                      <a:pPr algn="ctr">
                        <a:buNone/>
                      </a:pPr>
                      <a:r>
                        <a:rPr lang="en-GB" sz="2000" dirty="0"/>
                        <a:t>95</a:t>
                      </a:r>
                    </a:p>
                  </a:txBody>
                  <a:tcPr marL="63063" marR="63063" marT="31531" marB="31531" anchor="ctr"/>
                </a:tc>
                <a:tc>
                  <a:txBody>
                    <a:bodyPr/>
                    <a:lstStyle/>
                    <a:p>
                      <a:pPr algn="ctr">
                        <a:buNone/>
                      </a:pPr>
                      <a:r>
                        <a:rPr lang="en-GB" sz="2000" dirty="0"/>
                        <a:t>1</a:t>
                      </a:r>
                    </a:p>
                  </a:txBody>
                  <a:tcPr marL="63063" marR="63063" marT="31531" marB="31531" anchor="ctr"/>
                </a:tc>
                <a:tc>
                  <a:txBody>
                    <a:bodyPr/>
                    <a:lstStyle/>
                    <a:p>
                      <a:pPr algn="ctr">
                        <a:buNone/>
                      </a:pPr>
                      <a:r>
                        <a:rPr lang="en-GB" sz="2000" dirty="0"/>
                        <a:t>3</a:t>
                      </a:r>
                    </a:p>
                  </a:txBody>
                  <a:tcPr marL="63063" marR="63063" marT="31531" marB="31531" anchor="ctr"/>
                </a:tc>
                <a:tc>
                  <a:txBody>
                    <a:bodyPr/>
                    <a:lstStyle/>
                    <a:p>
                      <a:pPr algn="ctr">
                        <a:buNone/>
                      </a:pPr>
                      <a:r>
                        <a:rPr lang="en-GB" sz="2000"/>
                        <a:t>10</a:t>
                      </a:r>
                    </a:p>
                  </a:txBody>
                  <a:tcPr marL="63063" marR="63063" marT="31531" marB="31531" anchor="ctr"/>
                </a:tc>
                <a:extLst>
                  <a:ext uri="{0D108BD9-81ED-4DB2-BD59-A6C34878D82A}">
                    <a16:rowId xmlns:a16="http://schemas.microsoft.com/office/drawing/2014/main" val="687905459"/>
                  </a:ext>
                </a:extLst>
              </a:tr>
              <a:tr h="630629">
                <a:tc>
                  <a:txBody>
                    <a:bodyPr/>
                    <a:lstStyle/>
                    <a:p>
                      <a:pPr>
                        <a:buNone/>
                      </a:pPr>
                      <a:r>
                        <a:rPr lang="en-GB" sz="1600" b="1" dirty="0"/>
                        <a:t>Prince Edward Primary</a:t>
                      </a:r>
                    </a:p>
                  </a:txBody>
                  <a:tcPr marL="63063" marR="63063" marT="31531" marB="31531" anchor="ctr"/>
                </a:tc>
                <a:tc>
                  <a:txBody>
                    <a:bodyPr/>
                    <a:lstStyle/>
                    <a:p>
                      <a:pPr algn="ctr">
                        <a:buNone/>
                      </a:pPr>
                      <a:r>
                        <a:rPr lang="en-GB" sz="2000"/>
                        <a:t>Post-1976</a:t>
                      </a:r>
                    </a:p>
                  </a:txBody>
                  <a:tcPr marL="63063" marR="63063" marT="31531" marB="31531" anchor="ctr"/>
                </a:tc>
                <a:tc>
                  <a:txBody>
                    <a:bodyPr/>
                    <a:lstStyle/>
                    <a:p>
                      <a:pPr algn="ctr">
                        <a:buNone/>
                      </a:pPr>
                      <a:r>
                        <a:rPr lang="en-GB" sz="2000"/>
                        <a:t>63</a:t>
                      </a:r>
                    </a:p>
                  </a:txBody>
                  <a:tcPr marL="63063" marR="63063" marT="31531" marB="31531" anchor="ctr"/>
                </a:tc>
                <a:tc>
                  <a:txBody>
                    <a:bodyPr/>
                    <a:lstStyle/>
                    <a:p>
                      <a:pPr algn="ctr">
                        <a:buNone/>
                      </a:pPr>
                      <a:r>
                        <a:rPr lang="en-GB" sz="2000"/>
                        <a:t>76</a:t>
                      </a:r>
                    </a:p>
                  </a:txBody>
                  <a:tcPr marL="63063" marR="63063" marT="31531" marB="31531" anchor="ctr"/>
                </a:tc>
                <a:tc>
                  <a:txBody>
                    <a:bodyPr/>
                    <a:lstStyle/>
                    <a:p>
                      <a:pPr algn="ctr">
                        <a:buNone/>
                      </a:pPr>
                      <a:r>
                        <a:rPr lang="en-GB" sz="2000" dirty="0"/>
                        <a:t>93</a:t>
                      </a:r>
                    </a:p>
                  </a:txBody>
                  <a:tcPr marL="63063" marR="63063" marT="31531" marB="31531" anchor="ctr"/>
                </a:tc>
                <a:tc>
                  <a:txBody>
                    <a:bodyPr/>
                    <a:lstStyle/>
                    <a:p>
                      <a:pPr algn="ctr">
                        <a:buNone/>
                      </a:pPr>
                      <a:r>
                        <a:rPr lang="en-GB" sz="2000" dirty="0"/>
                        <a:t>1</a:t>
                      </a:r>
                    </a:p>
                  </a:txBody>
                  <a:tcPr marL="63063" marR="63063" marT="31531" marB="31531" anchor="ctr"/>
                </a:tc>
                <a:tc>
                  <a:txBody>
                    <a:bodyPr/>
                    <a:lstStyle/>
                    <a:p>
                      <a:pPr algn="ctr">
                        <a:buNone/>
                      </a:pPr>
                      <a:r>
                        <a:rPr lang="en-GB" sz="2000" dirty="0"/>
                        <a:t>3</a:t>
                      </a:r>
                    </a:p>
                  </a:txBody>
                  <a:tcPr marL="63063" marR="63063" marT="31531" marB="31531" anchor="ctr"/>
                </a:tc>
                <a:tc>
                  <a:txBody>
                    <a:bodyPr/>
                    <a:lstStyle/>
                    <a:p>
                      <a:pPr algn="ctr">
                        <a:buNone/>
                      </a:pPr>
                      <a:r>
                        <a:rPr lang="en-GB" sz="2000"/>
                        <a:t>9</a:t>
                      </a:r>
                    </a:p>
                  </a:txBody>
                  <a:tcPr marL="63063" marR="63063" marT="31531" marB="31531" anchor="ctr"/>
                </a:tc>
                <a:extLst>
                  <a:ext uri="{0D108BD9-81ED-4DB2-BD59-A6C34878D82A}">
                    <a16:rowId xmlns:a16="http://schemas.microsoft.com/office/drawing/2014/main" val="3388395887"/>
                  </a:ext>
                </a:extLst>
              </a:tr>
              <a:tr h="819817">
                <a:tc>
                  <a:txBody>
                    <a:bodyPr/>
                    <a:lstStyle/>
                    <a:p>
                      <a:pPr>
                        <a:buNone/>
                      </a:pPr>
                      <a:r>
                        <a:rPr lang="en-GB" sz="1600" b="1" dirty="0"/>
                        <a:t>Manor Lodge Community Primary</a:t>
                      </a:r>
                    </a:p>
                  </a:txBody>
                  <a:tcPr marL="63063" marR="63063" marT="31531" marB="31531" anchor="ctr"/>
                </a:tc>
                <a:tc>
                  <a:txBody>
                    <a:bodyPr/>
                    <a:lstStyle/>
                    <a:p>
                      <a:pPr algn="ctr">
                        <a:buNone/>
                      </a:pPr>
                      <a:r>
                        <a:rPr lang="en-GB" sz="2000" dirty="0"/>
                        <a:t>Inter-war</a:t>
                      </a:r>
                    </a:p>
                  </a:txBody>
                  <a:tcPr marL="63063" marR="63063" marT="31531" marB="31531" anchor="ctr"/>
                </a:tc>
                <a:tc>
                  <a:txBody>
                    <a:bodyPr/>
                    <a:lstStyle/>
                    <a:p>
                      <a:pPr algn="ctr">
                        <a:buNone/>
                      </a:pPr>
                      <a:r>
                        <a:rPr lang="en-GB" sz="2000"/>
                        <a:t>51</a:t>
                      </a:r>
                    </a:p>
                  </a:txBody>
                  <a:tcPr marL="63063" marR="63063" marT="31531" marB="31531" anchor="ctr"/>
                </a:tc>
                <a:tc>
                  <a:txBody>
                    <a:bodyPr/>
                    <a:lstStyle/>
                    <a:p>
                      <a:pPr algn="ctr">
                        <a:buNone/>
                      </a:pPr>
                      <a:r>
                        <a:rPr lang="en-GB" sz="2000"/>
                        <a:t>65</a:t>
                      </a:r>
                    </a:p>
                  </a:txBody>
                  <a:tcPr marL="63063" marR="63063" marT="31531" marB="31531" anchor="ctr"/>
                </a:tc>
                <a:tc>
                  <a:txBody>
                    <a:bodyPr/>
                    <a:lstStyle/>
                    <a:p>
                      <a:pPr algn="ctr">
                        <a:buNone/>
                      </a:pPr>
                      <a:r>
                        <a:rPr lang="en-GB" sz="2000"/>
                        <a:t>83</a:t>
                      </a:r>
                    </a:p>
                  </a:txBody>
                  <a:tcPr marL="63063" marR="63063" marT="31531" marB="31531" anchor="ctr"/>
                </a:tc>
                <a:tc>
                  <a:txBody>
                    <a:bodyPr/>
                    <a:lstStyle/>
                    <a:p>
                      <a:pPr algn="ctr">
                        <a:buNone/>
                      </a:pPr>
                      <a:r>
                        <a:rPr lang="en-GB" sz="2000" dirty="0"/>
                        <a:t>1</a:t>
                      </a:r>
                    </a:p>
                  </a:txBody>
                  <a:tcPr marL="63063" marR="63063" marT="31531" marB="31531" anchor="ctr"/>
                </a:tc>
                <a:tc>
                  <a:txBody>
                    <a:bodyPr/>
                    <a:lstStyle/>
                    <a:p>
                      <a:pPr algn="ctr">
                        <a:buNone/>
                      </a:pPr>
                      <a:r>
                        <a:rPr lang="en-GB" sz="2000" dirty="0"/>
                        <a:t>2</a:t>
                      </a:r>
                    </a:p>
                  </a:txBody>
                  <a:tcPr marL="63063" marR="63063" marT="31531" marB="31531" anchor="ctr"/>
                </a:tc>
                <a:tc>
                  <a:txBody>
                    <a:bodyPr/>
                    <a:lstStyle/>
                    <a:p>
                      <a:pPr algn="ctr">
                        <a:buNone/>
                      </a:pPr>
                      <a:r>
                        <a:rPr lang="en-GB" sz="2000"/>
                        <a:t>7</a:t>
                      </a:r>
                    </a:p>
                  </a:txBody>
                  <a:tcPr marL="63063" marR="63063" marT="31531" marB="31531" anchor="ctr"/>
                </a:tc>
                <a:extLst>
                  <a:ext uri="{0D108BD9-81ED-4DB2-BD59-A6C34878D82A}">
                    <a16:rowId xmlns:a16="http://schemas.microsoft.com/office/drawing/2014/main" val="168537649"/>
                  </a:ext>
                </a:extLst>
              </a:tr>
              <a:tr h="630629">
                <a:tc>
                  <a:txBody>
                    <a:bodyPr/>
                    <a:lstStyle/>
                    <a:p>
                      <a:pPr>
                        <a:buNone/>
                      </a:pPr>
                      <a:r>
                        <a:rPr lang="en-GB" sz="1600" b="1" dirty="0" err="1"/>
                        <a:t>Pipworth</a:t>
                      </a:r>
                      <a:r>
                        <a:rPr lang="en-GB" sz="1600" b="1" dirty="0"/>
                        <a:t> Community Primary</a:t>
                      </a:r>
                    </a:p>
                  </a:txBody>
                  <a:tcPr marL="63063" marR="63063" marT="31531" marB="31531" anchor="ctr"/>
                </a:tc>
                <a:tc>
                  <a:txBody>
                    <a:bodyPr/>
                    <a:lstStyle/>
                    <a:p>
                      <a:pPr algn="ctr">
                        <a:buNone/>
                      </a:pPr>
                      <a:r>
                        <a:rPr lang="en-GB" sz="2000" dirty="0"/>
                        <a:t>Inter-war</a:t>
                      </a:r>
                    </a:p>
                  </a:txBody>
                  <a:tcPr marL="63063" marR="63063" marT="31531" marB="31531" anchor="ctr"/>
                </a:tc>
                <a:tc>
                  <a:txBody>
                    <a:bodyPr/>
                    <a:lstStyle/>
                    <a:p>
                      <a:pPr algn="ctr">
                        <a:buNone/>
                      </a:pPr>
                      <a:r>
                        <a:rPr lang="en-GB" sz="2000"/>
                        <a:t>51</a:t>
                      </a:r>
                    </a:p>
                  </a:txBody>
                  <a:tcPr marL="63063" marR="63063" marT="31531" marB="31531" anchor="ctr"/>
                </a:tc>
                <a:tc>
                  <a:txBody>
                    <a:bodyPr/>
                    <a:lstStyle/>
                    <a:p>
                      <a:pPr algn="ctr">
                        <a:buNone/>
                      </a:pPr>
                      <a:r>
                        <a:rPr lang="en-GB" sz="2000"/>
                        <a:t>65</a:t>
                      </a:r>
                    </a:p>
                  </a:txBody>
                  <a:tcPr marL="63063" marR="63063" marT="31531" marB="31531" anchor="ctr"/>
                </a:tc>
                <a:tc>
                  <a:txBody>
                    <a:bodyPr/>
                    <a:lstStyle/>
                    <a:p>
                      <a:pPr algn="ctr">
                        <a:buNone/>
                      </a:pPr>
                      <a:r>
                        <a:rPr lang="en-GB" sz="2000"/>
                        <a:t>83</a:t>
                      </a:r>
                    </a:p>
                  </a:txBody>
                  <a:tcPr marL="63063" marR="63063" marT="31531" marB="31531" anchor="ctr"/>
                </a:tc>
                <a:tc>
                  <a:txBody>
                    <a:bodyPr/>
                    <a:lstStyle/>
                    <a:p>
                      <a:pPr algn="ctr">
                        <a:buNone/>
                      </a:pPr>
                      <a:r>
                        <a:rPr lang="en-GB" sz="2000" dirty="0"/>
                        <a:t>1</a:t>
                      </a:r>
                    </a:p>
                  </a:txBody>
                  <a:tcPr marL="63063" marR="63063" marT="31531" marB="31531" anchor="ctr"/>
                </a:tc>
                <a:tc>
                  <a:txBody>
                    <a:bodyPr/>
                    <a:lstStyle/>
                    <a:p>
                      <a:pPr algn="ctr">
                        <a:buNone/>
                      </a:pPr>
                      <a:r>
                        <a:rPr lang="en-GB" sz="2000" dirty="0"/>
                        <a:t>2</a:t>
                      </a:r>
                    </a:p>
                  </a:txBody>
                  <a:tcPr marL="63063" marR="63063" marT="31531" marB="31531" anchor="ctr"/>
                </a:tc>
                <a:tc>
                  <a:txBody>
                    <a:bodyPr/>
                    <a:lstStyle/>
                    <a:p>
                      <a:pPr algn="ctr">
                        <a:buNone/>
                      </a:pPr>
                      <a:r>
                        <a:rPr lang="en-GB" sz="2000" dirty="0"/>
                        <a:t>7</a:t>
                      </a:r>
                    </a:p>
                  </a:txBody>
                  <a:tcPr marL="63063" marR="63063" marT="31531" marB="31531" anchor="ctr"/>
                </a:tc>
                <a:extLst>
                  <a:ext uri="{0D108BD9-81ED-4DB2-BD59-A6C34878D82A}">
                    <a16:rowId xmlns:a16="http://schemas.microsoft.com/office/drawing/2014/main" val="1362833491"/>
                  </a:ext>
                </a:extLst>
              </a:tr>
            </a:tbl>
          </a:graphicData>
        </a:graphic>
      </p:graphicFrame>
      <p:sp>
        <p:nvSpPr>
          <p:cNvPr id="5" name="Rectangle 1">
            <a:extLst>
              <a:ext uri="{FF2B5EF4-FFF2-40B4-BE49-F238E27FC236}">
                <a16:creationId xmlns:a16="http://schemas.microsoft.com/office/drawing/2014/main" id="{D8FCF0B3-E951-0106-567E-3B2A998C0827}"/>
              </a:ext>
            </a:extLst>
          </p:cNvPr>
          <p:cNvSpPr>
            <a:spLocks noChangeArrowheads="1"/>
          </p:cNvSpPr>
          <p:nvPr/>
        </p:nvSpPr>
        <p:spPr bwMode="auto">
          <a:xfrm>
            <a:off x="795840" y="61898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Days per school year (out of 195 total). 26°C = uncomfortable for learning. 35°C = direct health risk.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468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BA6C-6D62-278E-B8C1-EF2953EA11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2AA7167-0D79-3671-383E-99705529A6F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BE12685-DC17-851C-554A-0A744FD2BA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56"/>
            <a:ext cx="12192000" cy="6851487"/>
          </a:xfrm>
          <a:prstGeom prst="rect">
            <a:avLst/>
          </a:prstGeom>
        </p:spPr>
      </p:pic>
    </p:spTree>
    <p:extLst>
      <p:ext uri="{BB962C8B-B14F-4D97-AF65-F5344CB8AC3E}">
        <p14:creationId xmlns:p14="http://schemas.microsoft.com/office/powerpoint/2010/main" val="257145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A1DB-9C14-1F3A-75C4-33F993A29FA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8FB849A-5BDD-8497-46C2-8195DF8465E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5004B5E-9ADB-093F-491B-322E92C254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054"/>
            <a:ext cx="12192000" cy="6827891"/>
          </a:xfrm>
          <a:prstGeom prst="rect">
            <a:avLst/>
          </a:prstGeom>
        </p:spPr>
      </p:pic>
    </p:spTree>
    <p:extLst>
      <p:ext uri="{BB962C8B-B14F-4D97-AF65-F5344CB8AC3E}">
        <p14:creationId xmlns:p14="http://schemas.microsoft.com/office/powerpoint/2010/main" val="191591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E82A-DA66-F88F-278F-958D6F62F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B692-CEE5-822F-4B1A-20F8DF4146F8}"/>
              </a:ext>
            </a:extLst>
          </p:cNvPr>
          <p:cNvSpPr>
            <a:spLocks noGrp="1"/>
          </p:cNvSpPr>
          <p:nvPr>
            <p:ph type="title"/>
          </p:nvPr>
        </p:nvSpPr>
        <p:spPr>
          <a:xfrm>
            <a:off x="975360" y="217879"/>
            <a:ext cx="10378440" cy="926315"/>
          </a:xfrm>
        </p:spPr>
        <p:txBody>
          <a:bodyPr>
            <a:normAutofit/>
          </a:bodyPr>
          <a:lstStyle/>
          <a:p>
            <a:r>
              <a:rPr lang="en-GB" b="1" dirty="0"/>
              <a:t>Spatial Indicators </a:t>
            </a:r>
          </a:p>
        </p:txBody>
      </p:sp>
      <p:sp>
        <p:nvSpPr>
          <p:cNvPr id="3" name="Rectangle 2">
            <a:extLst>
              <a:ext uri="{FF2B5EF4-FFF2-40B4-BE49-F238E27FC236}">
                <a16:creationId xmlns:a16="http://schemas.microsoft.com/office/drawing/2014/main" id="{BE2380E5-640F-C697-EA42-6D53F5687EE5}"/>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04DE82B9-982C-4788-8A3C-B67A20F7CEF1}"/>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4F3F8132-1130-A919-D07B-AF59791E9B65}"/>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513CD7E4-FC6F-A853-608B-7033EE299BD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
        <p:nvSpPr>
          <p:cNvPr id="4" name="Rectangle 1">
            <a:extLst>
              <a:ext uri="{FF2B5EF4-FFF2-40B4-BE49-F238E27FC236}">
                <a16:creationId xmlns:a16="http://schemas.microsoft.com/office/drawing/2014/main" id="{74704790-912F-3F2F-E959-6244E0855466}"/>
              </a:ext>
            </a:extLst>
          </p:cNvPr>
          <p:cNvSpPr>
            <a:spLocks noGrp="1" noChangeArrowheads="1"/>
          </p:cNvSpPr>
          <p:nvPr>
            <p:ph idx="1"/>
          </p:nvPr>
        </p:nvSpPr>
        <p:spPr bwMode="auto">
          <a:xfrm>
            <a:off x="1068403" y="797511"/>
            <a:ext cx="906044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endParaRPr kumimoji="0" lang="en-US" altLang="en-US"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Climate risk is shaped not just by whether a flood or heatwave happens near you, but by how well your community can cope with it, with factors like income, health, access to transport, and social connections all playing a role. </a:t>
            </a:r>
          </a:p>
          <a:p>
            <a:pPr eaLnBrk="0" fontAlgn="base" hangingPunct="0">
              <a:lnSpc>
                <a:spcPct val="100000"/>
              </a:lnSpc>
              <a:spcBef>
                <a:spcPct val="0"/>
              </a:spcBef>
              <a:spcAft>
                <a:spcPct val="0"/>
              </a:spcAft>
            </a:pPr>
            <a:endParaRPr kumimoji="0" lang="en-US" altLang="en-US"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Researchers have now mapped this vulnerability at </a:t>
            </a:r>
            <a:r>
              <a:rPr kumimoji="0" lang="en-US" altLang="en-US" b="0" i="0" u="none" strike="noStrike" cap="none" normalizeH="0" baseline="0" dirty="0" err="1">
                <a:ln>
                  <a:noFill/>
                </a:ln>
                <a:solidFill>
                  <a:schemeClr val="tx1"/>
                </a:solidFill>
                <a:effectLst/>
                <a:latin typeface="Arial" panose="020B0604020202020204" pitchFamily="34" charset="0"/>
              </a:rPr>
              <a:t>neighbourhood</a:t>
            </a:r>
            <a:r>
              <a:rPr kumimoji="0" lang="en-US" altLang="en-US" b="0" i="0" u="none" strike="noStrike" cap="none" normalizeH="0" baseline="0" dirty="0">
                <a:ln>
                  <a:noFill/>
                </a:ln>
                <a:solidFill>
                  <a:schemeClr val="tx1"/>
                </a:solidFill>
                <a:effectLst/>
                <a:latin typeface="Arial" panose="020B0604020202020204" pitchFamily="34" charset="0"/>
              </a:rPr>
              <a:t> level across the whole UK, meaning we can identify with real evidence which schools are serving the communities most exposed to climate harm. </a:t>
            </a:r>
          </a:p>
        </p:txBody>
      </p:sp>
    </p:spTree>
    <p:extLst>
      <p:ext uri="{BB962C8B-B14F-4D97-AF65-F5344CB8AC3E}">
        <p14:creationId xmlns:p14="http://schemas.microsoft.com/office/powerpoint/2010/main" val="275058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7CE-6C3F-98D9-F5EB-4922E0B531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8B5E1E-0592-076E-E50F-AB2BA7A746B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80F1C7D-8AEF-27D5-82C5-D6453A033E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07" y="0"/>
            <a:ext cx="12133385" cy="6858000"/>
          </a:xfrm>
          <a:prstGeom prst="rect">
            <a:avLst/>
          </a:prstGeom>
        </p:spPr>
      </p:pic>
    </p:spTree>
    <p:extLst>
      <p:ext uri="{BB962C8B-B14F-4D97-AF65-F5344CB8AC3E}">
        <p14:creationId xmlns:p14="http://schemas.microsoft.com/office/powerpoint/2010/main" val="209459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79B0-8026-D3BD-89A4-726E83251B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204EF6-3619-24E9-9B9D-3AB44CBE67A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1AE2D63-D86B-F265-C772-1470B86257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34"/>
            <a:ext cx="12192000" cy="6854531"/>
          </a:xfrm>
          <a:prstGeom prst="rect">
            <a:avLst/>
          </a:prstGeom>
        </p:spPr>
      </p:pic>
    </p:spTree>
    <p:extLst>
      <p:ext uri="{BB962C8B-B14F-4D97-AF65-F5344CB8AC3E}">
        <p14:creationId xmlns:p14="http://schemas.microsoft.com/office/powerpoint/2010/main" val="189864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B974-F869-3C9A-65E2-FE3C77D494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A8A34C-4360-5AFB-C3E8-9528801778D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AFBB0A5-42AC-ACF8-6677-A14FC2512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31" y="0"/>
            <a:ext cx="12145537" cy="6858000"/>
          </a:xfrm>
          <a:prstGeom prst="rect">
            <a:avLst/>
          </a:prstGeom>
        </p:spPr>
      </p:pic>
    </p:spTree>
    <p:extLst>
      <p:ext uri="{BB962C8B-B14F-4D97-AF65-F5344CB8AC3E}">
        <p14:creationId xmlns:p14="http://schemas.microsoft.com/office/powerpoint/2010/main" val="86368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7663-EEE8-FF31-3130-F4DB846903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B9DA7CB-F6A5-D0F7-97B0-E051905EAAA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9C669B7-B37B-E1F0-031E-77D91163CB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42" y="0"/>
            <a:ext cx="12168316" cy="6858000"/>
          </a:xfrm>
          <a:prstGeom prst="rect">
            <a:avLst/>
          </a:prstGeom>
        </p:spPr>
      </p:pic>
    </p:spTree>
    <p:extLst>
      <p:ext uri="{BB962C8B-B14F-4D97-AF65-F5344CB8AC3E}">
        <p14:creationId xmlns:p14="http://schemas.microsoft.com/office/powerpoint/2010/main" val="194825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B7FB-F832-090D-51CB-66B121ED64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7949DE-B33C-EAFC-0F0C-FFDCD3D77E3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A0BBD35-FDA4-AE55-FBC8-15BA87B783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610"/>
            <a:ext cx="12192000" cy="6826780"/>
          </a:xfrm>
          <a:prstGeom prst="rect">
            <a:avLst/>
          </a:prstGeom>
        </p:spPr>
      </p:pic>
    </p:spTree>
    <p:extLst>
      <p:ext uri="{BB962C8B-B14F-4D97-AF65-F5344CB8AC3E}">
        <p14:creationId xmlns:p14="http://schemas.microsoft.com/office/powerpoint/2010/main" val="45876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C140-FBD6-4882-AEC6-DF7DAE29774B}"/>
              </a:ext>
            </a:extLst>
          </p:cNvPr>
          <p:cNvSpPr>
            <a:spLocks noGrp="1"/>
          </p:cNvSpPr>
          <p:nvPr>
            <p:ph type="title"/>
          </p:nvPr>
        </p:nvSpPr>
        <p:spPr>
          <a:xfrm>
            <a:off x="914400" y="214205"/>
            <a:ext cx="10057660" cy="1325563"/>
          </a:xfrm>
        </p:spPr>
        <p:txBody>
          <a:bodyPr>
            <a:normAutofit/>
          </a:bodyPr>
          <a:lstStyle/>
          <a:p>
            <a:r>
              <a:rPr lang="en-GB" sz="5400" b="1" dirty="0"/>
              <a:t>Re-introductions </a:t>
            </a:r>
          </a:p>
        </p:txBody>
      </p:sp>
      <p:sp>
        <p:nvSpPr>
          <p:cNvPr id="3" name="Content Placeholder 2">
            <a:extLst>
              <a:ext uri="{FF2B5EF4-FFF2-40B4-BE49-F238E27FC236}">
                <a16:creationId xmlns:a16="http://schemas.microsoft.com/office/drawing/2014/main" id="{52C62FF8-18EB-4E1D-975F-79B7B72C87CC}"/>
              </a:ext>
            </a:extLst>
          </p:cNvPr>
          <p:cNvSpPr>
            <a:spLocks noGrp="1"/>
          </p:cNvSpPr>
          <p:nvPr>
            <p:ph idx="1"/>
          </p:nvPr>
        </p:nvSpPr>
        <p:spPr>
          <a:xfrm>
            <a:off x="914400" y="1833251"/>
            <a:ext cx="10226336" cy="4351338"/>
          </a:xfrm>
        </p:spPr>
        <p:txBody>
          <a:bodyPr/>
          <a:lstStyle/>
          <a:p>
            <a:r>
              <a:rPr lang="en-GB" dirty="0"/>
              <a:t>Who are you?</a:t>
            </a:r>
          </a:p>
          <a:p>
            <a:r>
              <a:rPr lang="en-GB" dirty="0"/>
              <a:t>How have things gone so far?</a:t>
            </a:r>
          </a:p>
          <a:p>
            <a:pPr lvl="1"/>
            <a:r>
              <a:rPr lang="en-GB" dirty="0"/>
              <a:t>Any challenges?</a:t>
            </a:r>
          </a:p>
          <a:p>
            <a:pPr lvl="1"/>
            <a:r>
              <a:rPr lang="en-GB" dirty="0"/>
              <a:t>Any successes?</a:t>
            </a:r>
          </a:p>
          <a:p>
            <a:endParaRPr lang="en-GB" dirty="0"/>
          </a:p>
          <a:p>
            <a:endParaRPr lang="en-GB" dirty="0"/>
          </a:p>
          <a:p>
            <a:r>
              <a:rPr lang="en-GB" i="1" dirty="0"/>
              <a:t>How are you feeling today? </a:t>
            </a:r>
            <a:br>
              <a:rPr lang="en-GB" i="1" dirty="0"/>
            </a:br>
            <a:r>
              <a:rPr lang="en-GB" i="1" dirty="0"/>
              <a:t>		Pick a number</a:t>
            </a:r>
          </a:p>
        </p:txBody>
      </p:sp>
      <p:pic>
        <p:nvPicPr>
          <p:cNvPr id="7" name="Picture 6" descr="A drawing of a tree with people in it&#10;&#10;Description automatically generated">
            <a:extLst>
              <a:ext uri="{FF2B5EF4-FFF2-40B4-BE49-F238E27FC236}">
                <a16:creationId xmlns:a16="http://schemas.microsoft.com/office/drawing/2014/main" id="{933EF6FC-6D3E-9FAC-D180-EF8820892FE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53340" y="120934"/>
            <a:ext cx="5257728" cy="6669380"/>
          </a:xfrm>
          <a:prstGeom prst="rect">
            <a:avLst/>
          </a:prstGeom>
          <a:ln w="3175">
            <a:solidFill>
              <a:schemeClr val="tx1"/>
            </a:solidFill>
          </a:ln>
        </p:spPr>
      </p:pic>
      <p:sp>
        <p:nvSpPr>
          <p:cNvPr id="4" name="Rectangle 3">
            <a:extLst>
              <a:ext uri="{FF2B5EF4-FFF2-40B4-BE49-F238E27FC236}">
                <a16:creationId xmlns:a16="http://schemas.microsoft.com/office/drawing/2014/main" id="{D96BD7CF-F191-1B2D-39E8-3A98A53BD9DE}"/>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5" name="Rectangle 4">
            <a:extLst>
              <a:ext uri="{FF2B5EF4-FFF2-40B4-BE49-F238E27FC236}">
                <a16:creationId xmlns:a16="http://schemas.microsoft.com/office/drawing/2014/main" id="{89F5B67F-E8ED-3C50-5D2A-946FBC041A2A}"/>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6" name="Rectangle 5">
            <a:extLst>
              <a:ext uri="{FF2B5EF4-FFF2-40B4-BE49-F238E27FC236}">
                <a16:creationId xmlns:a16="http://schemas.microsoft.com/office/drawing/2014/main" id="{6A44D3FE-E982-1074-AB94-7C65F1A4A094}"/>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extLst>
      <p:ext uri="{BB962C8B-B14F-4D97-AF65-F5344CB8AC3E}">
        <p14:creationId xmlns:p14="http://schemas.microsoft.com/office/powerpoint/2010/main" val="2880904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485D-F16B-E09A-6A71-ADA62E3F12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B12E575-D755-5512-1D44-3B53F32DF19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D76A652-ABC9-E10D-AEC4-A144C4ED41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4" y="0"/>
            <a:ext cx="12186851" cy="6858000"/>
          </a:xfrm>
          <a:prstGeom prst="rect">
            <a:avLst/>
          </a:prstGeom>
        </p:spPr>
      </p:pic>
    </p:spTree>
    <p:extLst>
      <p:ext uri="{BB962C8B-B14F-4D97-AF65-F5344CB8AC3E}">
        <p14:creationId xmlns:p14="http://schemas.microsoft.com/office/powerpoint/2010/main" val="395474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D5DC-40E6-9135-A31C-AA60379322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9DF3B78-6BC8-9B54-21D7-4CE8AB28463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27CF965-541B-B6AC-5753-078283E4D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904"/>
            <a:ext cx="12192000" cy="6804191"/>
          </a:xfrm>
          <a:prstGeom prst="rect">
            <a:avLst/>
          </a:prstGeom>
        </p:spPr>
      </p:pic>
    </p:spTree>
    <p:extLst>
      <p:ext uri="{BB962C8B-B14F-4D97-AF65-F5344CB8AC3E}">
        <p14:creationId xmlns:p14="http://schemas.microsoft.com/office/powerpoint/2010/main" val="136108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3A0B-68BD-AD1A-1E08-D6B687649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B4A89-879E-9B4D-4EFD-782F041551EF}"/>
              </a:ext>
            </a:extLst>
          </p:cNvPr>
          <p:cNvSpPr>
            <a:spLocks noGrp="1"/>
          </p:cNvSpPr>
          <p:nvPr>
            <p:ph type="title"/>
          </p:nvPr>
        </p:nvSpPr>
        <p:spPr>
          <a:xfrm>
            <a:off x="1132840" y="494083"/>
            <a:ext cx="10515600" cy="1325563"/>
          </a:xfrm>
        </p:spPr>
        <p:txBody>
          <a:bodyPr>
            <a:normAutofit/>
          </a:bodyPr>
          <a:lstStyle/>
          <a:p>
            <a:r>
              <a:rPr lang="en-GB" sz="5400" dirty="0">
                <a:hlinkClick r:id="rId3"/>
              </a:rPr>
              <a:t>t.ly/Au69V</a:t>
            </a:r>
            <a:r>
              <a:rPr lang="en-GB" sz="5400" dirty="0"/>
              <a:t> </a:t>
            </a:r>
          </a:p>
        </p:txBody>
      </p:sp>
      <p:pic>
        <p:nvPicPr>
          <p:cNvPr id="4" name="Picture 3" descr="A close-up of a logo&#10;&#10;Description automatically generated">
            <a:extLst>
              <a:ext uri="{FF2B5EF4-FFF2-40B4-BE49-F238E27FC236}">
                <a16:creationId xmlns:a16="http://schemas.microsoft.com/office/drawing/2014/main" id="{EFC1B97C-4CF5-5EE7-C82B-306BE83261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3780" y="5775495"/>
            <a:ext cx="2115856" cy="799244"/>
          </a:xfrm>
          <a:prstGeom prst="rect">
            <a:avLst/>
          </a:prstGeom>
        </p:spPr>
      </p:pic>
      <p:pic>
        <p:nvPicPr>
          <p:cNvPr id="5" name="Picture 4">
            <a:extLst>
              <a:ext uri="{FF2B5EF4-FFF2-40B4-BE49-F238E27FC236}">
                <a16:creationId xmlns:a16="http://schemas.microsoft.com/office/drawing/2014/main" id="{A03E6F45-A3C9-85F4-BD8D-FFFABB469A2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045636" y="4933297"/>
            <a:ext cx="1400214" cy="1777851"/>
          </a:xfrm>
          <a:prstGeom prst="rect">
            <a:avLst/>
          </a:prstGeom>
        </p:spPr>
      </p:pic>
      <p:pic>
        <p:nvPicPr>
          <p:cNvPr id="6" name="Picture 5" descr="About us - Green Estate">
            <a:extLst>
              <a:ext uri="{FF2B5EF4-FFF2-40B4-BE49-F238E27FC236}">
                <a16:creationId xmlns:a16="http://schemas.microsoft.com/office/drawing/2014/main" id="{8DD89607-8969-A236-B70F-E692BFAD8A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5850" y="4863945"/>
            <a:ext cx="2524549" cy="837190"/>
          </a:xfrm>
          <a:prstGeom prst="rect">
            <a:avLst/>
          </a:prstGeom>
        </p:spPr>
      </p:pic>
      <p:pic>
        <p:nvPicPr>
          <p:cNvPr id="7" name="Picture 6" descr="Sheffield City Council - Wikipedia">
            <a:extLst>
              <a:ext uri="{FF2B5EF4-FFF2-40B4-BE49-F238E27FC236}">
                <a16:creationId xmlns:a16="http://schemas.microsoft.com/office/drawing/2014/main" id="{54BC134A-8AD5-E739-B5AD-97A023EA6E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07522" y="5822223"/>
            <a:ext cx="985660" cy="776700"/>
          </a:xfrm>
          <a:prstGeom prst="rect">
            <a:avLst/>
          </a:prstGeom>
        </p:spPr>
      </p:pic>
      <p:pic>
        <p:nvPicPr>
          <p:cNvPr id="8" name="Picture 7" descr="Let's Go Zero! | Henbury View First School">
            <a:extLst>
              <a:ext uri="{FF2B5EF4-FFF2-40B4-BE49-F238E27FC236}">
                <a16:creationId xmlns:a16="http://schemas.microsoft.com/office/drawing/2014/main" id="{5B179F05-A796-FE5C-3F22-0BAB1B5360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81672" y="5195499"/>
            <a:ext cx="879368" cy="505636"/>
          </a:xfrm>
          <a:prstGeom prst="rect">
            <a:avLst/>
          </a:prstGeom>
        </p:spPr>
      </p:pic>
      <p:sp>
        <p:nvSpPr>
          <p:cNvPr id="3" name="Rectangle 2">
            <a:extLst>
              <a:ext uri="{FF2B5EF4-FFF2-40B4-BE49-F238E27FC236}">
                <a16:creationId xmlns:a16="http://schemas.microsoft.com/office/drawing/2014/main" id="{B9D21C05-973F-57A4-48C2-51D72B24DC7A}"/>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D0C61DB6-7738-D89C-D0D5-1F770ECA8921}"/>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386D8C36-1F85-D6C9-326B-16FC2A61ED1E}"/>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1" name="TextBox 10">
            <a:extLst>
              <a:ext uri="{FF2B5EF4-FFF2-40B4-BE49-F238E27FC236}">
                <a16:creationId xmlns:a16="http://schemas.microsoft.com/office/drawing/2014/main" id="{FF260B5C-48C4-008B-D89D-6E1A56A86BF3}"/>
              </a:ext>
            </a:extLst>
          </p:cNvPr>
          <p:cNvSpPr txBox="1"/>
          <p:nvPr/>
        </p:nvSpPr>
        <p:spPr>
          <a:xfrm>
            <a:off x="5852160" y="877072"/>
            <a:ext cx="4663440" cy="830997"/>
          </a:xfrm>
          <a:prstGeom prst="rect">
            <a:avLst/>
          </a:prstGeom>
          <a:noFill/>
        </p:spPr>
        <p:txBody>
          <a:bodyPr wrap="square" rtlCol="0">
            <a:spAutoFit/>
          </a:bodyPr>
          <a:lstStyle/>
          <a:p>
            <a:r>
              <a:rPr lang="en-GB" sz="2400" b="1" dirty="0"/>
              <a:t>Link to heat map, flood risk map and rain map</a:t>
            </a:r>
          </a:p>
        </p:txBody>
      </p:sp>
      <p:cxnSp>
        <p:nvCxnSpPr>
          <p:cNvPr id="13" name="Straight Arrow Connector 12">
            <a:extLst>
              <a:ext uri="{FF2B5EF4-FFF2-40B4-BE49-F238E27FC236}">
                <a16:creationId xmlns:a16="http://schemas.microsoft.com/office/drawing/2014/main" id="{29D66670-3B2D-AA98-7943-0D3948AC3270}"/>
              </a:ext>
            </a:extLst>
          </p:cNvPr>
          <p:cNvCxnSpPr>
            <a:cxnSpLocks/>
          </p:cNvCxnSpPr>
          <p:nvPr/>
        </p:nvCxnSpPr>
        <p:spPr>
          <a:xfrm flipH="1">
            <a:off x="4541383" y="1292570"/>
            <a:ext cx="1036320" cy="2646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3162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73C5-1D40-BD75-072A-BDAB43A29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668ED-1CE2-CA9D-0629-A3A6F18E1699}"/>
              </a:ext>
            </a:extLst>
          </p:cNvPr>
          <p:cNvSpPr>
            <a:spLocks noGrp="1"/>
          </p:cNvSpPr>
          <p:nvPr>
            <p:ph type="title"/>
          </p:nvPr>
        </p:nvSpPr>
        <p:spPr>
          <a:xfrm>
            <a:off x="1240488" y="1797759"/>
            <a:ext cx="10515600" cy="3886761"/>
          </a:xfrm>
        </p:spPr>
        <p:txBody>
          <a:bodyPr>
            <a:normAutofit fontScale="90000"/>
          </a:bodyPr>
          <a:lstStyle/>
          <a:p>
            <a:r>
              <a:rPr lang="en-GB" sz="6000" b="1" dirty="0"/>
              <a:t>School visits and activity at GE</a:t>
            </a:r>
            <a:br>
              <a:rPr lang="en-GB" sz="6000" b="1" dirty="0"/>
            </a:br>
            <a:br>
              <a:rPr lang="en-GB" sz="6000" b="1" dirty="0"/>
            </a:br>
            <a:r>
              <a:rPr lang="en-GB" sz="6000" i="1" dirty="0"/>
              <a:t>In school activities</a:t>
            </a:r>
            <a:br>
              <a:rPr lang="en-GB" sz="6000" i="1" dirty="0"/>
            </a:br>
            <a:br>
              <a:rPr lang="en-GB" sz="6000" i="1" dirty="0"/>
            </a:br>
            <a:r>
              <a:rPr lang="en-GB" sz="6000" i="1" dirty="0"/>
              <a:t>Celebration events</a:t>
            </a:r>
            <a:br>
              <a:rPr lang="en-GB" sz="6000" i="1" dirty="0"/>
            </a:br>
            <a:br>
              <a:rPr lang="en-GB" sz="6000" i="1" dirty="0"/>
            </a:br>
            <a:r>
              <a:rPr lang="en-GB" sz="6000" i="1" dirty="0"/>
              <a:t>CPD session 3/celebration</a:t>
            </a:r>
            <a:br>
              <a:rPr lang="en-GB" sz="6000" b="1" dirty="0"/>
            </a:br>
            <a:endParaRPr lang="en-GB" sz="6000" b="1" dirty="0"/>
          </a:p>
        </p:txBody>
      </p:sp>
      <p:sp>
        <p:nvSpPr>
          <p:cNvPr id="3" name="Rectangle 2">
            <a:extLst>
              <a:ext uri="{FF2B5EF4-FFF2-40B4-BE49-F238E27FC236}">
                <a16:creationId xmlns:a16="http://schemas.microsoft.com/office/drawing/2014/main" id="{12FE5258-AE91-BE50-1384-30FEE7DC2FA5}"/>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099B7165-2F25-26E1-DCC5-3EE1F24466CD}"/>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AB0D073F-D6BF-5CE8-B64B-87DF64995763}"/>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DBF601AA-3B36-FD76-856B-BFDFCECB43F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38505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248E-A4AF-E74D-C334-3FA386903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DA3D8-AFEB-1B9A-505B-256EA8458729}"/>
              </a:ext>
            </a:extLst>
          </p:cNvPr>
          <p:cNvSpPr>
            <a:spLocks noGrp="1"/>
          </p:cNvSpPr>
          <p:nvPr>
            <p:ph type="title"/>
          </p:nvPr>
        </p:nvSpPr>
        <p:spPr>
          <a:xfrm>
            <a:off x="1143000" y="807159"/>
            <a:ext cx="10515600" cy="3886761"/>
          </a:xfrm>
        </p:spPr>
        <p:txBody>
          <a:bodyPr>
            <a:normAutofit/>
          </a:bodyPr>
          <a:lstStyle/>
          <a:p>
            <a:br>
              <a:rPr lang="en-GB" sz="6000" b="1" dirty="0"/>
            </a:br>
            <a:r>
              <a:rPr lang="en-GB" sz="6000" b="1" dirty="0"/>
              <a:t>Let’s Go Zero support and Climate Action Plans </a:t>
            </a:r>
          </a:p>
        </p:txBody>
      </p:sp>
      <p:sp>
        <p:nvSpPr>
          <p:cNvPr id="3" name="Rectangle 2">
            <a:extLst>
              <a:ext uri="{FF2B5EF4-FFF2-40B4-BE49-F238E27FC236}">
                <a16:creationId xmlns:a16="http://schemas.microsoft.com/office/drawing/2014/main" id="{43A638D1-ED0B-6760-F617-EE0D7D957104}"/>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ACF0BD61-639C-F69F-B482-E0D19943F11C}"/>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26A92DA4-DDAB-083E-CEB2-9CB6B9A63734}"/>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6554DA87-D9E9-F167-3204-FF019D1868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3697706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3B05-41E2-B703-FBAD-2FC23555428F}"/>
              </a:ext>
            </a:extLst>
          </p:cNvPr>
          <p:cNvSpPr>
            <a:spLocks noGrp="1"/>
          </p:cNvSpPr>
          <p:nvPr>
            <p:ph type="title"/>
          </p:nvPr>
        </p:nvSpPr>
        <p:spPr>
          <a:xfrm>
            <a:off x="1132840" y="494083"/>
            <a:ext cx="10515600" cy="1325563"/>
          </a:xfrm>
        </p:spPr>
        <p:txBody>
          <a:bodyPr>
            <a:normAutofit/>
          </a:bodyPr>
          <a:lstStyle/>
          <a:p>
            <a:r>
              <a:rPr lang="en-GB" sz="5900" b="1" dirty="0"/>
              <a:t>Lunch</a:t>
            </a:r>
            <a:r>
              <a:rPr lang="en-GB" sz="5900" dirty="0"/>
              <a:t> </a:t>
            </a:r>
          </a:p>
        </p:txBody>
      </p:sp>
      <p:pic>
        <p:nvPicPr>
          <p:cNvPr id="4" name="Picture 3" descr="A close-up of a logo&#10;&#10;Description automatically generated">
            <a:extLst>
              <a:ext uri="{FF2B5EF4-FFF2-40B4-BE49-F238E27FC236}">
                <a16:creationId xmlns:a16="http://schemas.microsoft.com/office/drawing/2014/main" id="{CE4C750A-CB73-4FC6-C1AD-AE8D3997A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3780" y="5775495"/>
            <a:ext cx="2115856" cy="799244"/>
          </a:xfrm>
          <a:prstGeom prst="rect">
            <a:avLst/>
          </a:prstGeom>
        </p:spPr>
      </p:pic>
      <p:pic>
        <p:nvPicPr>
          <p:cNvPr id="5" name="Picture 4">
            <a:extLst>
              <a:ext uri="{FF2B5EF4-FFF2-40B4-BE49-F238E27FC236}">
                <a16:creationId xmlns:a16="http://schemas.microsoft.com/office/drawing/2014/main" id="{4D37E6B1-AE71-00F5-7CC1-41A13C541A1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045636" y="4933297"/>
            <a:ext cx="1400214" cy="1777851"/>
          </a:xfrm>
          <a:prstGeom prst="rect">
            <a:avLst/>
          </a:prstGeom>
        </p:spPr>
      </p:pic>
      <p:pic>
        <p:nvPicPr>
          <p:cNvPr id="6" name="Picture 5" descr="About us - Green Estate">
            <a:extLst>
              <a:ext uri="{FF2B5EF4-FFF2-40B4-BE49-F238E27FC236}">
                <a16:creationId xmlns:a16="http://schemas.microsoft.com/office/drawing/2014/main" id="{BB21216E-315C-60CF-2F15-5E77F6B6BA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5850" y="4863945"/>
            <a:ext cx="2524549" cy="837190"/>
          </a:xfrm>
          <a:prstGeom prst="rect">
            <a:avLst/>
          </a:prstGeom>
        </p:spPr>
      </p:pic>
      <p:pic>
        <p:nvPicPr>
          <p:cNvPr id="7" name="Picture 6" descr="Sheffield City Council - Wikipedia">
            <a:extLst>
              <a:ext uri="{FF2B5EF4-FFF2-40B4-BE49-F238E27FC236}">
                <a16:creationId xmlns:a16="http://schemas.microsoft.com/office/drawing/2014/main" id="{30F3FE8C-3257-136D-6E99-2848ED335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07522" y="5822223"/>
            <a:ext cx="985660" cy="776700"/>
          </a:xfrm>
          <a:prstGeom prst="rect">
            <a:avLst/>
          </a:prstGeom>
        </p:spPr>
      </p:pic>
      <p:pic>
        <p:nvPicPr>
          <p:cNvPr id="8" name="Picture 7" descr="Let's Go Zero! | Henbury View First School">
            <a:extLst>
              <a:ext uri="{FF2B5EF4-FFF2-40B4-BE49-F238E27FC236}">
                <a16:creationId xmlns:a16="http://schemas.microsoft.com/office/drawing/2014/main" id="{DF7376E7-610C-833A-3BD8-AB517D87D2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81672" y="5195499"/>
            <a:ext cx="879368" cy="505636"/>
          </a:xfrm>
          <a:prstGeom prst="rect">
            <a:avLst/>
          </a:prstGeom>
        </p:spPr>
      </p:pic>
      <p:sp>
        <p:nvSpPr>
          <p:cNvPr id="3" name="Rectangle 2">
            <a:extLst>
              <a:ext uri="{FF2B5EF4-FFF2-40B4-BE49-F238E27FC236}">
                <a16:creationId xmlns:a16="http://schemas.microsoft.com/office/drawing/2014/main" id="{413C6481-265A-28D7-4677-B31B5BB6026B}"/>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7CCC2B65-3C06-7140-F565-28944B613099}"/>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EB7B476A-8258-773C-D69A-95FC534FD529}"/>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extLst>
      <p:ext uri="{BB962C8B-B14F-4D97-AF65-F5344CB8AC3E}">
        <p14:creationId xmlns:p14="http://schemas.microsoft.com/office/powerpoint/2010/main" val="3305182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BC49C-FB5B-654F-8000-3D5B2360E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6E8DF-D4AB-78FD-BD8A-B943AAAD31E3}"/>
              </a:ext>
            </a:extLst>
          </p:cNvPr>
          <p:cNvSpPr>
            <a:spLocks noGrp="1"/>
          </p:cNvSpPr>
          <p:nvPr>
            <p:ph type="title"/>
          </p:nvPr>
        </p:nvSpPr>
        <p:spPr>
          <a:xfrm>
            <a:off x="1333694" y="2502685"/>
            <a:ext cx="10515600" cy="926315"/>
          </a:xfrm>
        </p:spPr>
        <p:txBody>
          <a:bodyPr>
            <a:normAutofit fontScale="90000"/>
          </a:bodyPr>
          <a:lstStyle/>
          <a:p>
            <a:r>
              <a:rPr lang="en-GB" sz="6600" b="1" dirty="0"/>
              <a:t>Reflections and discussions</a:t>
            </a:r>
            <a:br>
              <a:rPr lang="en-GB" sz="6600" b="1" dirty="0"/>
            </a:br>
            <a:br>
              <a:rPr lang="en-GB" sz="6600" b="1" dirty="0"/>
            </a:br>
            <a:r>
              <a:rPr lang="en-GB" sz="6600" i="1" dirty="0"/>
              <a:t>How’s your plans</a:t>
            </a:r>
            <a:endParaRPr lang="en-GB" sz="5400" i="1" dirty="0"/>
          </a:p>
        </p:txBody>
      </p:sp>
      <p:sp>
        <p:nvSpPr>
          <p:cNvPr id="3" name="Rectangle 2">
            <a:extLst>
              <a:ext uri="{FF2B5EF4-FFF2-40B4-BE49-F238E27FC236}">
                <a16:creationId xmlns:a16="http://schemas.microsoft.com/office/drawing/2014/main" id="{4164CF02-97A8-C428-E4C3-14BB6C117B9E}"/>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ED54F68F-DF7C-F363-C7D5-BAC8B33200A9}"/>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FD284737-DA20-18D6-DFDD-3278539621FB}"/>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ED8B444F-6690-B7D9-F9E6-BFB48557138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997990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5C2F2-4E6D-6F8B-3E3F-973586778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30895-C2C7-7FD3-2B4D-44C1E483CBB2}"/>
              </a:ext>
            </a:extLst>
          </p:cNvPr>
          <p:cNvSpPr>
            <a:spLocks noGrp="1"/>
          </p:cNvSpPr>
          <p:nvPr>
            <p:ph type="title"/>
          </p:nvPr>
        </p:nvSpPr>
        <p:spPr>
          <a:xfrm>
            <a:off x="931878" y="319479"/>
            <a:ext cx="10515600" cy="926315"/>
          </a:xfrm>
        </p:spPr>
        <p:txBody>
          <a:bodyPr>
            <a:normAutofit/>
          </a:bodyPr>
          <a:lstStyle/>
          <a:p>
            <a:r>
              <a:rPr lang="en-GB" sz="4000" b="1" dirty="0"/>
              <a:t>Delivery model for activities </a:t>
            </a:r>
            <a:endParaRPr lang="en-GB" sz="3200" dirty="0"/>
          </a:p>
        </p:txBody>
      </p:sp>
      <p:sp>
        <p:nvSpPr>
          <p:cNvPr id="11" name="Content Placeholder 10">
            <a:extLst>
              <a:ext uri="{FF2B5EF4-FFF2-40B4-BE49-F238E27FC236}">
                <a16:creationId xmlns:a16="http://schemas.microsoft.com/office/drawing/2014/main" id="{9ECC5B0E-CA40-3160-5280-969CC91C63F5}"/>
              </a:ext>
            </a:extLst>
          </p:cNvPr>
          <p:cNvSpPr>
            <a:spLocks noGrp="1"/>
          </p:cNvSpPr>
          <p:nvPr>
            <p:ph idx="1"/>
          </p:nvPr>
        </p:nvSpPr>
        <p:spPr>
          <a:xfrm>
            <a:off x="931878" y="1574800"/>
            <a:ext cx="10421922" cy="4602163"/>
          </a:xfrm>
        </p:spPr>
        <p:txBody>
          <a:bodyPr/>
          <a:lstStyle/>
          <a:p>
            <a:r>
              <a:rPr lang="en-GB" b="1" dirty="0"/>
              <a:t>2 delivery days at Green Estate </a:t>
            </a:r>
            <a:r>
              <a:rPr lang="en-GB" dirty="0"/>
              <a:t>– either loosely or directly linked to topics you are planning in school </a:t>
            </a:r>
          </a:p>
          <a:p>
            <a:endParaRPr lang="en-GB" dirty="0"/>
          </a:p>
          <a:p>
            <a:r>
              <a:rPr lang="en-GB" b="1" dirty="0"/>
              <a:t>At least 2 activities in school </a:t>
            </a:r>
            <a:r>
              <a:rPr lang="en-GB" dirty="0"/>
              <a:t>related to climate adaptation</a:t>
            </a:r>
          </a:p>
          <a:p>
            <a:endParaRPr lang="en-GB" dirty="0"/>
          </a:p>
          <a:p>
            <a:r>
              <a:rPr lang="en-GB" b="1" dirty="0"/>
              <a:t>A celebration event </a:t>
            </a:r>
            <a:r>
              <a:rPr lang="en-GB" dirty="0"/>
              <a:t>in school </a:t>
            </a:r>
          </a:p>
          <a:p>
            <a:endParaRPr lang="en-GB" dirty="0"/>
          </a:p>
          <a:p>
            <a:pPr marL="0" indent="0">
              <a:buNone/>
            </a:pPr>
            <a:r>
              <a:rPr lang="en-GB" i="1" dirty="0"/>
              <a:t>What would be useful to support this?</a:t>
            </a:r>
          </a:p>
        </p:txBody>
      </p:sp>
      <p:sp>
        <p:nvSpPr>
          <p:cNvPr id="3" name="Rectangle 2">
            <a:extLst>
              <a:ext uri="{FF2B5EF4-FFF2-40B4-BE49-F238E27FC236}">
                <a16:creationId xmlns:a16="http://schemas.microsoft.com/office/drawing/2014/main" id="{4CD993B1-B04A-A192-F258-52A8B5416459}"/>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7DBDF357-D1B0-B8D1-6CFB-5FC8EC1BF75F}"/>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C738A785-F569-F3E4-D6FE-42799B630A7E}"/>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36A789BF-27B9-64C6-652A-C2FF57A720C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2378867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2378-1C11-61A0-01DF-73BFBD5B0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9DB9B-D8A1-CB08-0AB5-B2366789DE24}"/>
              </a:ext>
            </a:extLst>
          </p:cNvPr>
          <p:cNvSpPr>
            <a:spLocks noGrp="1"/>
          </p:cNvSpPr>
          <p:nvPr>
            <p:ph type="title"/>
          </p:nvPr>
        </p:nvSpPr>
        <p:spPr>
          <a:xfrm>
            <a:off x="1676400" y="2408385"/>
            <a:ext cx="10515600" cy="926315"/>
          </a:xfrm>
        </p:spPr>
        <p:txBody>
          <a:bodyPr>
            <a:normAutofit/>
          </a:bodyPr>
          <a:lstStyle/>
          <a:p>
            <a:r>
              <a:rPr lang="en-GB" sz="5900" b="1" dirty="0"/>
              <a:t>School action planning</a:t>
            </a:r>
            <a:endParaRPr lang="en-GB" sz="5900" dirty="0"/>
          </a:p>
        </p:txBody>
      </p:sp>
      <p:sp>
        <p:nvSpPr>
          <p:cNvPr id="3" name="Rectangle 2">
            <a:extLst>
              <a:ext uri="{FF2B5EF4-FFF2-40B4-BE49-F238E27FC236}">
                <a16:creationId xmlns:a16="http://schemas.microsoft.com/office/drawing/2014/main" id="{7383835E-E87E-288F-F5F3-6BE1D0A6F247}"/>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D9777FAF-93AA-4BB6-69AC-31169E93C03B}"/>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0B310785-F40C-F342-9F45-BFD49D6C19AE}"/>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93D1543B-12ED-B83F-5734-42330B8C299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2144883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49B29-2F32-45BC-5DE1-E382E66AC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EE994-82DE-12A4-3181-60B257CF7B7D}"/>
              </a:ext>
            </a:extLst>
          </p:cNvPr>
          <p:cNvSpPr>
            <a:spLocks noGrp="1"/>
          </p:cNvSpPr>
          <p:nvPr>
            <p:ph type="title"/>
          </p:nvPr>
        </p:nvSpPr>
        <p:spPr/>
        <p:txBody>
          <a:bodyPr>
            <a:normAutofit/>
          </a:bodyPr>
          <a:lstStyle/>
          <a:p>
            <a:r>
              <a:rPr lang="en-GB" sz="6000" b="1" dirty="0"/>
              <a:t>Next Steps</a:t>
            </a:r>
            <a:endParaRPr lang="en-GB" sz="4800" dirty="0"/>
          </a:p>
        </p:txBody>
      </p:sp>
      <p:sp>
        <p:nvSpPr>
          <p:cNvPr id="4" name="Content Placeholder 3">
            <a:extLst>
              <a:ext uri="{FF2B5EF4-FFF2-40B4-BE49-F238E27FC236}">
                <a16:creationId xmlns:a16="http://schemas.microsoft.com/office/drawing/2014/main" id="{74CF3907-519D-74B0-8D0C-B47D346D4B4B}"/>
              </a:ext>
            </a:extLst>
          </p:cNvPr>
          <p:cNvSpPr>
            <a:spLocks noGrp="1"/>
          </p:cNvSpPr>
          <p:nvPr>
            <p:ph idx="1"/>
          </p:nvPr>
        </p:nvSpPr>
        <p:spPr/>
        <p:txBody>
          <a:bodyPr/>
          <a:lstStyle/>
          <a:p>
            <a:r>
              <a:rPr lang="en-GB" dirty="0"/>
              <a:t>Continue with parent consent form (and collect in)</a:t>
            </a:r>
          </a:p>
          <a:p>
            <a:r>
              <a:rPr lang="en-GB" dirty="0"/>
              <a:t>Then, complete the pre-survey with pupils </a:t>
            </a:r>
          </a:p>
          <a:p>
            <a:pPr lvl="1"/>
            <a:r>
              <a:rPr lang="en-GB" dirty="0"/>
              <a:t>We can visit to complete these in school or do via Teams</a:t>
            </a:r>
          </a:p>
          <a:p>
            <a:r>
              <a:rPr lang="en-GB" dirty="0"/>
              <a:t>Look out for an email with purchase orders – pass to finance</a:t>
            </a:r>
          </a:p>
          <a:p>
            <a:r>
              <a:rPr lang="en-GB" dirty="0"/>
              <a:t>Get in touch if you have any questions or issues </a:t>
            </a:r>
            <a:r>
              <a:rPr lang="en-GB" dirty="0">
                <a:sym typeface="Wingdings" panose="05000000000000000000" pitchFamily="2" charset="2"/>
              </a:rPr>
              <a:t></a:t>
            </a:r>
          </a:p>
          <a:p>
            <a:pPr lvl="1"/>
            <a:r>
              <a:rPr lang="en-GB" dirty="0">
                <a:sym typeface="Wingdings" panose="05000000000000000000" pitchFamily="2" charset="2"/>
              </a:rPr>
              <a:t>Really looking forward to seeing all the amazing work! </a:t>
            </a:r>
            <a:endParaRPr lang="en-GB" dirty="0"/>
          </a:p>
        </p:txBody>
      </p:sp>
      <p:sp>
        <p:nvSpPr>
          <p:cNvPr id="3" name="Rectangle 2">
            <a:extLst>
              <a:ext uri="{FF2B5EF4-FFF2-40B4-BE49-F238E27FC236}">
                <a16:creationId xmlns:a16="http://schemas.microsoft.com/office/drawing/2014/main" id="{1D508D04-F6E8-D899-5BE5-0737C79814C5}"/>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B0F6A27E-653C-1822-3438-D2FDA5D19E41}"/>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2FA7FA09-F793-3FEC-DD1D-E3384F61A0EA}"/>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1972082B-914F-F498-D1E3-74D864D807F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328810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204D3-C08E-519D-9005-37622CAE2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7289D-34C9-BB64-BE5A-875D7395EEDF}"/>
              </a:ext>
            </a:extLst>
          </p:cNvPr>
          <p:cNvSpPr>
            <a:spLocks noGrp="1"/>
          </p:cNvSpPr>
          <p:nvPr>
            <p:ph type="title"/>
          </p:nvPr>
        </p:nvSpPr>
        <p:spPr>
          <a:xfrm>
            <a:off x="1035580" y="365125"/>
            <a:ext cx="10318219" cy="1325563"/>
          </a:xfrm>
        </p:spPr>
        <p:txBody>
          <a:bodyPr>
            <a:normAutofit/>
          </a:bodyPr>
          <a:lstStyle/>
          <a:p>
            <a:r>
              <a:rPr lang="en-GB" sz="4800" b="1" dirty="0"/>
              <a:t>Teacher and staff consent  </a:t>
            </a:r>
          </a:p>
        </p:txBody>
      </p:sp>
      <p:sp>
        <p:nvSpPr>
          <p:cNvPr id="8" name="Rectangle 7">
            <a:extLst>
              <a:ext uri="{FF2B5EF4-FFF2-40B4-BE49-F238E27FC236}">
                <a16:creationId xmlns:a16="http://schemas.microsoft.com/office/drawing/2014/main" id="{E3102609-5012-2A50-E8A2-87D23F119112}"/>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BBFF6E13-0C63-F3B8-E46A-771545C88CF7}"/>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5031AB89-C670-0C95-1A48-00D0E1A94827}"/>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1" name="Graphic 10">
            <a:extLst>
              <a:ext uri="{FF2B5EF4-FFF2-40B4-BE49-F238E27FC236}">
                <a16:creationId xmlns:a16="http://schemas.microsoft.com/office/drawing/2014/main" id="{A291F5D6-07BC-17EF-9003-4DCF90C03A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982682" y="1974468"/>
            <a:ext cx="4226636" cy="4226636"/>
          </a:xfrm>
          <a:prstGeom prst="rect">
            <a:avLst/>
          </a:prstGeom>
        </p:spPr>
      </p:pic>
    </p:spTree>
    <p:extLst>
      <p:ext uri="{BB962C8B-B14F-4D97-AF65-F5344CB8AC3E}">
        <p14:creationId xmlns:p14="http://schemas.microsoft.com/office/powerpoint/2010/main" val="1662135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E150-E0B7-8CD9-7F42-822470CE2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59C72-328F-5CF1-8D8F-845A60CCDEC7}"/>
              </a:ext>
            </a:extLst>
          </p:cNvPr>
          <p:cNvSpPr>
            <a:spLocks noGrp="1"/>
          </p:cNvSpPr>
          <p:nvPr>
            <p:ph type="title"/>
          </p:nvPr>
        </p:nvSpPr>
        <p:spPr>
          <a:xfrm>
            <a:off x="1143000" y="807159"/>
            <a:ext cx="10515600" cy="3886761"/>
          </a:xfrm>
        </p:spPr>
        <p:txBody>
          <a:bodyPr>
            <a:normAutofit/>
          </a:bodyPr>
          <a:lstStyle/>
          <a:p>
            <a:r>
              <a:rPr lang="en-GB" sz="6000" b="1" dirty="0"/>
              <a:t>Thank you </a:t>
            </a:r>
            <a:r>
              <a:rPr lang="en-GB" sz="6000" b="1" dirty="0">
                <a:sym typeface="Wingdings" panose="05000000000000000000" pitchFamily="2" charset="2"/>
              </a:rPr>
              <a:t>🌍</a:t>
            </a:r>
            <a:endParaRPr lang="en-GB" sz="4800" dirty="0"/>
          </a:p>
        </p:txBody>
      </p:sp>
      <p:sp>
        <p:nvSpPr>
          <p:cNvPr id="3" name="Rectangle 2">
            <a:extLst>
              <a:ext uri="{FF2B5EF4-FFF2-40B4-BE49-F238E27FC236}">
                <a16:creationId xmlns:a16="http://schemas.microsoft.com/office/drawing/2014/main" id="{580FFCF7-318E-6D11-E93E-52F552F6E61B}"/>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8D23661B-BBEA-A043-613C-410E480566AE}"/>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37271DDF-C213-4C5D-B039-1F1572677F5D}"/>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pic>
        <p:nvPicPr>
          <p:cNvPr id="12" name="Picture 11">
            <a:extLst>
              <a:ext uri="{FF2B5EF4-FFF2-40B4-BE49-F238E27FC236}">
                <a16:creationId xmlns:a16="http://schemas.microsoft.com/office/drawing/2014/main" id="{4D3D3ED6-2CE3-984B-5144-4A537055B1C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95641" y="3986457"/>
            <a:ext cx="2167953" cy="2752650"/>
          </a:xfrm>
          <a:prstGeom prst="rect">
            <a:avLst/>
          </a:prstGeom>
        </p:spPr>
      </p:pic>
    </p:spTree>
    <p:extLst>
      <p:ext uri="{BB962C8B-B14F-4D97-AF65-F5344CB8AC3E}">
        <p14:creationId xmlns:p14="http://schemas.microsoft.com/office/powerpoint/2010/main" val="261594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76B9-C6B4-0DBD-9E1B-5C1985506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E95FE-8CF8-9F94-708C-FE5D7A91C824}"/>
              </a:ext>
            </a:extLst>
          </p:cNvPr>
          <p:cNvSpPr>
            <a:spLocks noGrp="1"/>
          </p:cNvSpPr>
          <p:nvPr>
            <p:ph type="title"/>
          </p:nvPr>
        </p:nvSpPr>
        <p:spPr>
          <a:xfrm>
            <a:off x="1035580" y="365125"/>
            <a:ext cx="10318219" cy="1325563"/>
          </a:xfrm>
        </p:spPr>
        <p:txBody>
          <a:bodyPr>
            <a:normAutofit/>
          </a:bodyPr>
          <a:lstStyle/>
          <a:p>
            <a:r>
              <a:rPr lang="en-GB" sz="4800" b="1" dirty="0"/>
              <a:t>The Team</a:t>
            </a:r>
          </a:p>
        </p:txBody>
      </p:sp>
      <p:sp>
        <p:nvSpPr>
          <p:cNvPr id="8" name="Rectangle 7">
            <a:extLst>
              <a:ext uri="{FF2B5EF4-FFF2-40B4-BE49-F238E27FC236}">
                <a16:creationId xmlns:a16="http://schemas.microsoft.com/office/drawing/2014/main" id="{BC40E2E7-76A5-211D-8B11-CA6885792E6A}"/>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9" name="Rectangle 8">
            <a:extLst>
              <a:ext uri="{FF2B5EF4-FFF2-40B4-BE49-F238E27FC236}">
                <a16:creationId xmlns:a16="http://schemas.microsoft.com/office/drawing/2014/main" id="{3D0A119A-0E99-9072-1EE4-D3802A0985B6}"/>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Rectangle 9">
            <a:extLst>
              <a:ext uri="{FF2B5EF4-FFF2-40B4-BE49-F238E27FC236}">
                <a16:creationId xmlns:a16="http://schemas.microsoft.com/office/drawing/2014/main" id="{73A5408C-32C9-FBAB-7FC3-C1CC8BF8A360}"/>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4" name="TextBox 3">
            <a:extLst>
              <a:ext uri="{FF2B5EF4-FFF2-40B4-BE49-F238E27FC236}">
                <a16:creationId xmlns:a16="http://schemas.microsoft.com/office/drawing/2014/main" id="{662127F1-CFE2-A0F3-8C1E-FD6F272944C6}"/>
              </a:ext>
            </a:extLst>
          </p:cNvPr>
          <p:cNvSpPr txBox="1"/>
          <p:nvPr/>
        </p:nvSpPr>
        <p:spPr>
          <a:xfrm>
            <a:off x="1192192" y="1969583"/>
            <a:ext cx="3738622" cy="646331"/>
          </a:xfrm>
          <a:prstGeom prst="rect">
            <a:avLst/>
          </a:prstGeom>
          <a:noFill/>
        </p:spPr>
        <p:txBody>
          <a:bodyPr wrap="square" rtlCol="0">
            <a:spAutoFit/>
          </a:bodyPr>
          <a:lstStyle/>
          <a:p>
            <a:r>
              <a:rPr lang="en-GB" sz="3600" dirty="0"/>
              <a:t>The Green Estate</a:t>
            </a:r>
          </a:p>
        </p:txBody>
      </p:sp>
      <p:sp>
        <p:nvSpPr>
          <p:cNvPr id="5" name="TextBox 4">
            <a:extLst>
              <a:ext uri="{FF2B5EF4-FFF2-40B4-BE49-F238E27FC236}">
                <a16:creationId xmlns:a16="http://schemas.microsoft.com/office/drawing/2014/main" id="{E0052015-E28B-9B13-A16E-6D10EAFDEE3D}"/>
              </a:ext>
            </a:extLst>
          </p:cNvPr>
          <p:cNvSpPr txBox="1"/>
          <p:nvPr/>
        </p:nvSpPr>
        <p:spPr>
          <a:xfrm>
            <a:off x="1284789" y="3582103"/>
            <a:ext cx="5671595" cy="646331"/>
          </a:xfrm>
          <a:prstGeom prst="rect">
            <a:avLst/>
          </a:prstGeom>
          <a:noFill/>
        </p:spPr>
        <p:txBody>
          <a:bodyPr wrap="square" rtlCol="0">
            <a:spAutoFit/>
          </a:bodyPr>
          <a:lstStyle/>
          <a:p>
            <a:r>
              <a:rPr lang="en-GB" sz="3600" dirty="0"/>
              <a:t>Sheffield Hallam</a:t>
            </a:r>
          </a:p>
        </p:txBody>
      </p:sp>
      <p:sp>
        <p:nvSpPr>
          <p:cNvPr id="6" name="TextBox 5">
            <a:extLst>
              <a:ext uri="{FF2B5EF4-FFF2-40B4-BE49-F238E27FC236}">
                <a16:creationId xmlns:a16="http://schemas.microsoft.com/office/drawing/2014/main" id="{496EF349-4423-CFEA-CC37-5F3BF67003CF}"/>
              </a:ext>
            </a:extLst>
          </p:cNvPr>
          <p:cNvSpPr txBox="1"/>
          <p:nvPr/>
        </p:nvSpPr>
        <p:spPr>
          <a:xfrm>
            <a:off x="1284789" y="5085141"/>
            <a:ext cx="5671595" cy="646331"/>
          </a:xfrm>
          <a:prstGeom prst="rect">
            <a:avLst/>
          </a:prstGeom>
          <a:noFill/>
        </p:spPr>
        <p:txBody>
          <a:bodyPr wrap="square" rtlCol="0">
            <a:spAutoFit/>
          </a:bodyPr>
          <a:lstStyle/>
          <a:p>
            <a:r>
              <a:rPr lang="en-GB" sz="3600" dirty="0"/>
              <a:t>Partners</a:t>
            </a:r>
          </a:p>
        </p:txBody>
      </p:sp>
      <p:graphicFrame>
        <p:nvGraphicFramePr>
          <p:cNvPr id="7" name="Table 6">
            <a:extLst>
              <a:ext uri="{FF2B5EF4-FFF2-40B4-BE49-F238E27FC236}">
                <a16:creationId xmlns:a16="http://schemas.microsoft.com/office/drawing/2014/main" id="{D1CFEBF1-ABDF-487A-F45D-8E72CF3BD3FD}"/>
              </a:ext>
            </a:extLst>
          </p:cNvPr>
          <p:cNvGraphicFramePr>
            <a:graphicFrameLocks noGrp="1"/>
          </p:cNvGraphicFramePr>
          <p:nvPr>
            <p:extLst>
              <p:ext uri="{D42A27DB-BD31-4B8C-83A1-F6EECF244321}">
                <p14:modId xmlns:p14="http://schemas.microsoft.com/office/powerpoint/2010/main" val="1667864538"/>
              </p:ext>
            </p:extLst>
          </p:nvPr>
        </p:nvGraphicFramePr>
        <p:xfrm>
          <a:off x="5355524" y="1446839"/>
          <a:ext cx="3529313" cy="4734045"/>
        </p:xfrm>
        <a:graphic>
          <a:graphicData uri="http://schemas.openxmlformats.org/drawingml/2006/table">
            <a:tbl>
              <a:tblPr firstRow="1" bandRow="1">
                <a:tableStyleId>{2D5ABB26-0587-4C30-8999-92F81FD0307C}</a:tableStyleId>
              </a:tblPr>
              <a:tblGrid>
                <a:gridCol w="3529313">
                  <a:extLst>
                    <a:ext uri="{9D8B030D-6E8A-4147-A177-3AD203B41FA5}">
                      <a16:colId xmlns:a16="http://schemas.microsoft.com/office/drawing/2014/main" val="3998393791"/>
                    </a:ext>
                  </a:extLst>
                </a:gridCol>
              </a:tblGrid>
              <a:tr h="1578015">
                <a:tc>
                  <a:txBody>
                    <a:bodyPr/>
                    <a:lstStyle/>
                    <a:p>
                      <a:r>
                        <a:rPr lang="en-GB" sz="2000" dirty="0"/>
                        <a:t>Alice Jones</a:t>
                      </a:r>
                    </a:p>
                    <a:p>
                      <a:r>
                        <a:rPr lang="en-GB" sz="2000" dirty="0"/>
                        <a:t>Hannah Wallace</a:t>
                      </a:r>
                    </a:p>
                  </a:txBody>
                  <a:tcPr anchor="ctr"/>
                </a:tc>
                <a:extLst>
                  <a:ext uri="{0D108BD9-81ED-4DB2-BD59-A6C34878D82A}">
                    <a16:rowId xmlns:a16="http://schemas.microsoft.com/office/drawing/2014/main" val="2998071116"/>
                  </a:ext>
                </a:extLst>
              </a:tr>
              <a:tr h="1578015">
                <a:tc>
                  <a:txBody>
                    <a:bodyPr/>
                    <a:lstStyle/>
                    <a:p>
                      <a:r>
                        <a:rPr lang="en-GB" sz="2000" dirty="0"/>
                        <a:t>Lee Jowett</a:t>
                      </a:r>
                    </a:p>
                    <a:p>
                      <a:r>
                        <a:rPr lang="en-GB" sz="2000" dirty="0"/>
                        <a:t>Laurie Kooben</a:t>
                      </a:r>
                    </a:p>
                    <a:p>
                      <a:r>
                        <a:rPr lang="en-GB" sz="2000" dirty="0"/>
                        <a:t>Professor Aimee Ambrose</a:t>
                      </a:r>
                    </a:p>
                    <a:p>
                      <a:r>
                        <a:rPr lang="en-GB" sz="2000" dirty="0"/>
                        <a:t>Dr Pangiota (</a:t>
                      </a:r>
                      <a:r>
                        <a:rPr lang="en-GB" sz="2000" dirty="0" err="1"/>
                        <a:t>Giota</a:t>
                      </a:r>
                      <a:r>
                        <a:rPr lang="en-GB" sz="2000" dirty="0"/>
                        <a:t>) Blouchou</a:t>
                      </a:r>
                    </a:p>
                  </a:txBody>
                  <a:tcPr anchor="ctr"/>
                </a:tc>
                <a:extLst>
                  <a:ext uri="{0D108BD9-81ED-4DB2-BD59-A6C34878D82A}">
                    <a16:rowId xmlns:a16="http://schemas.microsoft.com/office/drawing/2014/main" val="3789750634"/>
                  </a:ext>
                </a:extLst>
              </a:tr>
              <a:tr h="1578015">
                <a:tc>
                  <a:txBody>
                    <a:bodyPr/>
                    <a:lstStyle/>
                    <a:p>
                      <a:r>
                        <a:rPr lang="en-GB" sz="2000" dirty="0"/>
                        <a:t>Victoria Penman, Sheffield City Council</a:t>
                      </a:r>
                    </a:p>
                    <a:p>
                      <a:r>
                        <a:rPr lang="en-GB" sz="2000" dirty="0"/>
                        <a:t>Rob Cattrall, Let’s Go Zero </a:t>
                      </a:r>
                    </a:p>
                  </a:txBody>
                  <a:tcPr anchor="ctr"/>
                </a:tc>
                <a:extLst>
                  <a:ext uri="{0D108BD9-81ED-4DB2-BD59-A6C34878D82A}">
                    <a16:rowId xmlns:a16="http://schemas.microsoft.com/office/drawing/2014/main" val="2656972349"/>
                  </a:ext>
                </a:extLst>
              </a:tr>
            </a:tbl>
          </a:graphicData>
        </a:graphic>
      </p:graphicFrame>
      <p:pic>
        <p:nvPicPr>
          <p:cNvPr id="4098" name="Picture 2" descr="Profile image">
            <a:extLst>
              <a:ext uri="{FF2B5EF4-FFF2-40B4-BE49-F238E27FC236}">
                <a16:creationId xmlns:a16="http://schemas.microsoft.com/office/drawing/2014/main" id="{DF7802C4-7F31-1B01-0DF4-6E5EDAE46B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67223" y="4745524"/>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file image">
            <a:extLst>
              <a:ext uri="{FF2B5EF4-FFF2-40B4-BE49-F238E27FC236}">
                <a16:creationId xmlns:a16="http://schemas.microsoft.com/office/drawing/2014/main" id="{8307DED3-BCCF-0483-C47D-CBFD9947DF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75172" y="4745524"/>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file image">
            <a:extLst>
              <a:ext uri="{FF2B5EF4-FFF2-40B4-BE49-F238E27FC236}">
                <a16:creationId xmlns:a16="http://schemas.microsoft.com/office/drawing/2014/main" id="{04AFD341-0D94-7515-9B83-6B0E74EA2A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1948" y="3137475"/>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B2D4E88-302E-646E-4418-A5CC5F5009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09896" y="3131083"/>
            <a:ext cx="1500451" cy="1546012"/>
          </a:xfrm>
          <a:prstGeom prst="rect">
            <a:avLst/>
          </a:prstGeom>
        </p:spPr>
      </p:pic>
    </p:spTree>
    <p:extLst>
      <p:ext uri="{BB962C8B-B14F-4D97-AF65-F5344CB8AC3E}">
        <p14:creationId xmlns:p14="http://schemas.microsoft.com/office/powerpoint/2010/main" val="36365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8670C9-EC09-313A-364B-0063860160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4148" y="365125"/>
            <a:ext cx="8657401" cy="6052457"/>
          </a:xfrm>
          <a:prstGeom prst="rect">
            <a:avLst/>
          </a:prstGeom>
          <a:ln>
            <a:solidFill>
              <a:schemeClr val="tx1"/>
            </a:solidFill>
          </a:ln>
        </p:spPr>
      </p:pic>
      <p:sp>
        <p:nvSpPr>
          <p:cNvPr id="6" name="Rectangle 5">
            <a:extLst>
              <a:ext uri="{FF2B5EF4-FFF2-40B4-BE49-F238E27FC236}">
                <a16:creationId xmlns:a16="http://schemas.microsoft.com/office/drawing/2014/main" id="{B351A241-0040-15EA-4815-7BAB6369735D}"/>
              </a:ext>
            </a:extLst>
          </p:cNvPr>
          <p:cNvSpPr/>
          <p:nvPr/>
        </p:nvSpPr>
        <p:spPr>
          <a:xfrm>
            <a:off x="24968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7" name="Rectangle 6">
            <a:extLst>
              <a:ext uri="{FF2B5EF4-FFF2-40B4-BE49-F238E27FC236}">
                <a16:creationId xmlns:a16="http://schemas.microsoft.com/office/drawing/2014/main" id="{CD9BE237-7348-85E5-DDEC-48E0199AE739}"/>
              </a:ext>
            </a:extLst>
          </p:cNvPr>
          <p:cNvSpPr/>
          <p:nvPr/>
        </p:nvSpPr>
        <p:spPr>
          <a:xfrm>
            <a:off x="1945"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8" name="Rectangle 7">
            <a:extLst>
              <a:ext uri="{FF2B5EF4-FFF2-40B4-BE49-F238E27FC236}">
                <a16:creationId xmlns:a16="http://schemas.microsoft.com/office/drawing/2014/main" id="{4527F981-4D86-A148-87EC-42D168185E94}"/>
              </a:ext>
            </a:extLst>
          </p:cNvPr>
          <p:cNvSpPr/>
          <p:nvPr/>
        </p:nvSpPr>
        <p:spPr>
          <a:xfrm>
            <a:off x="43591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0" name="TextBox 9">
            <a:extLst>
              <a:ext uri="{FF2B5EF4-FFF2-40B4-BE49-F238E27FC236}">
                <a16:creationId xmlns:a16="http://schemas.microsoft.com/office/drawing/2014/main" id="{9D4BB70D-B2ED-D119-01CA-CABA69C77391}"/>
              </a:ext>
            </a:extLst>
          </p:cNvPr>
          <p:cNvSpPr txBox="1"/>
          <p:nvPr/>
        </p:nvSpPr>
        <p:spPr>
          <a:xfrm>
            <a:off x="838200" y="6311900"/>
            <a:ext cx="6096000" cy="369332"/>
          </a:xfrm>
          <a:prstGeom prst="rect">
            <a:avLst/>
          </a:prstGeom>
          <a:noFill/>
        </p:spPr>
        <p:txBody>
          <a:bodyPr wrap="square">
            <a:spAutoFit/>
          </a:bodyPr>
          <a:lstStyle/>
          <a:p>
            <a:r>
              <a:rPr lang="en-GB" dirty="0">
                <a:hlinkClick r:id="rId3"/>
              </a:rPr>
              <a:t>Google Maps</a:t>
            </a:r>
            <a:endParaRPr lang="en-GB" dirty="0"/>
          </a:p>
        </p:txBody>
      </p:sp>
      <p:sp>
        <p:nvSpPr>
          <p:cNvPr id="11" name="TextBox 10">
            <a:extLst>
              <a:ext uri="{FF2B5EF4-FFF2-40B4-BE49-F238E27FC236}">
                <a16:creationId xmlns:a16="http://schemas.microsoft.com/office/drawing/2014/main" id="{C7DECEEB-4EC2-4582-FA77-1E51529B87A7}"/>
              </a:ext>
            </a:extLst>
          </p:cNvPr>
          <p:cNvSpPr txBox="1"/>
          <p:nvPr/>
        </p:nvSpPr>
        <p:spPr>
          <a:xfrm>
            <a:off x="9560560" y="2316480"/>
            <a:ext cx="1574898" cy="261610"/>
          </a:xfrm>
          <a:prstGeom prst="rect">
            <a:avLst/>
          </a:prstGeom>
          <a:noFill/>
        </p:spPr>
        <p:txBody>
          <a:bodyPr wrap="square" rtlCol="0">
            <a:spAutoFit/>
          </a:bodyPr>
          <a:lstStyle/>
          <a:p>
            <a:r>
              <a:rPr lang="en-GB" sz="1100" b="1" dirty="0" err="1"/>
              <a:t>Pipworth</a:t>
            </a:r>
            <a:r>
              <a:rPr lang="en-GB" sz="1100" b="1" dirty="0"/>
              <a:t> Primary</a:t>
            </a:r>
          </a:p>
        </p:txBody>
      </p:sp>
      <p:sp>
        <p:nvSpPr>
          <p:cNvPr id="12" name="TextBox 11">
            <a:extLst>
              <a:ext uri="{FF2B5EF4-FFF2-40B4-BE49-F238E27FC236}">
                <a16:creationId xmlns:a16="http://schemas.microsoft.com/office/drawing/2014/main" id="{51B59FC7-F903-C488-03BF-34981BDAC1E3}"/>
              </a:ext>
            </a:extLst>
          </p:cNvPr>
          <p:cNvSpPr txBox="1"/>
          <p:nvPr/>
        </p:nvSpPr>
        <p:spPr>
          <a:xfrm>
            <a:off x="5308551" y="2628900"/>
            <a:ext cx="1574898" cy="261610"/>
          </a:xfrm>
          <a:prstGeom prst="rect">
            <a:avLst/>
          </a:prstGeom>
          <a:noFill/>
        </p:spPr>
        <p:txBody>
          <a:bodyPr wrap="square" rtlCol="0">
            <a:spAutoFit/>
          </a:bodyPr>
          <a:lstStyle/>
          <a:p>
            <a:r>
              <a:rPr lang="en-GB" sz="1100" b="1" dirty="0"/>
              <a:t>Manor Lodge Primary</a:t>
            </a:r>
          </a:p>
        </p:txBody>
      </p:sp>
      <p:sp>
        <p:nvSpPr>
          <p:cNvPr id="13" name="TextBox 12">
            <a:extLst>
              <a:ext uri="{FF2B5EF4-FFF2-40B4-BE49-F238E27FC236}">
                <a16:creationId xmlns:a16="http://schemas.microsoft.com/office/drawing/2014/main" id="{5D8E675D-743B-793A-4CC9-4B3954F88CC3}"/>
              </a:ext>
            </a:extLst>
          </p:cNvPr>
          <p:cNvSpPr txBox="1"/>
          <p:nvPr/>
        </p:nvSpPr>
        <p:spPr>
          <a:xfrm>
            <a:off x="5514340" y="1199014"/>
            <a:ext cx="1574898" cy="430887"/>
          </a:xfrm>
          <a:prstGeom prst="rect">
            <a:avLst/>
          </a:prstGeom>
          <a:noFill/>
        </p:spPr>
        <p:txBody>
          <a:bodyPr wrap="square" rtlCol="0">
            <a:spAutoFit/>
          </a:bodyPr>
          <a:lstStyle/>
          <a:p>
            <a:r>
              <a:rPr lang="en-GB" sz="1100" b="1" dirty="0"/>
              <a:t>Emmaus Catholic and </a:t>
            </a:r>
            <a:r>
              <a:rPr lang="en-GB" sz="1100" b="1" dirty="0" err="1"/>
              <a:t>CoE</a:t>
            </a:r>
            <a:r>
              <a:rPr lang="en-GB" sz="1100" b="1" dirty="0"/>
              <a:t> Primary</a:t>
            </a:r>
          </a:p>
        </p:txBody>
      </p:sp>
      <p:sp>
        <p:nvSpPr>
          <p:cNvPr id="14" name="TextBox 13">
            <a:extLst>
              <a:ext uri="{FF2B5EF4-FFF2-40B4-BE49-F238E27FC236}">
                <a16:creationId xmlns:a16="http://schemas.microsoft.com/office/drawing/2014/main" id="{50E52634-991B-9092-61F8-819F1A4BDAC0}"/>
              </a:ext>
            </a:extLst>
          </p:cNvPr>
          <p:cNvSpPr txBox="1"/>
          <p:nvPr/>
        </p:nvSpPr>
        <p:spPr>
          <a:xfrm>
            <a:off x="3886200" y="5713736"/>
            <a:ext cx="1574898" cy="430887"/>
          </a:xfrm>
          <a:prstGeom prst="rect">
            <a:avLst/>
          </a:prstGeom>
          <a:noFill/>
        </p:spPr>
        <p:txBody>
          <a:bodyPr wrap="square" rtlCol="0">
            <a:spAutoFit/>
          </a:bodyPr>
          <a:lstStyle/>
          <a:p>
            <a:r>
              <a:rPr lang="en-GB" sz="1100" b="1" dirty="0"/>
              <a:t>Arbourthorne </a:t>
            </a:r>
            <a:br>
              <a:rPr lang="en-GB" sz="1100" b="1" dirty="0"/>
            </a:br>
            <a:r>
              <a:rPr lang="en-GB" sz="1100" b="1" dirty="0"/>
              <a:t>Primary</a:t>
            </a:r>
          </a:p>
        </p:txBody>
      </p:sp>
      <p:sp>
        <p:nvSpPr>
          <p:cNvPr id="15" name="TextBox 14">
            <a:extLst>
              <a:ext uri="{FF2B5EF4-FFF2-40B4-BE49-F238E27FC236}">
                <a16:creationId xmlns:a16="http://schemas.microsoft.com/office/drawing/2014/main" id="{3FEEFD40-E1A0-F348-C391-14FF045BC90D}"/>
              </a:ext>
            </a:extLst>
          </p:cNvPr>
          <p:cNvSpPr txBox="1"/>
          <p:nvPr/>
        </p:nvSpPr>
        <p:spPr>
          <a:xfrm>
            <a:off x="8265160" y="5151120"/>
            <a:ext cx="1574898" cy="430887"/>
          </a:xfrm>
          <a:prstGeom prst="rect">
            <a:avLst/>
          </a:prstGeom>
          <a:noFill/>
        </p:spPr>
        <p:txBody>
          <a:bodyPr wrap="square" rtlCol="0">
            <a:spAutoFit/>
          </a:bodyPr>
          <a:lstStyle/>
          <a:p>
            <a:r>
              <a:rPr lang="en-GB" sz="1100" b="1" dirty="0"/>
              <a:t>Prince Edward Primary</a:t>
            </a:r>
          </a:p>
        </p:txBody>
      </p:sp>
      <p:sp>
        <p:nvSpPr>
          <p:cNvPr id="16" name="TextBox 15">
            <a:extLst>
              <a:ext uri="{FF2B5EF4-FFF2-40B4-BE49-F238E27FC236}">
                <a16:creationId xmlns:a16="http://schemas.microsoft.com/office/drawing/2014/main" id="{83C91DC3-DF4F-A890-57EA-E2158D76B8F8}"/>
              </a:ext>
            </a:extLst>
          </p:cNvPr>
          <p:cNvSpPr txBox="1"/>
          <p:nvPr/>
        </p:nvSpPr>
        <p:spPr>
          <a:xfrm>
            <a:off x="6690262" y="1992736"/>
            <a:ext cx="1574898" cy="261610"/>
          </a:xfrm>
          <a:prstGeom prst="rect">
            <a:avLst/>
          </a:prstGeom>
          <a:noFill/>
        </p:spPr>
        <p:txBody>
          <a:bodyPr wrap="square" rtlCol="0">
            <a:spAutoFit/>
          </a:bodyPr>
          <a:lstStyle/>
          <a:p>
            <a:r>
              <a:rPr lang="en-GB" sz="1100" b="1" dirty="0"/>
              <a:t>Green Estate</a:t>
            </a:r>
          </a:p>
        </p:txBody>
      </p:sp>
    </p:spTree>
    <p:extLst>
      <p:ext uri="{BB962C8B-B14F-4D97-AF65-F5344CB8AC3E}">
        <p14:creationId xmlns:p14="http://schemas.microsoft.com/office/powerpoint/2010/main" val="19366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6C685-AA09-878F-964C-2F197BADDE2A}"/>
              </a:ext>
            </a:extLst>
          </p:cNvPr>
          <p:cNvSpPr>
            <a:spLocks noGrp="1"/>
          </p:cNvSpPr>
          <p:nvPr>
            <p:ph type="title"/>
          </p:nvPr>
        </p:nvSpPr>
        <p:spPr>
          <a:xfrm>
            <a:off x="838200" y="145217"/>
            <a:ext cx="10515600" cy="1325563"/>
          </a:xfrm>
        </p:spPr>
        <p:txBody>
          <a:bodyPr>
            <a:normAutofit/>
          </a:bodyPr>
          <a:lstStyle/>
          <a:p>
            <a:r>
              <a:rPr lang="en-GB" sz="5400" b="1" dirty="0"/>
              <a:t>Plan for today </a:t>
            </a:r>
          </a:p>
        </p:txBody>
      </p:sp>
      <p:sp>
        <p:nvSpPr>
          <p:cNvPr id="4" name="Rectangle 3">
            <a:extLst>
              <a:ext uri="{FF2B5EF4-FFF2-40B4-BE49-F238E27FC236}">
                <a16:creationId xmlns:a16="http://schemas.microsoft.com/office/drawing/2014/main" id="{E9C6C044-4E0E-5B26-31DA-AD2D63149861}"/>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5" name="Rectangle 4">
            <a:extLst>
              <a:ext uri="{FF2B5EF4-FFF2-40B4-BE49-F238E27FC236}">
                <a16:creationId xmlns:a16="http://schemas.microsoft.com/office/drawing/2014/main" id="{6319BB43-C1F5-E551-486A-19ADD25AD42D}"/>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6" name="Rectangle 5">
            <a:extLst>
              <a:ext uri="{FF2B5EF4-FFF2-40B4-BE49-F238E27FC236}">
                <a16:creationId xmlns:a16="http://schemas.microsoft.com/office/drawing/2014/main" id="{B17613CF-342F-55B9-B0C7-A929DA8BCD6F}"/>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graphicFrame>
        <p:nvGraphicFramePr>
          <p:cNvPr id="7" name="Table 6">
            <a:extLst>
              <a:ext uri="{FF2B5EF4-FFF2-40B4-BE49-F238E27FC236}">
                <a16:creationId xmlns:a16="http://schemas.microsoft.com/office/drawing/2014/main" id="{A05A513C-BA68-748A-9F32-8434CD1E246F}"/>
              </a:ext>
            </a:extLst>
          </p:cNvPr>
          <p:cNvGraphicFramePr>
            <a:graphicFrameLocks noGrp="1"/>
          </p:cNvGraphicFramePr>
          <p:nvPr>
            <p:extLst>
              <p:ext uri="{D42A27DB-BD31-4B8C-83A1-F6EECF244321}">
                <p14:modId xmlns:p14="http://schemas.microsoft.com/office/powerpoint/2010/main" val="2600025855"/>
              </p:ext>
            </p:extLst>
          </p:nvPr>
        </p:nvGraphicFramePr>
        <p:xfrm>
          <a:off x="1019628" y="1296366"/>
          <a:ext cx="10240494" cy="5084113"/>
        </p:xfrm>
        <a:graphic>
          <a:graphicData uri="http://schemas.openxmlformats.org/drawingml/2006/table">
            <a:tbl>
              <a:tblPr firstRow="1" bandRow="1">
                <a:tableStyleId>{5940675A-B579-460E-94D1-54222C63F5DA}</a:tableStyleId>
              </a:tblPr>
              <a:tblGrid>
                <a:gridCol w="2099129">
                  <a:extLst>
                    <a:ext uri="{9D8B030D-6E8A-4147-A177-3AD203B41FA5}">
                      <a16:colId xmlns:a16="http://schemas.microsoft.com/office/drawing/2014/main" val="1057082838"/>
                    </a:ext>
                  </a:extLst>
                </a:gridCol>
                <a:gridCol w="8141365">
                  <a:extLst>
                    <a:ext uri="{9D8B030D-6E8A-4147-A177-3AD203B41FA5}">
                      <a16:colId xmlns:a16="http://schemas.microsoft.com/office/drawing/2014/main" val="4242001456"/>
                    </a:ext>
                  </a:extLst>
                </a:gridCol>
              </a:tblGrid>
              <a:tr h="505753">
                <a:tc>
                  <a:txBody>
                    <a:bodyPr/>
                    <a:lstStyle/>
                    <a:p>
                      <a:r>
                        <a:rPr lang="en-GB" sz="2000" dirty="0"/>
                        <a:t>9.00-9.30am</a:t>
                      </a:r>
                    </a:p>
                  </a:txBody>
                  <a:tcPr/>
                </a:tc>
                <a:tc>
                  <a:txBody>
                    <a:bodyPr/>
                    <a:lstStyle/>
                    <a:p>
                      <a:r>
                        <a:rPr lang="en-GB" sz="2000" dirty="0"/>
                        <a:t>Introductions and recaps</a:t>
                      </a:r>
                    </a:p>
                  </a:txBody>
                  <a:tcPr/>
                </a:tc>
                <a:extLst>
                  <a:ext uri="{0D108BD9-81ED-4DB2-BD59-A6C34878D82A}">
                    <a16:rowId xmlns:a16="http://schemas.microsoft.com/office/drawing/2014/main" val="2009536051"/>
                  </a:ext>
                </a:extLst>
              </a:tr>
              <a:tr h="758215">
                <a:tc>
                  <a:txBody>
                    <a:bodyPr/>
                    <a:lstStyle/>
                    <a:p>
                      <a:r>
                        <a:rPr lang="en-GB" sz="2000" dirty="0"/>
                        <a:t>9.30-11.00am</a:t>
                      </a:r>
                    </a:p>
                  </a:txBody>
                  <a:tcPr/>
                </a:tc>
                <a:tc>
                  <a:txBody>
                    <a:bodyPr/>
                    <a:lstStyle/>
                    <a:p>
                      <a:r>
                        <a:rPr lang="en-GB" sz="2000" dirty="0"/>
                        <a:t>Input 1: Green Estate Tour and interventions (Hannah/Alice/Owen)</a:t>
                      </a:r>
                    </a:p>
                    <a:p>
                      <a:r>
                        <a:rPr lang="en-GB" sz="2000" dirty="0"/>
                        <a:t>Input 2: Greenhouse effect and climate mitigation(Lee)</a:t>
                      </a:r>
                    </a:p>
                  </a:txBody>
                  <a:tcPr/>
                </a:tc>
                <a:extLst>
                  <a:ext uri="{0D108BD9-81ED-4DB2-BD59-A6C34878D82A}">
                    <a16:rowId xmlns:a16="http://schemas.microsoft.com/office/drawing/2014/main" val="1241601559"/>
                  </a:ext>
                </a:extLst>
              </a:tr>
              <a:tr h="505753">
                <a:tc>
                  <a:txBody>
                    <a:bodyPr/>
                    <a:lstStyle/>
                    <a:p>
                      <a:r>
                        <a:rPr lang="en-GB" sz="2000" b="1" dirty="0"/>
                        <a:t>11.00-11.15am</a:t>
                      </a:r>
                    </a:p>
                  </a:txBody>
                  <a:tcPr/>
                </a:tc>
                <a:tc>
                  <a:txBody>
                    <a:bodyPr/>
                    <a:lstStyle/>
                    <a:p>
                      <a:r>
                        <a:rPr lang="en-GB" sz="2000" b="1" dirty="0"/>
                        <a:t>Break</a:t>
                      </a:r>
                    </a:p>
                  </a:txBody>
                  <a:tcPr/>
                </a:tc>
                <a:extLst>
                  <a:ext uri="{0D108BD9-81ED-4DB2-BD59-A6C34878D82A}">
                    <a16:rowId xmlns:a16="http://schemas.microsoft.com/office/drawing/2014/main" val="3512158208"/>
                  </a:ext>
                </a:extLst>
              </a:tr>
              <a:tr h="505753">
                <a:tc>
                  <a:txBody>
                    <a:bodyPr/>
                    <a:lstStyle/>
                    <a:p>
                      <a:r>
                        <a:rPr lang="en-GB" sz="2000" dirty="0"/>
                        <a:t>11.15-11.45am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Input 3: Climate resilience (Met Office) and data mapping (Lee)</a:t>
                      </a:r>
                    </a:p>
                  </a:txBody>
                  <a:tcPr/>
                </a:tc>
                <a:extLst>
                  <a:ext uri="{0D108BD9-81ED-4DB2-BD59-A6C34878D82A}">
                    <a16:rowId xmlns:a16="http://schemas.microsoft.com/office/drawing/2014/main" val="3322703234"/>
                  </a:ext>
                </a:extLst>
              </a:tr>
              <a:tr h="758215">
                <a:tc>
                  <a:txBody>
                    <a:bodyPr/>
                    <a:lstStyle/>
                    <a:p>
                      <a:r>
                        <a:rPr lang="en-GB" sz="2000" dirty="0"/>
                        <a:t>11.45-12.30pm</a:t>
                      </a:r>
                    </a:p>
                  </a:txBody>
                  <a:tcPr/>
                </a:tc>
                <a:tc>
                  <a:txBody>
                    <a:bodyPr/>
                    <a:lstStyle/>
                    <a:p>
                      <a:r>
                        <a:rPr lang="en-GB" sz="2000" dirty="0"/>
                        <a:t>School visits and activity at GE</a:t>
                      </a:r>
                    </a:p>
                    <a:p>
                      <a:r>
                        <a:rPr lang="en-GB" sz="2000" dirty="0"/>
                        <a:t>Let’s Go Zero support and Climate Action Plans </a:t>
                      </a:r>
                    </a:p>
                  </a:txBody>
                  <a:tcPr/>
                </a:tc>
                <a:extLst>
                  <a:ext uri="{0D108BD9-81ED-4DB2-BD59-A6C34878D82A}">
                    <a16:rowId xmlns:a16="http://schemas.microsoft.com/office/drawing/2014/main" val="3893884322"/>
                  </a:ext>
                </a:extLst>
              </a:tr>
              <a:tr h="505753">
                <a:tc>
                  <a:txBody>
                    <a:bodyPr/>
                    <a:lstStyle/>
                    <a:p>
                      <a:r>
                        <a:rPr lang="en-GB" sz="2000" b="1" dirty="0"/>
                        <a:t>12.30-1.30pm</a:t>
                      </a:r>
                    </a:p>
                  </a:txBody>
                  <a:tcPr/>
                </a:tc>
                <a:tc>
                  <a:txBody>
                    <a:bodyPr/>
                    <a:lstStyle/>
                    <a:p>
                      <a:r>
                        <a:rPr lang="en-GB" sz="2000" b="1" dirty="0"/>
                        <a:t>Lunch</a:t>
                      </a:r>
                    </a:p>
                  </a:txBody>
                  <a:tcPr/>
                </a:tc>
                <a:extLst>
                  <a:ext uri="{0D108BD9-81ED-4DB2-BD59-A6C34878D82A}">
                    <a16:rowId xmlns:a16="http://schemas.microsoft.com/office/drawing/2014/main" val="480551251"/>
                  </a:ext>
                </a:extLst>
              </a:tr>
              <a:tr h="533165">
                <a:tc>
                  <a:txBody>
                    <a:bodyPr/>
                    <a:lstStyle/>
                    <a:p>
                      <a:r>
                        <a:rPr lang="en-GB" sz="2000" dirty="0"/>
                        <a:t>1.30-2.00pm</a:t>
                      </a:r>
                    </a:p>
                  </a:txBody>
                  <a:tcPr/>
                </a:tc>
                <a:tc>
                  <a:txBody>
                    <a:bodyPr/>
                    <a:lstStyle/>
                    <a:p>
                      <a:r>
                        <a:rPr lang="en-GB" sz="2000" dirty="0"/>
                        <a:t>Sharing your ideas and plans so far</a:t>
                      </a:r>
                    </a:p>
                  </a:txBody>
                  <a:tcPr/>
                </a:tc>
                <a:extLst>
                  <a:ext uri="{0D108BD9-81ED-4DB2-BD59-A6C34878D82A}">
                    <a16:rowId xmlns:a16="http://schemas.microsoft.com/office/drawing/2014/main" val="3061860746"/>
                  </a:ext>
                </a:extLst>
              </a:tr>
              <a:tr h="505753">
                <a:tc>
                  <a:txBody>
                    <a:bodyPr/>
                    <a:lstStyle/>
                    <a:p>
                      <a:r>
                        <a:rPr lang="en-GB" sz="2000" kern="1200" dirty="0">
                          <a:solidFill>
                            <a:schemeClr val="tx1"/>
                          </a:solidFill>
                          <a:latin typeface="+mn-lt"/>
                          <a:ea typeface="+mn-ea"/>
                          <a:cs typeface="+mn-cs"/>
                        </a:rPr>
                        <a:t>2.00-3.20pm</a:t>
                      </a:r>
                    </a:p>
                  </a:txBody>
                  <a:tcPr/>
                </a:tc>
                <a:tc>
                  <a:txBody>
                    <a:bodyPr/>
                    <a:lstStyle/>
                    <a:p>
                      <a:r>
                        <a:rPr lang="en-GB" sz="2000" kern="1200" dirty="0">
                          <a:solidFill>
                            <a:schemeClr val="tx1"/>
                          </a:solidFill>
                          <a:latin typeface="+mn-lt"/>
                          <a:ea typeface="+mn-ea"/>
                          <a:cs typeface="+mn-cs"/>
                        </a:rPr>
                        <a:t>Planning and development time with the team </a:t>
                      </a:r>
                    </a:p>
                  </a:txBody>
                  <a:tcPr/>
                </a:tc>
                <a:extLst>
                  <a:ext uri="{0D108BD9-81ED-4DB2-BD59-A6C34878D82A}">
                    <a16:rowId xmlns:a16="http://schemas.microsoft.com/office/drawing/2014/main" val="1766322461"/>
                  </a:ext>
                </a:extLst>
              </a:tr>
              <a:tr h="505753">
                <a:tc>
                  <a:txBody>
                    <a:bodyPr/>
                    <a:lstStyle/>
                    <a:p>
                      <a:r>
                        <a:rPr lang="en-GB" sz="2000" dirty="0"/>
                        <a:t>3.20-3.30pm</a:t>
                      </a:r>
                    </a:p>
                  </a:txBody>
                  <a:tcPr/>
                </a:tc>
                <a:tc>
                  <a:txBody>
                    <a:bodyPr/>
                    <a:lstStyle/>
                    <a:p>
                      <a:r>
                        <a:rPr lang="en-GB" sz="2000" dirty="0"/>
                        <a:t>Next steps and feedback </a:t>
                      </a:r>
                    </a:p>
                  </a:txBody>
                  <a:tcPr/>
                </a:tc>
                <a:extLst>
                  <a:ext uri="{0D108BD9-81ED-4DB2-BD59-A6C34878D82A}">
                    <a16:rowId xmlns:a16="http://schemas.microsoft.com/office/drawing/2014/main" val="563920918"/>
                  </a:ext>
                </a:extLst>
              </a:tr>
            </a:tbl>
          </a:graphicData>
        </a:graphic>
      </p:graphicFrame>
    </p:spTree>
    <p:extLst>
      <p:ext uri="{BB962C8B-B14F-4D97-AF65-F5344CB8AC3E}">
        <p14:creationId xmlns:p14="http://schemas.microsoft.com/office/powerpoint/2010/main" val="313862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Circles">
            <a:extLst>
              <a:ext uri="{FF2B5EF4-FFF2-40B4-BE49-F238E27FC236}">
                <a16:creationId xmlns:a16="http://schemas.microsoft.com/office/drawing/2014/main" id="{317D2CB6-AEA2-6BFF-B6E9-73D78F759E8C}"/>
              </a:ext>
            </a:extLst>
          </p:cNvPr>
          <p:cNvGrpSpPr/>
          <p:nvPr/>
        </p:nvGrpSpPr>
        <p:grpSpPr>
          <a:xfrm>
            <a:off x="1519619" y="514350"/>
            <a:ext cx="9149955" cy="152132"/>
            <a:chOff x="1519322" y="544805"/>
            <a:chExt cx="9127998" cy="152133"/>
          </a:xfrm>
        </p:grpSpPr>
        <p:grpSp>
          <p:nvGrpSpPr>
            <p:cNvPr id="10" name="Graphic 6">
              <a:extLst>
                <a:ext uri="{FF2B5EF4-FFF2-40B4-BE49-F238E27FC236}">
                  <a16:creationId xmlns:a16="http://schemas.microsoft.com/office/drawing/2014/main" id="{5BF237AC-CC5C-BE45-3145-6602E5B0FA66}"/>
                </a:ext>
              </a:extLst>
            </p:cNvPr>
            <p:cNvGrpSpPr/>
            <p:nvPr/>
          </p:nvGrpSpPr>
          <p:grpSpPr>
            <a:xfrm>
              <a:off x="9278120" y="544805"/>
              <a:ext cx="1369199" cy="152133"/>
              <a:chOff x="9278120" y="544805"/>
              <a:chExt cx="1369199" cy="152133"/>
            </a:xfrm>
          </p:grpSpPr>
          <p:sp>
            <p:nvSpPr>
              <p:cNvPr id="11" name="Freeform: Shape 10">
                <a:extLst>
                  <a:ext uri="{FF2B5EF4-FFF2-40B4-BE49-F238E27FC236}">
                    <a16:creationId xmlns:a16="http://schemas.microsoft.com/office/drawing/2014/main" id="{E62DD73C-6883-3B11-F0FC-705261963437}"/>
                  </a:ext>
                </a:extLst>
              </p:cNvPr>
              <p:cNvSpPr/>
              <p:nvPr/>
            </p:nvSpPr>
            <p:spPr>
              <a:xfrm>
                <a:off x="9278120"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CFE295"/>
              </a:solidFill>
              <a:ln w="1266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16A8516-F5F9-868F-783A-9D89D826F4E0}"/>
                  </a:ext>
                </a:extLst>
              </p:cNvPr>
              <p:cNvSpPr/>
              <p:nvPr/>
            </p:nvSpPr>
            <p:spPr>
              <a:xfrm>
                <a:off x="9582387"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90CBEF"/>
              </a:solidFill>
              <a:ln w="126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B0D9E68-2687-B0FA-8A82-793536EE6C12}"/>
                  </a:ext>
                </a:extLst>
              </p:cNvPr>
              <p:cNvSpPr/>
              <p:nvPr/>
            </p:nvSpPr>
            <p:spPr>
              <a:xfrm>
                <a:off x="9886653"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FACACD"/>
              </a:solidFill>
              <a:ln w="126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0F74053-9C51-BACA-235E-4A64E0FC2AA5}"/>
                  </a:ext>
                </a:extLst>
              </p:cNvPr>
              <p:cNvSpPr/>
              <p:nvPr/>
            </p:nvSpPr>
            <p:spPr>
              <a:xfrm>
                <a:off x="10190920"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F3DFA9"/>
              </a:solidFill>
              <a:ln w="126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E9A6948-7B31-7FE3-7E2E-E375CD03CEFD}"/>
                  </a:ext>
                </a:extLst>
              </p:cNvPr>
              <p:cNvSpPr/>
              <p:nvPr/>
            </p:nvSpPr>
            <p:spPr>
              <a:xfrm>
                <a:off x="10495187"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DBEFE2"/>
              </a:solidFill>
              <a:ln w="12668" cap="flat">
                <a:noFill/>
                <a:prstDash val="solid"/>
                <a:miter/>
              </a:ln>
            </p:spPr>
            <p:txBody>
              <a:bodyPr rtlCol="0" anchor="ctr"/>
              <a:lstStyle/>
              <a:p>
                <a:endParaRPr lang="en-US"/>
              </a:p>
            </p:txBody>
          </p:sp>
        </p:grpSp>
        <p:grpSp>
          <p:nvGrpSpPr>
            <p:cNvPr id="16" name="Graphic 6">
              <a:extLst>
                <a:ext uri="{FF2B5EF4-FFF2-40B4-BE49-F238E27FC236}">
                  <a16:creationId xmlns:a16="http://schemas.microsoft.com/office/drawing/2014/main" id="{1B820349-9A35-A4EC-45A5-095E2A2E7FC6}"/>
                </a:ext>
              </a:extLst>
            </p:cNvPr>
            <p:cNvGrpSpPr/>
            <p:nvPr/>
          </p:nvGrpSpPr>
          <p:grpSpPr>
            <a:xfrm>
              <a:off x="1519322" y="544805"/>
              <a:ext cx="1369199" cy="152133"/>
              <a:chOff x="1519322" y="544805"/>
              <a:chExt cx="1369199" cy="152133"/>
            </a:xfrm>
          </p:grpSpPr>
          <p:sp>
            <p:nvSpPr>
              <p:cNvPr id="17" name="Freeform: Shape 16">
                <a:extLst>
                  <a:ext uri="{FF2B5EF4-FFF2-40B4-BE49-F238E27FC236}">
                    <a16:creationId xmlns:a16="http://schemas.microsoft.com/office/drawing/2014/main" id="{A86DF091-DA25-82AD-A604-F5C0B271494F}"/>
                  </a:ext>
                </a:extLst>
              </p:cNvPr>
              <p:cNvSpPr/>
              <p:nvPr/>
            </p:nvSpPr>
            <p:spPr>
              <a:xfrm>
                <a:off x="1519322"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CFE295"/>
              </a:solidFill>
              <a:ln w="1266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C3D5311-6C03-4CF8-67D9-942D456B0060}"/>
                  </a:ext>
                </a:extLst>
              </p:cNvPr>
              <p:cNvSpPr/>
              <p:nvPr/>
            </p:nvSpPr>
            <p:spPr>
              <a:xfrm>
                <a:off x="1823588"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90CBEF"/>
              </a:solidFill>
              <a:ln w="1266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5B18C6F-B490-FB50-F1F6-48BCA1BB6950}"/>
                  </a:ext>
                </a:extLst>
              </p:cNvPr>
              <p:cNvSpPr/>
              <p:nvPr/>
            </p:nvSpPr>
            <p:spPr>
              <a:xfrm>
                <a:off x="2127855"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FACACD"/>
              </a:solidFill>
              <a:ln w="1266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2A8AECC-3A4C-F3C8-A70D-55DB245BA9A0}"/>
                  </a:ext>
                </a:extLst>
              </p:cNvPr>
              <p:cNvSpPr/>
              <p:nvPr/>
            </p:nvSpPr>
            <p:spPr>
              <a:xfrm>
                <a:off x="2432121"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F3DFA9"/>
              </a:solidFill>
              <a:ln w="1266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D884B6-6E45-49B5-232C-A3C211751DEC}"/>
                  </a:ext>
                </a:extLst>
              </p:cNvPr>
              <p:cNvSpPr/>
              <p:nvPr/>
            </p:nvSpPr>
            <p:spPr>
              <a:xfrm>
                <a:off x="2736388" y="544805"/>
                <a:ext cx="152133" cy="152133"/>
              </a:xfrm>
              <a:custGeom>
                <a:avLst/>
                <a:gdLst>
                  <a:gd name="connsiteX0" fmla="*/ 152133 w 152133"/>
                  <a:gd name="connsiteY0" fmla="*/ 76067 h 152133"/>
                  <a:gd name="connsiteX1" fmla="*/ 76067 w 152133"/>
                  <a:gd name="connsiteY1" fmla="*/ 152133 h 152133"/>
                  <a:gd name="connsiteX2" fmla="*/ 0 w 152133"/>
                  <a:gd name="connsiteY2" fmla="*/ 76067 h 152133"/>
                  <a:gd name="connsiteX3" fmla="*/ 76067 w 152133"/>
                  <a:gd name="connsiteY3" fmla="*/ 0 h 152133"/>
                  <a:gd name="connsiteX4" fmla="*/ 152133 w 152133"/>
                  <a:gd name="connsiteY4" fmla="*/ 76067 h 15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33" h="152133">
                    <a:moveTo>
                      <a:pt x="152133" y="76067"/>
                    </a:moveTo>
                    <a:cubicBezTo>
                      <a:pt x="152133" y="118077"/>
                      <a:pt x="118077" y="152133"/>
                      <a:pt x="76067" y="152133"/>
                    </a:cubicBezTo>
                    <a:cubicBezTo>
                      <a:pt x="34056" y="152133"/>
                      <a:pt x="0" y="118077"/>
                      <a:pt x="0" y="76067"/>
                    </a:cubicBezTo>
                    <a:cubicBezTo>
                      <a:pt x="0" y="34056"/>
                      <a:pt x="34056" y="0"/>
                      <a:pt x="76067" y="0"/>
                    </a:cubicBezTo>
                    <a:cubicBezTo>
                      <a:pt x="118077" y="0"/>
                      <a:pt x="152133" y="34056"/>
                      <a:pt x="152133" y="76067"/>
                    </a:cubicBezTo>
                    <a:close/>
                  </a:path>
                </a:pathLst>
              </a:custGeom>
              <a:solidFill>
                <a:srgbClr val="DBEFE2"/>
              </a:solidFill>
              <a:ln w="12668" cap="flat">
                <a:noFill/>
                <a:prstDash val="solid"/>
                <a:miter/>
              </a:ln>
            </p:spPr>
            <p:txBody>
              <a:bodyPr rtlCol="0" anchor="ctr"/>
              <a:lstStyle/>
              <a:p>
                <a:endParaRPr lang="en-US"/>
              </a:p>
            </p:txBody>
          </p:sp>
        </p:grpSp>
      </p:grpSp>
      <p:grpSp>
        <p:nvGrpSpPr>
          <p:cNvPr id="53" name="Stroke">
            <a:extLst>
              <a:ext uri="{FF2B5EF4-FFF2-40B4-BE49-F238E27FC236}">
                <a16:creationId xmlns:a16="http://schemas.microsoft.com/office/drawing/2014/main" id="{9541D527-FD0D-5592-DB0F-4BAFF9462E8D}"/>
              </a:ext>
            </a:extLst>
          </p:cNvPr>
          <p:cNvGrpSpPr/>
          <p:nvPr/>
        </p:nvGrpSpPr>
        <p:grpSpPr>
          <a:xfrm>
            <a:off x="760730" y="1382770"/>
            <a:ext cx="11319509" cy="570494"/>
            <a:chOff x="445770" y="1382770"/>
            <a:chExt cx="11319509" cy="570494"/>
          </a:xfrm>
        </p:grpSpPr>
        <p:sp>
          <p:nvSpPr>
            <p:cNvPr id="22" name="Freeform: Shape 21">
              <a:extLst>
                <a:ext uri="{FF2B5EF4-FFF2-40B4-BE49-F238E27FC236}">
                  <a16:creationId xmlns:a16="http://schemas.microsoft.com/office/drawing/2014/main" id="{DC51C8C1-436D-72F2-6338-E4DBB08F3EDF}"/>
                </a:ext>
              </a:extLst>
            </p:cNvPr>
            <p:cNvSpPr/>
            <p:nvPr/>
          </p:nvSpPr>
          <p:spPr>
            <a:xfrm>
              <a:off x="445770" y="1382770"/>
              <a:ext cx="5574991" cy="570494"/>
            </a:xfrm>
            <a:custGeom>
              <a:avLst/>
              <a:gdLst>
                <a:gd name="connsiteX0" fmla="*/ 5561614 w 5561613"/>
                <a:gd name="connsiteY0" fmla="*/ 570500 h 570499"/>
                <a:gd name="connsiteX1" fmla="*/ 0 w 5561613"/>
                <a:gd name="connsiteY1" fmla="*/ 570500 h 570499"/>
                <a:gd name="connsiteX2" fmla="*/ 0 w 5561613"/>
                <a:gd name="connsiteY2" fmla="*/ 0 h 570499"/>
                <a:gd name="connsiteX3" fmla="*/ 5561614 w 5561613"/>
                <a:gd name="connsiteY3" fmla="*/ 0 h 570499"/>
                <a:gd name="connsiteX4" fmla="*/ 5561614 w 5561613"/>
                <a:gd name="connsiteY4" fmla="*/ 570500 h 570499"/>
                <a:gd name="connsiteX5" fmla="*/ 12678 w 5561613"/>
                <a:gd name="connsiteY5" fmla="*/ 557822 h 570499"/>
                <a:gd name="connsiteX6" fmla="*/ 5548936 w 5561613"/>
                <a:gd name="connsiteY6" fmla="*/ 557822 h 570499"/>
                <a:gd name="connsiteX7" fmla="*/ 5548936 w 5561613"/>
                <a:gd name="connsiteY7" fmla="*/ 12678 h 570499"/>
                <a:gd name="connsiteX8" fmla="*/ 12678 w 5561613"/>
                <a:gd name="connsiteY8" fmla="*/ 12678 h 570499"/>
                <a:gd name="connsiteX9" fmla="*/ 12678 w 5561613"/>
                <a:gd name="connsiteY9" fmla="*/ 557822 h 5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1613" h="570499">
                  <a:moveTo>
                    <a:pt x="5561614" y="570500"/>
                  </a:moveTo>
                  <a:lnTo>
                    <a:pt x="0" y="570500"/>
                  </a:lnTo>
                  <a:lnTo>
                    <a:pt x="0" y="0"/>
                  </a:lnTo>
                  <a:lnTo>
                    <a:pt x="5561614" y="0"/>
                  </a:lnTo>
                  <a:lnTo>
                    <a:pt x="5561614" y="570500"/>
                  </a:lnTo>
                  <a:close/>
                  <a:moveTo>
                    <a:pt x="12678" y="557822"/>
                  </a:moveTo>
                  <a:lnTo>
                    <a:pt x="5548936" y="557822"/>
                  </a:lnTo>
                  <a:lnTo>
                    <a:pt x="5548936" y="12678"/>
                  </a:lnTo>
                  <a:lnTo>
                    <a:pt x="12678" y="12678"/>
                  </a:lnTo>
                  <a:lnTo>
                    <a:pt x="12678" y="557822"/>
                  </a:lnTo>
                  <a:close/>
                </a:path>
              </a:pathLst>
            </a:custGeom>
            <a:solidFill>
              <a:srgbClr val="191919"/>
            </a:solidFill>
            <a:ln w="1266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70F0EDF-4658-D3E4-F181-9E9D70186B08}"/>
                </a:ext>
              </a:extLst>
            </p:cNvPr>
            <p:cNvSpPr/>
            <p:nvPr/>
          </p:nvSpPr>
          <p:spPr>
            <a:xfrm>
              <a:off x="6190289" y="1382770"/>
              <a:ext cx="5574990" cy="570494"/>
            </a:xfrm>
            <a:custGeom>
              <a:avLst/>
              <a:gdLst>
                <a:gd name="connsiteX0" fmla="*/ 5561613 w 5561612"/>
                <a:gd name="connsiteY0" fmla="*/ 570500 h 570499"/>
                <a:gd name="connsiteX1" fmla="*/ 0 w 5561612"/>
                <a:gd name="connsiteY1" fmla="*/ 570500 h 570499"/>
                <a:gd name="connsiteX2" fmla="*/ 0 w 5561612"/>
                <a:gd name="connsiteY2" fmla="*/ 0 h 570499"/>
                <a:gd name="connsiteX3" fmla="*/ 5561613 w 5561612"/>
                <a:gd name="connsiteY3" fmla="*/ 0 h 570499"/>
                <a:gd name="connsiteX4" fmla="*/ 5561613 w 5561612"/>
                <a:gd name="connsiteY4" fmla="*/ 570500 h 570499"/>
                <a:gd name="connsiteX5" fmla="*/ 12678 w 5561612"/>
                <a:gd name="connsiteY5" fmla="*/ 557822 h 570499"/>
                <a:gd name="connsiteX6" fmla="*/ 5548935 w 5561612"/>
                <a:gd name="connsiteY6" fmla="*/ 557822 h 570499"/>
                <a:gd name="connsiteX7" fmla="*/ 5548935 w 5561612"/>
                <a:gd name="connsiteY7" fmla="*/ 12678 h 570499"/>
                <a:gd name="connsiteX8" fmla="*/ 12678 w 5561612"/>
                <a:gd name="connsiteY8" fmla="*/ 12678 h 570499"/>
                <a:gd name="connsiteX9" fmla="*/ 12678 w 5561612"/>
                <a:gd name="connsiteY9" fmla="*/ 557822 h 5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1612" h="570499">
                  <a:moveTo>
                    <a:pt x="5561613" y="570500"/>
                  </a:moveTo>
                  <a:lnTo>
                    <a:pt x="0" y="570500"/>
                  </a:lnTo>
                  <a:lnTo>
                    <a:pt x="0" y="0"/>
                  </a:lnTo>
                  <a:lnTo>
                    <a:pt x="5561613" y="0"/>
                  </a:lnTo>
                  <a:lnTo>
                    <a:pt x="5561613" y="570500"/>
                  </a:lnTo>
                  <a:close/>
                  <a:moveTo>
                    <a:pt x="12678" y="557822"/>
                  </a:moveTo>
                  <a:lnTo>
                    <a:pt x="5548935" y="557822"/>
                  </a:lnTo>
                  <a:lnTo>
                    <a:pt x="5548935" y="12678"/>
                  </a:lnTo>
                  <a:lnTo>
                    <a:pt x="12678" y="12678"/>
                  </a:lnTo>
                  <a:lnTo>
                    <a:pt x="12678" y="557822"/>
                  </a:lnTo>
                  <a:close/>
                </a:path>
              </a:pathLst>
            </a:custGeom>
            <a:solidFill>
              <a:srgbClr val="191919"/>
            </a:solidFill>
            <a:ln w="12668" cap="flat">
              <a:noFill/>
              <a:prstDash val="solid"/>
              <a:miter/>
            </a:ln>
          </p:spPr>
          <p:txBody>
            <a:bodyPr rtlCol="0" anchor="ctr"/>
            <a:lstStyle/>
            <a:p>
              <a:endParaRPr lang="en-US"/>
            </a:p>
          </p:txBody>
        </p:sp>
      </p:grpSp>
      <p:grpSp>
        <p:nvGrpSpPr>
          <p:cNvPr id="48" name="Shape">
            <a:extLst>
              <a:ext uri="{FF2B5EF4-FFF2-40B4-BE49-F238E27FC236}">
                <a16:creationId xmlns:a16="http://schemas.microsoft.com/office/drawing/2014/main" id="{2DE0F9A5-6B69-48E0-B898-FE06EA2DFC95}"/>
              </a:ext>
            </a:extLst>
          </p:cNvPr>
          <p:cNvGrpSpPr/>
          <p:nvPr/>
        </p:nvGrpSpPr>
        <p:grpSpPr>
          <a:xfrm>
            <a:off x="807723" y="2476871"/>
            <a:ext cx="1677491" cy="3689201"/>
            <a:chOff x="452123" y="2466711"/>
            <a:chExt cx="1677491" cy="3689201"/>
          </a:xfrm>
        </p:grpSpPr>
        <p:sp>
          <p:nvSpPr>
            <p:cNvPr id="24" name="Freeform: Shape 23">
              <a:extLst>
                <a:ext uri="{FF2B5EF4-FFF2-40B4-BE49-F238E27FC236}">
                  <a16:creationId xmlns:a16="http://schemas.microsoft.com/office/drawing/2014/main" id="{DB909D17-EAB3-F849-F977-0263DF62C0A8}"/>
                </a:ext>
              </a:extLst>
            </p:cNvPr>
            <p:cNvSpPr/>
            <p:nvPr/>
          </p:nvSpPr>
          <p:spPr>
            <a:xfrm>
              <a:off x="452123" y="2466711"/>
              <a:ext cx="1677491" cy="683706"/>
            </a:xfrm>
            <a:custGeom>
              <a:avLst/>
              <a:gdLst>
                <a:gd name="connsiteX0" fmla="*/ 0 w 1673466"/>
                <a:gd name="connsiteY0" fmla="*/ 0 h 683712"/>
                <a:gd name="connsiteX1" fmla="*/ 1673466 w 1673466"/>
                <a:gd name="connsiteY1" fmla="*/ 0 h 683712"/>
                <a:gd name="connsiteX2" fmla="*/ 1673466 w 1673466"/>
                <a:gd name="connsiteY2" fmla="*/ 683712 h 683712"/>
                <a:gd name="connsiteX3" fmla="*/ 0 w 1673466"/>
                <a:gd name="connsiteY3" fmla="*/ 683712 h 683712"/>
              </a:gdLst>
              <a:ahLst/>
              <a:cxnLst>
                <a:cxn ang="0">
                  <a:pos x="connsiteX0" y="connsiteY0"/>
                </a:cxn>
                <a:cxn ang="0">
                  <a:pos x="connsiteX1" y="connsiteY1"/>
                </a:cxn>
                <a:cxn ang="0">
                  <a:pos x="connsiteX2" y="connsiteY2"/>
                </a:cxn>
                <a:cxn ang="0">
                  <a:pos x="connsiteX3" y="connsiteY3"/>
                </a:cxn>
              </a:cxnLst>
              <a:rect l="l" t="t" r="r" b="b"/>
              <a:pathLst>
                <a:path w="1673466" h="683712">
                  <a:moveTo>
                    <a:pt x="0" y="0"/>
                  </a:moveTo>
                  <a:lnTo>
                    <a:pt x="1673466" y="0"/>
                  </a:lnTo>
                  <a:lnTo>
                    <a:pt x="1673466" y="683712"/>
                  </a:lnTo>
                  <a:lnTo>
                    <a:pt x="0" y="683712"/>
                  </a:lnTo>
                  <a:close/>
                </a:path>
              </a:pathLst>
            </a:custGeom>
            <a:solidFill>
              <a:srgbClr val="CFE295"/>
            </a:solidFill>
            <a:ln w="12668" cap="flat">
              <a:noFill/>
              <a:prstDash val="solid"/>
              <a:miter/>
            </a:ln>
          </p:spPr>
          <p:txBody>
            <a:bodyPr rtlCol="0" anchor="ctr"/>
            <a:lstStyle/>
            <a:p>
              <a:r>
                <a:rPr lang="en-US" sz="1200" dirty="0"/>
                <a:t>Funding, time, resources (i.e. venues, travel, buy out)</a:t>
              </a:r>
            </a:p>
          </p:txBody>
        </p:sp>
        <p:sp>
          <p:nvSpPr>
            <p:cNvPr id="25" name="Freeform: Shape 24">
              <a:extLst>
                <a:ext uri="{FF2B5EF4-FFF2-40B4-BE49-F238E27FC236}">
                  <a16:creationId xmlns:a16="http://schemas.microsoft.com/office/drawing/2014/main" id="{21B00465-3237-BCFE-C03D-F5FAF347F0FF}"/>
                </a:ext>
              </a:extLst>
            </p:cNvPr>
            <p:cNvSpPr/>
            <p:nvPr/>
          </p:nvSpPr>
          <p:spPr>
            <a:xfrm>
              <a:off x="452123" y="3282899"/>
              <a:ext cx="1677491" cy="1022073"/>
            </a:xfrm>
            <a:custGeom>
              <a:avLst/>
              <a:gdLst>
                <a:gd name="connsiteX0" fmla="*/ 0 w 1673466"/>
                <a:gd name="connsiteY0" fmla="*/ 0 h 1022082"/>
                <a:gd name="connsiteX1" fmla="*/ 1673466 w 1673466"/>
                <a:gd name="connsiteY1" fmla="*/ 0 h 1022082"/>
                <a:gd name="connsiteX2" fmla="*/ 1673466 w 1673466"/>
                <a:gd name="connsiteY2" fmla="*/ 1022082 h 1022082"/>
                <a:gd name="connsiteX3" fmla="*/ 0 w 1673466"/>
                <a:gd name="connsiteY3" fmla="*/ 1022082 h 1022082"/>
              </a:gdLst>
              <a:ahLst/>
              <a:cxnLst>
                <a:cxn ang="0">
                  <a:pos x="connsiteX0" y="connsiteY0"/>
                </a:cxn>
                <a:cxn ang="0">
                  <a:pos x="connsiteX1" y="connsiteY1"/>
                </a:cxn>
                <a:cxn ang="0">
                  <a:pos x="connsiteX2" y="connsiteY2"/>
                </a:cxn>
                <a:cxn ang="0">
                  <a:pos x="connsiteX3" y="connsiteY3"/>
                </a:cxn>
              </a:cxnLst>
              <a:rect l="l" t="t" r="r" b="b"/>
              <a:pathLst>
                <a:path w="1673466" h="1022082">
                  <a:moveTo>
                    <a:pt x="0" y="0"/>
                  </a:moveTo>
                  <a:lnTo>
                    <a:pt x="1673466" y="0"/>
                  </a:lnTo>
                  <a:lnTo>
                    <a:pt x="1673466" y="1022082"/>
                  </a:lnTo>
                  <a:lnTo>
                    <a:pt x="0" y="1022082"/>
                  </a:lnTo>
                  <a:close/>
                </a:path>
              </a:pathLst>
            </a:custGeom>
            <a:solidFill>
              <a:srgbClr val="CFE295"/>
            </a:solidFill>
            <a:ln w="12668" cap="flat">
              <a:noFill/>
              <a:prstDash val="solid"/>
              <a:miter/>
            </a:ln>
          </p:spPr>
          <p:txBody>
            <a:bodyPr rtlCol="0" anchor="ctr"/>
            <a:lstStyle/>
            <a:p>
              <a:r>
                <a:rPr lang="en-US" sz="1200" dirty="0"/>
                <a:t>Expertise (subject, research, evaluation, policy), University infrastructure </a:t>
              </a:r>
            </a:p>
          </p:txBody>
        </p:sp>
        <p:sp>
          <p:nvSpPr>
            <p:cNvPr id="26" name="Freeform: Shape 25">
              <a:extLst>
                <a:ext uri="{FF2B5EF4-FFF2-40B4-BE49-F238E27FC236}">
                  <a16:creationId xmlns:a16="http://schemas.microsoft.com/office/drawing/2014/main" id="{4F41FC24-0F81-7456-4032-34F78E54E635}"/>
                </a:ext>
              </a:extLst>
            </p:cNvPr>
            <p:cNvSpPr/>
            <p:nvPr/>
          </p:nvSpPr>
          <p:spPr>
            <a:xfrm>
              <a:off x="452123" y="4495518"/>
              <a:ext cx="1677491" cy="798312"/>
            </a:xfrm>
            <a:custGeom>
              <a:avLst/>
              <a:gdLst>
                <a:gd name="connsiteX0" fmla="*/ 0 w 1673466"/>
                <a:gd name="connsiteY0" fmla="*/ 0 h 798319"/>
                <a:gd name="connsiteX1" fmla="*/ 1673466 w 1673466"/>
                <a:gd name="connsiteY1" fmla="*/ 0 h 798319"/>
                <a:gd name="connsiteX2" fmla="*/ 1673466 w 1673466"/>
                <a:gd name="connsiteY2" fmla="*/ 798320 h 798319"/>
                <a:gd name="connsiteX3" fmla="*/ 0 w 1673466"/>
                <a:gd name="connsiteY3" fmla="*/ 798320 h 798319"/>
              </a:gdLst>
              <a:ahLst/>
              <a:cxnLst>
                <a:cxn ang="0">
                  <a:pos x="connsiteX0" y="connsiteY0"/>
                </a:cxn>
                <a:cxn ang="0">
                  <a:pos x="connsiteX1" y="connsiteY1"/>
                </a:cxn>
                <a:cxn ang="0">
                  <a:pos x="connsiteX2" y="connsiteY2"/>
                </a:cxn>
                <a:cxn ang="0">
                  <a:pos x="connsiteX3" y="connsiteY3"/>
                </a:cxn>
              </a:cxnLst>
              <a:rect l="l" t="t" r="r" b="b"/>
              <a:pathLst>
                <a:path w="1673466" h="798319">
                  <a:moveTo>
                    <a:pt x="0" y="0"/>
                  </a:moveTo>
                  <a:lnTo>
                    <a:pt x="1673466" y="0"/>
                  </a:lnTo>
                  <a:lnTo>
                    <a:pt x="1673466" y="798320"/>
                  </a:lnTo>
                  <a:lnTo>
                    <a:pt x="0" y="798320"/>
                  </a:lnTo>
                  <a:close/>
                </a:path>
              </a:pathLst>
            </a:custGeom>
            <a:solidFill>
              <a:srgbClr val="CFE295"/>
            </a:solidFill>
            <a:ln w="12668" cap="flat">
              <a:noFill/>
              <a:prstDash val="solid"/>
              <a:miter/>
            </a:ln>
          </p:spPr>
          <p:txBody>
            <a:bodyPr rtlCol="0" anchor="ctr"/>
            <a:lstStyle/>
            <a:p>
              <a:r>
                <a:rPr lang="en-US" sz="1200" dirty="0"/>
                <a:t>Delivery partner (GE) and school participation </a:t>
              </a:r>
            </a:p>
          </p:txBody>
        </p:sp>
        <p:sp>
          <p:nvSpPr>
            <p:cNvPr id="27" name="Freeform: Shape 26">
              <a:extLst>
                <a:ext uri="{FF2B5EF4-FFF2-40B4-BE49-F238E27FC236}">
                  <a16:creationId xmlns:a16="http://schemas.microsoft.com/office/drawing/2014/main" id="{B9B8FBBF-0D6D-F4D4-6311-EFC3E6BC42F3}"/>
                </a:ext>
              </a:extLst>
            </p:cNvPr>
            <p:cNvSpPr/>
            <p:nvPr/>
          </p:nvSpPr>
          <p:spPr>
            <a:xfrm>
              <a:off x="452123" y="5458641"/>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CFE295"/>
            </a:solidFill>
            <a:ln w="12668" cap="flat">
              <a:noFill/>
              <a:prstDash val="solid"/>
              <a:miter/>
            </a:ln>
          </p:spPr>
          <p:txBody>
            <a:bodyPr rtlCol="0" anchor="ctr"/>
            <a:lstStyle/>
            <a:p>
              <a:r>
                <a:rPr lang="en-US" sz="1200" dirty="0"/>
                <a:t>Existing knowledge and frameworks (</a:t>
              </a:r>
              <a:r>
                <a:rPr lang="en-US" sz="1200" dirty="0" err="1"/>
                <a:t>i.e.RICEF</a:t>
              </a:r>
              <a:r>
                <a:rPr lang="en-US" sz="1200" dirty="0"/>
                <a:t>)</a:t>
              </a:r>
            </a:p>
          </p:txBody>
        </p:sp>
      </p:grpSp>
      <p:grpSp>
        <p:nvGrpSpPr>
          <p:cNvPr id="49" name="Shape">
            <a:extLst>
              <a:ext uri="{FF2B5EF4-FFF2-40B4-BE49-F238E27FC236}">
                <a16:creationId xmlns:a16="http://schemas.microsoft.com/office/drawing/2014/main" id="{C714F0A9-B4FA-D995-5A66-F0D0ABAAD238}"/>
              </a:ext>
            </a:extLst>
          </p:cNvPr>
          <p:cNvGrpSpPr/>
          <p:nvPr/>
        </p:nvGrpSpPr>
        <p:grpSpPr>
          <a:xfrm>
            <a:off x="3107921" y="2476871"/>
            <a:ext cx="1677491" cy="3815978"/>
            <a:chOff x="2752321" y="2466711"/>
            <a:chExt cx="1677491" cy="3815978"/>
          </a:xfrm>
        </p:grpSpPr>
        <p:sp>
          <p:nvSpPr>
            <p:cNvPr id="28" name="Freeform: Shape 27">
              <a:extLst>
                <a:ext uri="{FF2B5EF4-FFF2-40B4-BE49-F238E27FC236}">
                  <a16:creationId xmlns:a16="http://schemas.microsoft.com/office/drawing/2014/main" id="{C9EFFB41-D786-9421-6EFE-6CE976A3F255}"/>
                </a:ext>
              </a:extLst>
            </p:cNvPr>
            <p:cNvSpPr/>
            <p:nvPr/>
          </p:nvSpPr>
          <p:spPr>
            <a:xfrm>
              <a:off x="2752321" y="2466711"/>
              <a:ext cx="1677491" cy="683706"/>
            </a:xfrm>
            <a:custGeom>
              <a:avLst/>
              <a:gdLst>
                <a:gd name="connsiteX0" fmla="*/ 0 w 1673466"/>
                <a:gd name="connsiteY0" fmla="*/ 0 h 683712"/>
                <a:gd name="connsiteX1" fmla="*/ 1673466 w 1673466"/>
                <a:gd name="connsiteY1" fmla="*/ 0 h 683712"/>
                <a:gd name="connsiteX2" fmla="*/ 1673466 w 1673466"/>
                <a:gd name="connsiteY2" fmla="*/ 683712 h 683712"/>
                <a:gd name="connsiteX3" fmla="*/ 0 w 1673466"/>
                <a:gd name="connsiteY3" fmla="*/ 683712 h 683712"/>
              </a:gdLst>
              <a:ahLst/>
              <a:cxnLst>
                <a:cxn ang="0">
                  <a:pos x="connsiteX0" y="connsiteY0"/>
                </a:cxn>
                <a:cxn ang="0">
                  <a:pos x="connsiteX1" y="connsiteY1"/>
                </a:cxn>
                <a:cxn ang="0">
                  <a:pos x="connsiteX2" y="connsiteY2"/>
                </a:cxn>
                <a:cxn ang="0">
                  <a:pos x="connsiteX3" y="connsiteY3"/>
                </a:cxn>
              </a:cxnLst>
              <a:rect l="l" t="t" r="r" b="b"/>
              <a:pathLst>
                <a:path w="1673466" h="683712">
                  <a:moveTo>
                    <a:pt x="0" y="0"/>
                  </a:moveTo>
                  <a:lnTo>
                    <a:pt x="1673466" y="0"/>
                  </a:lnTo>
                  <a:lnTo>
                    <a:pt x="1673466" y="683712"/>
                  </a:lnTo>
                  <a:lnTo>
                    <a:pt x="0" y="683712"/>
                  </a:lnTo>
                  <a:close/>
                </a:path>
              </a:pathLst>
            </a:custGeom>
            <a:solidFill>
              <a:srgbClr val="90CBEF"/>
            </a:solidFill>
            <a:ln w="12668" cap="flat">
              <a:noFill/>
              <a:prstDash val="solid"/>
              <a:miter/>
            </a:ln>
          </p:spPr>
          <p:txBody>
            <a:bodyPr rtlCol="0" anchor="ctr"/>
            <a:lstStyle/>
            <a:p>
              <a:r>
                <a:rPr lang="en-US" sz="1200" dirty="0"/>
                <a:t>(G) Project governance incl. steering group, mid-way review, adaptive management </a:t>
              </a:r>
            </a:p>
          </p:txBody>
        </p:sp>
        <p:sp>
          <p:nvSpPr>
            <p:cNvPr id="29" name="Freeform: Shape 28">
              <a:extLst>
                <a:ext uri="{FF2B5EF4-FFF2-40B4-BE49-F238E27FC236}">
                  <a16:creationId xmlns:a16="http://schemas.microsoft.com/office/drawing/2014/main" id="{437EE0C3-91E4-F0E5-920E-9F9481DFC9EA}"/>
                </a:ext>
              </a:extLst>
            </p:cNvPr>
            <p:cNvSpPr/>
            <p:nvPr/>
          </p:nvSpPr>
          <p:spPr>
            <a:xfrm>
              <a:off x="2752321" y="3282899"/>
              <a:ext cx="1677491" cy="591032"/>
            </a:xfrm>
            <a:custGeom>
              <a:avLst/>
              <a:gdLst>
                <a:gd name="connsiteX0" fmla="*/ 0 w 1673466"/>
                <a:gd name="connsiteY0" fmla="*/ 0 h 591037"/>
                <a:gd name="connsiteX1" fmla="*/ 1673466 w 1673466"/>
                <a:gd name="connsiteY1" fmla="*/ 0 h 591037"/>
                <a:gd name="connsiteX2" fmla="*/ 1673466 w 1673466"/>
                <a:gd name="connsiteY2" fmla="*/ 591038 h 591037"/>
                <a:gd name="connsiteX3" fmla="*/ 0 w 1673466"/>
                <a:gd name="connsiteY3" fmla="*/ 591038 h 591037"/>
              </a:gdLst>
              <a:ahLst/>
              <a:cxnLst>
                <a:cxn ang="0">
                  <a:pos x="connsiteX0" y="connsiteY0"/>
                </a:cxn>
                <a:cxn ang="0">
                  <a:pos x="connsiteX1" y="connsiteY1"/>
                </a:cxn>
                <a:cxn ang="0">
                  <a:pos x="connsiteX2" y="connsiteY2"/>
                </a:cxn>
                <a:cxn ang="0">
                  <a:pos x="connsiteX3" y="connsiteY3"/>
                </a:cxn>
              </a:cxnLst>
              <a:rect l="l" t="t" r="r" b="b"/>
              <a:pathLst>
                <a:path w="1673466" h="591037">
                  <a:moveTo>
                    <a:pt x="0" y="0"/>
                  </a:moveTo>
                  <a:lnTo>
                    <a:pt x="1673466" y="0"/>
                  </a:lnTo>
                  <a:lnTo>
                    <a:pt x="1673466" y="591038"/>
                  </a:lnTo>
                  <a:lnTo>
                    <a:pt x="0" y="591038"/>
                  </a:lnTo>
                  <a:close/>
                </a:path>
              </a:pathLst>
            </a:custGeom>
            <a:solidFill>
              <a:srgbClr val="90CBEF"/>
            </a:solidFill>
            <a:ln w="12668" cap="flat">
              <a:noFill/>
              <a:prstDash val="solid"/>
              <a:miter/>
            </a:ln>
          </p:spPr>
          <p:txBody>
            <a:bodyPr rtlCol="0" anchor="ctr"/>
            <a:lstStyle/>
            <a:p>
              <a:endParaRPr lang="en-US" sz="1000" dirty="0"/>
            </a:p>
            <a:p>
              <a:r>
                <a:rPr lang="en-US" sz="1200" dirty="0"/>
                <a:t>(A) 3x teacher CPD sessions, co-design curriculum content</a:t>
              </a:r>
            </a:p>
            <a:p>
              <a:endParaRPr lang="en-US" sz="1200" dirty="0"/>
            </a:p>
          </p:txBody>
        </p:sp>
        <p:sp>
          <p:nvSpPr>
            <p:cNvPr id="30" name="Freeform: Shape 29">
              <a:extLst>
                <a:ext uri="{FF2B5EF4-FFF2-40B4-BE49-F238E27FC236}">
                  <a16:creationId xmlns:a16="http://schemas.microsoft.com/office/drawing/2014/main" id="{6216B6E7-A9F0-07F5-F81B-C426E38A4234}"/>
                </a:ext>
              </a:extLst>
            </p:cNvPr>
            <p:cNvSpPr/>
            <p:nvPr/>
          </p:nvSpPr>
          <p:spPr>
            <a:xfrm>
              <a:off x="2752321" y="4013767"/>
              <a:ext cx="1677491" cy="608147"/>
            </a:xfrm>
            <a:custGeom>
              <a:avLst/>
              <a:gdLst>
                <a:gd name="connsiteX0" fmla="*/ 0 w 1673466"/>
                <a:gd name="connsiteY0" fmla="*/ 0 h 608152"/>
                <a:gd name="connsiteX1" fmla="*/ 1673466 w 1673466"/>
                <a:gd name="connsiteY1" fmla="*/ 0 h 608152"/>
                <a:gd name="connsiteX2" fmla="*/ 1673466 w 1673466"/>
                <a:gd name="connsiteY2" fmla="*/ 608153 h 608152"/>
                <a:gd name="connsiteX3" fmla="*/ 0 w 1673466"/>
                <a:gd name="connsiteY3" fmla="*/ 608153 h 608152"/>
              </a:gdLst>
              <a:ahLst/>
              <a:cxnLst>
                <a:cxn ang="0">
                  <a:pos x="connsiteX0" y="connsiteY0"/>
                </a:cxn>
                <a:cxn ang="0">
                  <a:pos x="connsiteX1" y="connsiteY1"/>
                </a:cxn>
                <a:cxn ang="0">
                  <a:pos x="connsiteX2" y="connsiteY2"/>
                </a:cxn>
                <a:cxn ang="0">
                  <a:pos x="connsiteX3" y="connsiteY3"/>
                </a:cxn>
              </a:cxnLst>
              <a:rect l="l" t="t" r="r" b="b"/>
              <a:pathLst>
                <a:path w="1673466" h="608152">
                  <a:moveTo>
                    <a:pt x="0" y="0"/>
                  </a:moveTo>
                  <a:lnTo>
                    <a:pt x="1673466" y="0"/>
                  </a:lnTo>
                  <a:lnTo>
                    <a:pt x="1673466" y="608153"/>
                  </a:lnTo>
                  <a:lnTo>
                    <a:pt x="0" y="608153"/>
                  </a:lnTo>
                  <a:close/>
                </a:path>
              </a:pathLst>
            </a:custGeom>
            <a:solidFill>
              <a:srgbClr val="90CBEF"/>
            </a:solidFill>
            <a:ln w="12668" cap="flat">
              <a:noFill/>
              <a:prstDash val="solid"/>
              <a:miter/>
            </a:ln>
          </p:spPr>
          <p:txBody>
            <a:bodyPr rtlCol="0" anchor="ctr"/>
            <a:lstStyle/>
            <a:p>
              <a:endParaRPr lang="en-US" sz="1000" dirty="0"/>
            </a:p>
            <a:p>
              <a:endParaRPr lang="en-US" sz="1000" dirty="0"/>
            </a:p>
            <a:p>
              <a:endParaRPr lang="en-US" sz="1000" dirty="0"/>
            </a:p>
            <a:p>
              <a:r>
                <a:rPr lang="en-US" sz="1100" dirty="0"/>
                <a:t>(A) Experiential, place-based, immersive, creative, outdoor learning activities</a:t>
              </a:r>
            </a:p>
            <a:p>
              <a:endParaRPr lang="en-US" sz="1200" dirty="0"/>
            </a:p>
            <a:p>
              <a:endParaRPr lang="en-US" dirty="0"/>
            </a:p>
          </p:txBody>
        </p:sp>
        <p:sp>
          <p:nvSpPr>
            <p:cNvPr id="31" name="Freeform: Shape 30">
              <a:extLst>
                <a:ext uri="{FF2B5EF4-FFF2-40B4-BE49-F238E27FC236}">
                  <a16:creationId xmlns:a16="http://schemas.microsoft.com/office/drawing/2014/main" id="{995A1905-6FEE-8698-5608-931F8C7960DD}"/>
                </a:ext>
              </a:extLst>
            </p:cNvPr>
            <p:cNvSpPr/>
            <p:nvPr/>
          </p:nvSpPr>
          <p:spPr>
            <a:xfrm>
              <a:off x="2752321" y="4774047"/>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90CBEF"/>
            </a:solidFill>
            <a:ln w="12668" cap="flat">
              <a:noFill/>
              <a:prstDash val="solid"/>
              <a:miter/>
            </a:ln>
          </p:spPr>
          <p:txBody>
            <a:bodyPr rtlCol="0" anchor="ctr"/>
            <a:lstStyle/>
            <a:p>
              <a:endParaRPr lang="en-US" sz="1200" dirty="0"/>
            </a:p>
            <a:p>
              <a:r>
                <a:rPr lang="en-US" sz="1000" dirty="0"/>
                <a:t>(R) Surveys, focus groups, observations, analysis, evaluation, case studies, impact monitoring</a:t>
              </a:r>
            </a:p>
            <a:p>
              <a:endParaRPr lang="en-US" sz="1200" dirty="0"/>
            </a:p>
          </p:txBody>
        </p:sp>
        <p:sp>
          <p:nvSpPr>
            <p:cNvPr id="44" name="Freeform: Shape 43">
              <a:extLst>
                <a:ext uri="{FF2B5EF4-FFF2-40B4-BE49-F238E27FC236}">
                  <a16:creationId xmlns:a16="http://schemas.microsoft.com/office/drawing/2014/main" id="{6D9E07C4-B79F-8E20-A2DA-97365D709CB0}"/>
                </a:ext>
              </a:extLst>
            </p:cNvPr>
            <p:cNvSpPr/>
            <p:nvPr/>
          </p:nvSpPr>
          <p:spPr>
            <a:xfrm>
              <a:off x="2752321" y="5585418"/>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90CBEF"/>
            </a:solidFill>
            <a:ln w="12668" cap="flat">
              <a:noFill/>
              <a:prstDash val="solid"/>
              <a:miter/>
            </a:ln>
          </p:spPr>
          <p:txBody>
            <a:bodyPr rtlCol="0" anchor="ctr"/>
            <a:lstStyle/>
            <a:p>
              <a:r>
                <a:rPr lang="en-US" sz="1200" dirty="0"/>
                <a:t>(D) Disseminate learning and findings (journals, conferences).</a:t>
              </a:r>
            </a:p>
          </p:txBody>
        </p:sp>
      </p:grpSp>
      <p:grpSp>
        <p:nvGrpSpPr>
          <p:cNvPr id="50" name="Shape">
            <a:extLst>
              <a:ext uri="{FF2B5EF4-FFF2-40B4-BE49-F238E27FC236}">
                <a16:creationId xmlns:a16="http://schemas.microsoft.com/office/drawing/2014/main" id="{89331860-EB43-563E-4388-1BFB9081ABED}"/>
              </a:ext>
            </a:extLst>
          </p:cNvPr>
          <p:cNvGrpSpPr/>
          <p:nvPr/>
        </p:nvGrpSpPr>
        <p:grpSpPr>
          <a:xfrm>
            <a:off x="5408118" y="2476871"/>
            <a:ext cx="1677491" cy="3815978"/>
            <a:chOff x="5052518" y="2466711"/>
            <a:chExt cx="1677491" cy="3815978"/>
          </a:xfrm>
        </p:grpSpPr>
        <p:sp>
          <p:nvSpPr>
            <p:cNvPr id="32" name="Freeform: Shape 31">
              <a:extLst>
                <a:ext uri="{FF2B5EF4-FFF2-40B4-BE49-F238E27FC236}">
                  <a16:creationId xmlns:a16="http://schemas.microsoft.com/office/drawing/2014/main" id="{3D423F10-B87C-243C-4D72-FCF20800A75B}"/>
                </a:ext>
              </a:extLst>
            </p:cNvPr>
            <p:cNvSpPr/>
            <p:nvPr/>
          </p:nvSpPr>
          <p:spPr>
            <a:xfrm>
              <a:off x="5052518" y="2466711"/>
              <a:ext cx="1677491" cy="683706"/>
            </a:xfrm>
            <a:custGeom>
              <a:avLst/>
              <a:gdLst>
                <a:gd name="connsiteX0" fmla="*/ 0 w 1673466"/>
                <a:gd name="connsiteY0" fmla="*/ 0 h 683712"/>
                <a:gd name="connsiteX1" fmla="*/ 1673466 w 1673466"/>
                <a:gd name="connsiteY1" fmla="*/ 0 h 683712"/>
                <a:gd name="connsiteX2" fmla="*/ 1673466 w 1673466"/>
                <a:gd name="connsiteY2" fmla="*/ 683712 h 683712"/>
                <a:gd name="connsiteX3" fmla="*/ 0 w 1673466"/>
                <a:gd name="connsiteY3" fmla="*/ 683712 h 683712"/>
              </a:gdLst>
              <a:ahLst/>
              <a:cxnLst>
                <a:cxn ang="0">
                  <a:pos x="connsiteX0" y="connsiteY0"/>
                </a:cxn>
                <a:cxn ang="0">
                  <a:pos x="connsiteX1" y="connsiteY1"/>
                </a:cxn>
                <a:cxn ang="0">
                  <a:pos x="connsiteX2" y="connsiteY2"/>
                </a:cxn>
                <a:cxn ang="0">
                  <a:pos x="connsiteX3" y="connsiteY3"/>
                </a:cxn>
              </a:cxnLst>
              <a:rect l="l" t="t" r="r" b="b"/>
              <a:pathLst>
                <a:path w="1673466" h="683712">
                  <a:moveTo>
                    <a:pt x="0" y="0"/>
                  </a:moveTo>
                  <a:lnTo>
                    <a:pt x="1673466" y="0"/>
                  </a:lnTo>
                  <a:lnTo>
                    <a:pt x="1673466" y="683712"/>
                  </a:lnTo>
                  <a:lnTo>
                    <a:pt x="0" y="683712"/>
                  </a:lnTo>
                  <a:close/>
                </a:path>
              </a:pathLst>
            </a:custGeom>
            <a:solidFill>
              <a:srgbClr val="FACACD"/>
            </a:solidFill>
            <a:ln w="12668" cap="flat">
              <a:noFill/>
              <a:prstDash val="solid"/>
              <a:miter/>
            </a:ln>
          </p:spPr>
          <p:txBody>
            <a:bodyPr rtlCol="0" anchor="ctr"/>
            <a:lstStyle/>
            <a:p>
              <a:r>
                <a:rPr lang="en-US" sz="1200" dirty="0"/>
                <a:t>Curriculum resources/teaching materials </a:t>
              </a:r>
            </a:p>
          </p:txBody>
        </p:sp>
        <p:sp>
          <p:nvSpPr>
            <p:cNvPr id="33" name="Freeform: Shape 32">
              <a:extLst>
                <a:ext uri="{FF2B5EF4-FFF2-40B4-BE49-F238E27FC236}">
                  <a16:creationId xmlns:a16="http://schemas.microsoft.com/office/drawing/2014/main" id="{56CE8A75-6E78-8BD9-35FA-062175B66561}"/>
                </a:ext>
              </a:extLst>
            </p:cNvPr>
            <p:cNvSpPr/>
            <p:nvPr/>
          </p:nvSpPr>
          <p:spPr>
            <a:xfrm>
              <a:off x="5052518" y="3282899"/>
              <a:ext cx="1677491" cy="591032"/>
            </a:xfrm>
            <a:custGeom>
              <a:avLst/>
              <a:gdLst>
                <a:gd name="connsiteX0" fmla="*/ 0 w 1673466"/>
                <a:gd name="connsiteY0" fmla="*/ 0 h 591037"/>
                <a:gd name="connsiteX1" fmla="*/ 1673466 w 1673466"/>
                <a:gd name="connsiteY1" fmla="*/ 0 h 591037"/>
                <a:gd name="connsiteX2" fmla="*/ 1673466 w 1673466"/>
                <a:gd name="connsiteY2" fmla="*/ 591038 h 591037"/>
                <a:gd name="connsiteX3" fmla="*/ 0 w 1673466"/>
                <a:gd name="connsiteY3" fmla="*/ 591038 h 591037"/>
              </a:gdLst>
              <a:ahLst/>
              <a:cxnLst>
                <a:cxn ang="0">
                  <a:pos x="connsiteX0" y="connsiteY0"/>
                </a:cxn>
                <a:cxn ang="0">
                  <a:pos x="connsiteX1" y="connsiteY1"/>
                </a:cxn>
                <a:cxn ang="0">
                  <a:pos x="connsiteX2" y="connsiteY2"/>
                </a:cxn>
                <a:cxn ang="0">
                  <a:pos x="connsiteX3" y="connsiteY3"/>
                </a:cxn>
              </a:cxnLst>
              <a:rect l="l" t="t" r="r" b="b"/>
              <a:pathLst>
                <a:path w="1673466" h="591037">
                  <a:moveTo>
                    <a:pt x="0" y="0"/>
                  </a:moveTo>
                  <a:lnTo>
                    <a:pt x="1673466" y="0"/>
                  </a:lnTo>
                  <a:lnTo>
                    <a:pt x="1673466" y="591038"/>
                  </a:lnTo>
                  <a:lnTo>
                    <a:pt x="0" y="591038"/>
                  </a:lnTo>
                  <a:close/>
                </a:path>
              </a:pathLst>
            </a:custGeom>
            <a:solidFill>
              <a:srgbClr val="FACACD"/>
            </a:solidFill>
            <a:ln w="12668" cap="flat">
              <a:noFill/>
              <a:prstDash val="solid"/>
              <a:miter/>
            </a:ln>
          </p:spPr>
          <p:txBody>
            <a:bodyPr rtlCol="0" anchor="ctr"/>
            <a:lstStyle/>
            <a:p>
              <a:r>
                <a:rPr lang="en-US" sz="1100" dirty="0"/>
                <a:t>Datasets and reports (evaluation)incl. case studies and recommendations </a:t>
              </a:r>
            </a:p>
          </p:txBody>
        </p:sp>
        <p:sp>
          <p:nvSpPr>
            <p:cNvPr id="34" name="Freeform: Shape 33">
              <a:extLst>
                <a:ext uri="{FF2B5EF4-FFF2-40B4-BE49-F238E27FC236}">
                  <a16:creationId xmlns:a16="http://schemas.microsoft.com/office/drawing/2014/main" id="{AB4DF2A5-0F36-8925-17C1-E788E111CE5E}"/>
                </a:ext>
              </a:extLst>
            </p:cNvPr>
            <p:cNvSpPr/>
            <p:nvPr/>
          </p:nvSpPr>
          <p:spPr>
            <a:xfrm>
              <a:off x="5052518" y="4013767"/>
              <a:ext cx="1677491" cy="608147"/>
            </a:xfrm>
            <a:custGeom>
              <a:avLst/>
              <a:gdLst>
                <a:gd name="connsiteX0" fmla="*/ 0 w 1673466"/>
                <a:gd name="connsiteY0" fmla="*/ 0 h 608152"/>
                <a:gd name="connsiteX1" fmla="*/ 1673466 w 1673466"/>
                <a:gd name="connsiteY1" fmla="*/ 0 h 608152"/>
                <a:gd name="connsiteX2" fmla="*/ 1673466 w 1673466"/>
                <a:gd name="connsiteY2" fmla="*/ 608153 h 608152"/>
                <a:gd name="connsiteX3" fmla="*/ 0 w 1673466"/>
                <a:gd name="connsiteY3" fmla="*/ 608153 h 608152"/>
              </a:gdLst>
              <a:ahLst/>
              <a:cxnLst>
                <a:cxn ang="0">
                  <a:pos x="connsiteX0" y="connsiteY0"/>
                </a:cxn>
                <a:cxn ang="0">
                  <a:pos x="connsiteX1" y="connsiteY1"/>
                </a:cxn>
                <a:cxn ang="0">
                  <a:pos x="connsiteX2" y="connsiteY2"/>
                </a:cxn>
                <a:cxn ang="0">
                  <a:pos x="connsiteX3" y="connsiteY3"/>
                </a:cxn>
              </a:cxnLst>
              <a:rect l="l" t="t" r="r" b="b"/>
              <a:pathLst>
                <a:path w="1673466" h="608152">
                  <a:moveTo>
                    <a:pt x="0" y="0"/>
                  </a:moveTo>
                  <a:lnTo>
                    <a:pt x="1673466" y="0"/>
                  </a:lnTo>
                  <a:lnTo>
                    <a:pt x="1673466" y="608153"/>
                  </a:lnTo>
                  <a:lnTo>
                    <a:pt x="0" y="608153"/>
                  </a:lnTo>
                  <a:close/>
                </a:path>
              </a:pathLst>
            </a:custGeom>
            <a:solidFill>
              <a:srgbClr val="FACACD"/>
            </a:solidFill>
            <a:ln w="12668" cap="flat">
              <a:noFill/>
              <a:prstDash val="solid"/>
              <a:miter/>
            </a:ln>
          </p:spPr>
          <p:txBody>
            <a:bodyPr rtlCol="0" anchor="ctr"/>
            <a:lstStyle/>
            <a:p>
              <a:r>
                <a:rPr lang="en-US" sz="1200" dirty="0"/>
                <a:t>Showcases and events </a:t>
              </a:r>
            </a:p>
          </p:txBody>
        </p:sp>
        <p:sp>
          <p:nvSpPr>
            <p:cNvPr id="35" name="Freeform: Shape 34">
              <a:extLst>
                <a:ext uri="{FF2B5EF4-FFF2-40B4-BE49-F238E27FC236}">
                  <a16:creationId xmlns:a16="http://schemas.microsoft.com/office/drawing/2014/main" id="{BF62084A-11FC-6788-C511-2CA47DB2E53C}"/>
                </a:ext>
              </a:extLst>
            </p:cNvPr>
            <p:cNvSpPr/>
            <p:nvPr/>
          </p:nvSpPr>
          <p:spPr>
            <a:xfrm>
              <a:off x="5052518" y="4774047"/>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FACACD"/>
            </a:solidFill>
            <a:ln w="12668" cap="flat">
              <a:noFill/>
              <a:prstDash val="solid"/>
              <a:miter/>
            </a:ln>
          </p:spPr>
          <p:txBody>
            <a:bodyPr rtlCol="0" anchor="ctr"/>
            <a:lstStyle/>
            <a:p>
              <a:r>
                <a:rPr lang="en-US" sz="1200" dirty="0"/>
                <a:t>Presentations, briefings, publications</a:t>
              </a:r>
            </a:p>
          </p:txBody>
        </p:sp>
        <p:sp>
          <p:nvSpPr>
            <p:cNvPr id="45" name="Freeform: Shape 44">
              <a:extLst>
                <a:ext uri="{FF2B5EF4-FFF2-40B4-BE49-F238E27FC236}">
                  <a16:creationId xmlns:a16="http://schemas.microsoft.com/office/drawing/2014/main" id="{08C46EC1-1C23-1183-DE52-D3B06D6955DA}"/>
                </a:ext>
              </a:extLst>
            </p:cNvPr>
            <p:cNvSpPr/>
            <p:nvPr/>
          </p:nvSpPr>
          <p:spPr>
            <a:xfrm>
              <a:off x="5052518" y="5585418"/>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FACACD"/>
            </a:solidFill>
            <a:ln w="12668" cap="flat">
              <a:noFill/>
              <a:prstDash val="solid"/>
              <a:miter/>
            </a:ln>
          </p:spPr>
          <p:txBody>
            <a:bodyPr rtlCol="0" anchor="ctr"/>
            <a:lstStyle/>
            <a:p>
              <a:r>
                <a:rPr lang="en-US" sz="1200" dirty="0"/>
                <a:t>Activities with families – </a:t>
              </a:r>
              <a:r>
                <a:rPr lang="en-US" sz="1200"/>
                <a:t>surveys etc. </a:t>
              </a:r>
              <a:endParaRPr lang="en-US" sz="1200" dirty="0"/>
            </a:p>
          </p:txBody>
        </p:sp>
      </p:grpSp>
      <p:grpSp>
        <p:nvGrpSpPr>
          <p:cNvPr id="51" name="Shape">
            <a:extLst>
              <a:ext uri="{FF2B5EF4-FFF2-40B4-BE49-F238E27FC236}">
                <a16:creationId xmlns:a16="http://schemas.microsoft.com/office/drawing/2014/main" id="{47B54B53-DB99-5A03-9A51-8EDAA95D1CF2}"/>
              </a:ext>
            </a:extLst>
          </p:cNvPr>
          <p:cNvGrpSpPr/>
          <p:nvPr/>
        </p:nvGrpSpPr>
        <p:grpSpPr>
          <a:xfrm>
            <a:off x="7708315" y="2476871"/>
            <a:ext cx="1677491" cy="3815978"/>
            <a:chOff x="7352715" y="2466711"/>
            <a:chExt cx="1677491" cy="3815978"/>
          </a:xfrm>
        </p:grpSpPr>
        <p:sp>
          <p:nvSpPr>
            <p:cNvPr id="36" name="Freeform: Shape 35">
              <a:extLst>
                <a:ext uri="{FF2B5EF4-FFF2-40B4-BE49-F238E27FC236}">
                  <a16:creationId xmlns:a16="http://schemas.microsoft.com/office/drawing/2014/main" id="{16AA1283-F96D-90C5-5E85-B1FC4B9B4A55}"/>
                </a:ext>
              </a:extLst>
            </p:cNvPr>
            <p:cNvSpPr/>
            <p:nvPr/>
          </p:nvSpPr>
          <p:spPr>
            <a:xfrm>
              <a:off x="7352715" y="2466711"/>
              <a:ext cx="1677491" cy="683706"/>
            </a:xfrm>
            <a:custGeom>
              <a:avLst/>
              <a:gdLst>
                <a:gd name="connsiteX0" fmla="*/ 0 w 1673466"/>
                <a:gd name="connsiteY0" fmla="*/ 0 h 683712"/>
                <a:gd name="connsiteX1" fmla="*/ 1673466 w 1673466"/>
                <a:gd name="connsiteY1" fmla="*/ 0 h 683712"/>
                <a:gd name="connsiteX2" fmla="*/ 1673466 w 1673466"/>
                <a:gd name="connsiteY2" fmla="*/ 683712 h 683712"/>
                <a:gd name="connsiteX3" fmla="*/ 0 w 1673466"/>
                <a:gd name="connsiteY3" fmla="*/ 683712 h 683712"/>
              </a:gdLst>
              <a:ahLst/>
              <a:cxnLst>
                <a:cxn ang="0">
                  <a:pos x="connsiteX0" y="connsiteY0"/>
                </a:cxn>
                <a:cxn ang="0">
                  <a:pos x="connsiteX1" y="connsiteY1"/>
                </a:cxn>
                <a:cxn ang="0">
                  <a:pos x="connsiteX2" y="connsiteY2"/>
                </a:cxn>
                <a:cxn ang="0">
                  <a:pos x="connsiteX3" y="connsiteY3"/>
                </a:cxn>
              </a:cxnLst>
              <a:rect l="l" t="t" r="r" b="b"/>
              <a:pathLst>
                <a:path w="1673466" h="683712">
                  <a:moveTo>
                    <a:pt x="0" y="0"/>
                  </a:moveTo>
                  <a:lnTo>
                    <a:pt x="1673466" y="0"/>
                  </a:lnTo>
                  <a:lnTo>
                    <a:pt x="1673466" y="683712"/>
                  </a:lnTo>
                  <a:lnTo>
                    <a:pt x="0" y="683712"/>
                  </a:lnTo>
                  <a:close/>
                </a:path>
              </a:pathLst>
            </a:custGeom>
            <a:solidFill>
              <a:srgbClr val="F3DFA9"/>
            </a:solidFill>
            <a:ln w="12668" cap="flat">
              <a:noFill/>
              <a:prstDash val="solid"/>
              <a:miter/>
            </a:ln>
          </p:spPr>
          <p:txBody>
            <a:bodyPr rtlCol="0" anchor="ctr"/>
            <a:lstStyle/>
            <a:p>
              <a:r>
                <a:rPr lang="en-US" sz="1200" dirty="0"/>
                <a:t>Better awareness of what GE does and expanded offer from GE</a:t>
              </a:r>
            </a:p>
          </p:txBody>
        </p:sp>
        <p:sp>
          <p:nvSpPr>
            <p:cNvPr id="37" name="Freeform: Shape 36">
              <a:extLst>
                <a:ext uri="{FF2B5EF4-FFF2-40B4-BE49-F238E27FC236}">
                  <a16:creationId xmlns:a16="http://schemas.microsoft.com/office/drawing/2014/main" id="{963E06F5-7D3A-A292-5FDF-0F3574E73F97}"/>
                </a:ext>
              </a:extLst>
            </p:cNvPr>
            <p:cNvSpPr/>
            <p:nvPr/>
          </p:nvSpPr>
          <p:spPr>
            <a:xfrm>
              <a:off x="7352715" y="3282899"/>
              <a:ext cx="1677491" cy="591032"/>
            </a:xfrm>
            <a:custGeom>
              <a:avLst/>
              <a:gdLst>
                <a:gd name="connsiteX0" fmla="*/ 0 w 1673466"/>
                <a:gd name="connsiteY0" fmla="*/ 0 h 591037"/>
                <a:gd name="connsiteX1" fmla="*/ 1673466 w 1673466"/>
                <a:gd name="connsiteY1" fmla="*/ 0 h 591037"/>
                <a:gd name="connsiteX2" fmla="*/ 1673466 w 1673466"/>
                <a:gd name="connsiteY2" fmla="*/ 591038 h 591037"/>
                <a:gd name="connsiteX3" fmla="*/ 0 w 1673466"/>
                <a:gd name="connsiteY3" fmla="*/ 591038 h 591037"/>
              </a:gdLst>
              <a:ahLst/>
              <a:cxnLst>
                <a:cxn ang="0">
                  <a:pos x="connsiteX0" y="connsiteY0"/>
                </a:cxn>
                <a:cxn ang="0">
                  <a:pos x="connsiteX1" y="connsiteY1"/>
                </a:cxn>
                <a:cxn ang="0">
                  <a:pos x="connsiteX2" y="connsiteY2"/>
                </a:cxn>
                <a:cxn ang="0">
                  <a:pos x="connsiteX3" y="connsiteY3"/>
                </a:cxn>
              </a:cxnLst>
              <a:rect l="l" t="t" r="r" b="b"/>
              <a:pathLst>
                <a:path w="1673466" h="591037">
                  <a:moveTo>
                    <a:pt x="0" y="0"/>
                  </a:moveTo>
                  <a:lnTo>
                    <a:pt x="1673466" y="0"/>
                  </a:lnTo>
                  <a:lnTo>
                    <a:pt x="1673466" y="591038"/>
                  </a:lnTo>
                  <a:lnTo>
                    <a:pt x="0" y="591038"/>
                  </a:lnTo>
                  <a:close/>
                </a:path>
              </a:pathLst>
            </a:custGeom>
            <a:solidFill>
              <a:srgbClr val="F3DFA9"/>
            </a:solidFill>
            <a:ln w="12668" cap="flat">
              <a:noFill/>
              <a:prstDash val="solid"/>
              <a:miter/>
            </a:ln>
          </p:spPr>
          <p:txBody>
            <a:bodyPr rtlCol="0" anchor="ctr"/>
            <a:lstStyle/>
            <a:p>
              <a:r>
                <a:rPr lang="en-US" sz="1200" dirty="0"/>
                <a:t>Proof of concept established (methods)</a:t>
              </a:r>
            </a:p>
          </p:txBody>
        </p:sp>
        <p:sp>
          <p:nvSpPr>
            <p:cNvPr id="38" name="Freeform: Shape 37">
              <a:extLst>
                <a:ext uri="{FF2B5EF4-FFF2-40B4-BE49-F238E27FC236}">
                  <a16:creationId xmlns:a16="http://schemas.microsoft.com/office/drawing/2014/main" id="{EBC361FB-5BE7-80EF-F0D1-55191822994D}"/>
                </a:ext>
              </a:extLst>
            </p:cNvPr>
            <p:cNvSpPr/>
            <p:nvPr/>
          </p:nvSpPr>
          <p:spPr>
            <a:xfrm>
              <a:off x="7352715" y="4013767"/>
              <a:ext cx="1677491" cy="608147"/>
            </a:xfrm>
            <a:custGeom>
              <a:avLst/>
              <a:gdLst>
                <a:gd name="connsiteX0" fmla="*/ 0 w 1673466"/>
                <a:gd name="connsiteY0" fmla="*/ 0 h 608152"/>
                <a:gd name="connsiteX1" fmla="*/ 1673466 w 1673466"/>
                <a:gd name="connsiteY1" fmla="*/ 0 h 608152"/>
                <a:gd name="connsiteX2" fmla="*/ 1673466 w 1673466"/>
                <a:gd name="connsiteY2" fmla="*/ 608153 h 608152"/>
                <a:gd name="connsiteX3" fmla="*/ 0 w 1673466"/>
                <a:gd name="connsiteY3" fmla="*/ 608153 h 608152"/>
              </a:gdLst>
              <a:ahLst/>
              <a:cxnLst>
                <a:cxn ang="0">
                  <a:pos x="connsiteX0" y="connsiteY0"/>
                </a:cxn>
                <a:cxn ang="0">
                  <a:pos x="connsiteX1" y="connsiteY1"/>
                </a:cxn>
                <a:cxn ang="0">
                  <a:pos x="connsiteX2" y="connsiteY2"/>
                </a:cxn>
                <a:cxn ang="0">
                  <a:pos x="connsiteX3" y="connsiteY3"/>
                </a:cxn>
              </a:cxnLst>
              <a:rect l="l" t="t" r="r" b="b"/>
              <a:pathLst>
                <a:path w="1673466" h="608152">
                  <a:moveTo>
                    <a:pt x="0" y="0"/>
                  </a:moveTo>
                  <a:lnTo>
                    <a:pt x="1673466" y="0"/>
                  </a:lnTo>
                  <a:lnTo>
                    <a:pt x="1673466" y="608153"/>
                  </a:lnTo>
                  <a:lnTo>
                    <a:pt x="0" y="608153"/>
                  </a:lnTo>
                  <a:close/>
                </a:path>
              </a:pathLst>
            </a:custGeom>
            <a:solidFill>
              <a:srgbClr val="F3DFA9"/>
            </a:solidFill>
            <a:ln w="12668" cap="flat">
              <a:noFill/>
              <a:prstDash val="solid"/>
              <a:miter/>
            </a:ln>
          </p:spPr>
          <p:txBody>
            <a:bodyPr rtlCol="0" anchor="ctr"/>
            <a:lstStyle/>
            <a:p>
              <a:r>
                <a:rPr lang="en-US" sz="1200" dirty="0"/>
                <a:t>Better knowledge of adaptation challenges and solutions </a:t>
              </a:r>
            </a:p>
          </p:txBody>
        </p:sp>
        <p:sp>
          <p:nvSpPr>
            <p:cNvPr id="39" name="Freeform: Shape 38">
              <a:extLst>
                <a:ext uri="{FF2B5EF4-FFF2-40B4-BE49-F238E27FC236}">
                  <a16:creationId xmlns:a16="http://schemas.microsoft.com/office/drawing/2014/main" id="{EF78E71C-A639-CBD8-3808-D71A0A2281E4}"/>
                </a:ext>
              </a:extLst>
            </p:cNvPr>
            <p:cNvSpPr/>
            <p:nvPr/>
          </p:nvSpPr>
          <p:spPr>
            <a:xfrm>
              <a:off x="7352715" y="4774047"/>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F3DFA9"/>
            </a:solidFill>
            <a:ln w="12668" cap="flat">
              <a:noFill/>
              <a:prstDash val="solid"/>
              <a:miter/>
            </a:ln>
          </p:spPr>
          <p:txBody>
            <a:bodyPr rtlCol="0" anchor="ctr"/>
            <a:lstStyle/>
            <a:p>
              <a:r>
                <a:rPr lang="en-US" sz="1200" dirty="0"/>
                <a:t>Closer, more effective partnership working SHU, GE, SCC, schools</a:t>
              </a:r>
            </a:p>
          </p:txBody>
        </p:sp>
        <p:sp>
          <p:nvSpPr>
            <p:cNvPr id="46" name="Freeform: Shape 45">
              <a:extLst>
                <a:ext uri="{FF2B5EF4-FFF2-40B4-BE49-F238E27FC236}">
                  <a16:creationId xmlns:a16="http://schemas.microsoft.com/office/drawing/2014/main" id="{3FB1AB77-2E96-1BDC-9DBF-11EB35EA610A}"/>
                </a:ext>
              </a:extLst>
            </p:cNvPr>
            <p:cNvSpPr/>
            <p:nvPr/>
          </p:nvSpPr>
          <p:spPr>
            <a:xfrm>
              <a:off x="7352715" y="5585418"/>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F3DFA9"/>
            </a:solidFill>
            <a:ln w="12668" cap="flat">
              <a:noFill/>
              <a:prstDash val="solid"/>
              <a:miter/>
            </a:ln>
          </p:spPr>
          <p:txBody>
            <a:bodyPr rtlCol="0" anchor="ctr"/>
            <a:lstStyle/>
            <a:p>
              <a:r>
                <a:rPr lang="en-US" sz="1200" dirty="0"/>
                <a:t>Learning for other schools extracted and informing policy</a:t>
              </a:r>
            </a:p>
          </p:txBody>
        </p:sp>
      </p:grpSp>
      <p:grpSp>
        <p:nvGrpSpPr>
          <p:cNvPr id="52" name="Shape">
            <a:extLst>
              <a:ext uri="{FF2B5EF4-FFF2-40B4-BE49-F238E27FC236}">
                <a16:creationId xmlns:a16="http://schemas.microsoft.com/office/drawing/2014/main" id="{C0977750-9FE7-E9E0-1495-BD7AA9B7EB82}"/>
              </a:ext>
            </a:extLst>
          </p:cNvPr>
          <p:cNvGrpSpPr/>
          <p:nvPr/>
        </p:nvGrpSpPr>
        <p:grpSpPr>
          <a:xfrm>
            <a:off x="9957679" y="2476871"/>
            <a:ext cx="1728324" cy="3815978"/>
            <a:chOff x="9602079" y="2466711"/>
            <a:chExt cx="1728324" cy="3815978"/>
          </a:xfrm>
        </p:grpSpPr>
        <p:sp>
          <p:nvSpPr>
            <p:cNvPr id="40" name="Freeform: Shape 39">
              <a:extLst>
                <a:ext uri="{FF2B5EF4-FFF2-40B4-BE49-F238E27FC236}">
                  <a16:creationId xmlns:a16="http://schemas.microsoft.com/office/drawing/2014/main" id="{3B44828C-DBC2-0648-1E8F-E5DF6132F33C}"/>
                </a:ext>
              </a:extLst>
            </p:cNvPr>
            <p:cNvSpPr/>
            <p:nvPr/>
          </p:nvSpPr>
          <p:spPr>
            <a:xfrm>
              <a:off x="9652912" y="2466711"/>
              <a:ext cx="1677491" cy="683706"/>
            </a:xfrm>
            <a:custGeom>
              <a:avLst/>
              <a:gdLst>
                <a:gd name="connsiteX0" fmla="*/ 0 w 1673466"/>
                <a:gd name="connsiteY0" fmla="*/ 0 h 683712"/>
                <a:gd name="connsiteX1" fmla="*/ 1673466 w 1673466"/>
                <a:gd name="connsiteY1" fmla="*/ 0 h 683712"/>
                <a:gd name="connsiteX2" fmla="*/ 1673466 w 1673466"/>
                <a:gd name="connsiteY2" fmla="*/ 683712 h 683712"/>
                <a:gd name="connsiteX3" fmla="*/ 0 w 1673466"/>
                <a:gd name="connsiteY3" fmla="*/ 683712 h 683712"/>
              </a:gdLst>
              <a:ahLst/>
              <a:cxnLst>
                <a:cxn ang="0">
                  <a:pos x="connsiteX0" y="connsiteY0"/>
                </a:cxn>
                <a:cxn ang="0">
                  <a:pos x="connsiteX1" y="connsiteY1"/>
                </a:cxn>
                <a:cxn ang="0">
                  <a:pos x="connsiteX2" y="connsiteY2"/>
                </a:cxn>
                <a:cxn ang="0">
                  <a:pos x="connsiteX3" y="connsiteY3"/>
                </a:cxn>
              </a:cxnLst>
              <a:rect l="l" t="t" r="r" b="b"/>
              <a:pathLst>
                <a:path w="1673466" h="683712">
                  <a:moveTo>
                    <a:pt x="0" y="0"/>
                  </a:moveTo>
                  <a:lnTo>
                    <a:pt x="1673466" y="0"/>
                  </a:lnTo>
                  <a:lnTo>
                    <a:pt x="1673466" y="683712"/>
                  </a:lnTo>
                  <a:lnTo>
                    <a:pt x="0" y="683712"/>
                  </a:lnTo>
                  <a:close/>
                </a:path>
              </a:pathLst>
            </a:custGeom>
            <a:solidFill>
              <a:srgbClr val="DBEFE2"/>
            </a:solidFill>
            <a:ln w="12668" cap="flat">
              <a:noFill/>
              <a:prstDash val="solid"/>
              <a:miter/>
            </a:ln>
          </p:spPr>
          <p:txBody>
            <a:bodyPr rtlCol="0" anchor="ctr"/>
            <a:lstStyle/>
            <a:p>
              <a:r>
                <a:rPr lang="en-US" sz="1200" dirty="0"/>
                <a:t>Greater environmental stewardship in community </a:t>
              </a:r>
            </a:p>
          </p:txBody>
        </p:sp>
        <p:sp>
          <p:nvSpPr>
            <p:cNvPr id="41" name="Freeform: Shape 40">
              <a:extLst>
                <a:ext uri="{FF2B5EF4-FFF2-40B4-BE49-F238E27FC236}">
                  <a16:creationId xmlns:a16="http://schemas.microsoft.com/office/drawing/2014/main" id="{34338289-2791-415B-5F39-CF4A4C07C555}"/>
                </a:ext>
              </a:extLst>
            </p:cNvPr>
            <p:cNvSpPr/>
            <p:nvPr/>
          </p:nvSpPr>
          <p:spPr>
            <a:xfrm>
              <a:off x="9652912" y="4048671"/>
              <a:ext cx="1677491" cy="591032"/>
            </a:xfrm>
            <a:custGeom>
              <a:avLst/>
              <a:gdLst>
                <a:gd name="connsiteX0" fmla="*/ 0 w 1673466"/>
                <a:gd name="connsiteY0" fmla="*/ 0 h 591037"/>
                <a:gd name="connsiteX1" fmla="*/ 1673466 w 1673466"/>
                <a:gd name="connsiteY1" fmla="*/ 0 h 591037"/>
                <a:gd name="connsiteX2" fmla="*/ 1673466 w 1673466"/>
                <a:gd name="connsiteY2" fmla="*/ 591038 h 591037"/>
                <a:gd name="connsiteX3" fmla="*/ 0 w 1673466"/>
                <a:gd name="connsiteY3" fmla="*/ 591038 h 591037"/>
              </a:gdLst>
              <a:ahLst/>
              <a:cxnLst>
                <a:cxn ang="0">
                  <a:pos x="connsiteX0" y="connsiteY0"/>
                </a:cxn>
                <a:cxn ang="0">
                  <a:pos x="connsiteX1" y="connsiteY1"/>
                </a:cxn>
                <a:cxn ang="0">
                  <a:pos x="connsiteX2" y="connsiteY2"/>
                </a:cxn>
                <a:cxn ang="0">
                  <a:pos x="connsiteX3" y="connsiteY3"/>
                </a:cxn>
              </a:cxnLst>
              <a:rect l="l" t="t" r="r" b="b"/>
              <a:pathLst>
                <a:path w="1673466" h="591037">
                  <a:moveTo>
                    <a:pt x="0" y="0"/>
                  </a:moveTo>
                  <a:lnTo>
                    <a:pt x="1673466" y="0"/>
                  </a:lnTo>
                  <a:lnTo>
                    <a:pt x="1673466" y="591038"/>
                  </a:lnTo>
                  <a:lnTo>
                    <a:pt x="0" y="591038"/>
                  </a:lnTo>
                  <a:close/>
                </a:path>
              </a:pathLst>
            </a:custGeom>
            <a:solidFill>
              <a:srgbClr val="DBEFE2"/>
            </a:solidFill>
            <a:ln w="12668" cap="flat">
              <a:noFill/>
              <a:prstDash val="solid"/>
              <a:miter/>
            </a:ln>
          </p:spPr>
          <p:txBody>
            <a:bodyPr rtlCol="0" anchor="ctr"/>
            <a:lstStyle/>
            <a:p>
              <a:r>
                <a:rPr lang="en-US" sz="1200" dirty="0"/>
                <a:t>Climate literacy improved (teachers, students and parents)</a:t>
              </a:r>
            </a:p>
          </p:txBody>
        </p:sp>
        <p:sp>
          <p:nvSpPr>
            <p:cNvPr id="42" name="Freeform: Shape 41">
              <a:extLst>
                <a:ext uri="{FF2B5EF4-FFF2-40B4-BE49-F238E27FC236}">
                  <a16:creationId xmlns:a16="http://schemas.microsoft.com/office/drawing/2014/main" id="{E071A549-BB2C-540B-3543-0F9C7C1AD239}"/>
                </a:ext>
              </a:extLst>
            </p:cNvPr>
            <p:cNvSpPr/>
            <p:nvPr/>
          </p:nvSpPr>
          <p:spPr>
            <a:xfrm>
              <a:off x="9644768" y="3295470"/>
              <a:ext cx="1677491" cy="608147"/>
            </a:xfrm>
            <a:custGeom>
              <a:avLst/>
              <a:gdLst>
                <a:gd name="connsiteX0" fmla="*/ 0 w 1673466"/>
                <a:gd name="connsiteY0" fmla="*/ 0 h 608152"/>
                <a:gd name="connsiteX1" fmla="*/ 1673466 w 1673466"/>
                <a:gd name="connsiteY1" fmla="*/ 0 h 608152"/>
                <a:gd name="connsiteX2" fmla="*/ 1673466 w 1673466"/>
                <a:gd name="connsiteY2" fmla="*/ 608153 h 608152"/>
                <a:gd name="connsiteX3" fmla="*/ 0 w 1673466"/>
                <a:gd name="connsiteY3" fmla="*/ 608153 h 608152"/>
              </a:gdLst>
              <a:ahLst/>
              <a:cxnLst>
                <a:cxn ang="0">
                  <a:pos x="connsiteX0" y="connsiteY0"/>
                </a:cxn>
                <a:cxn ang="0">
                  <a:pos x="connsiteX1" y="connsiteY1"/>
                </a:cxn>
                <a:cxn ang="0">
                  <a:pos x="connsiteX2" y="connsiteY2"/>
                </a:cxn>
                <a:cxn ang="0">
                  <a:pos x="connsiteX3" y="connsiteY3"/>
                </a:cxn>
              </a:cxnLst>
              <a:rect l="l" t="t" r="r" b="b"/>
              <a:pathLst>
                <a:path w="1673466" h="608152">
                  <a:moveTo>
                    <a:pt x="0" y="0"/>
                  </a:moveTo>
                  <a:lnTo>
                    <a:pt x="1673466" y="0"/>
                  </a:lnTo>
                  <a:lnTo>
                    <a:pt x="1673466" y="608153"/>
                  </a:lnTo>
                  <a:lnTo>
                    <a:pt x="0" y="608153"/>
                  </a:lnTo>
                  <a:close/>
                </a:path>
              </a:pathLst>
            </a:custGeom>
            <a:solidFill>
              <a:srgbClr val="DBEFE2"/>
            </a:solidFill>
            <a:ln w="12668" cap="flat">
              <a:noFill/>
              <a:prstDash val="solid"/>
              <a:miter/>
            </a:ln>
          </p:spPr>
          <p:txBody>
            <a:bodyPr rtlCol="0" anchor="ctr"/>
            <a:lstStyle/>
            <a:p>
              <a:r>
                <a:rPr lang="en-US" sz="1200" dirty="0"/>
                <a:t>Community and school ownership of agenda </a:t>
              </a:r>
            </a:p>
          </p:txBody>
        </p:sp>
        <p:sp>
          <p:nvSpPr>
            <p:cNvPr id="43" name="Freeform: Shape 42">
              <a:extLst>
                <a:ext uri="{FF2B5EF4-FFF2-40B4-BE49-F238E27FC236}">
                  <a16:creationId xmlns:a16="http://schemas.microsoft.com/office/drawing/2014/main" id="{867BCFFE-6939-2433-23BB-A2E7AEC0FFC1}"/>
                </a:ext>
              </a:extLst>
            </p:cNvPr>
            <p:cNvSpPr/>
            <p:nvPr/>
          </p:nvSpPr>
          <p:spPr>
            <a:xfrm>
              <a:off x="9652912" y="4774047"/>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DBEFE2"/>
            </a:solidFill>
            <a:ln w="12668" cap="flat">
              <a:noFill/>
              <a:prstDash val="solid"/>
              <a:miter/>
            </a:ln>
          </p:spPr>
          <p:txBody>
            <a:bodyPr rtlCol="0" anchor="ctr"/>
            <a:lstStyle/>
            <a:p>
              <a:r>
                <a:rPr lang="en-US" sz="1200" dirty="0"/>
                <a:t>Policy changed in response to evidence (school through to national) </a:t>
              </a:r>
            </a:p>
          </p:txBody>
        </p:sp>
        <p:sp>
          <p:nvSpPr>
            <p:cNvPr id="47" name="Freeform: Shape 46">
              <a:extLst>
                <a:ext uri="{FF2B5EF4-FFF2-40B4-BE49-F238E27FC236}">
                  <a16:creationId xmlns:a16="http://schemas.microsoft.com/office/drawing/2014/main" id="{C9BC1B57-80D1-3045-05E8-3AB7BE7FC50B}"/>
                </a:ext>
              </a:extLst>
            </p:cNvPr>
            <p:cNvSpPr/>
            <p:nvPr/>
          </p:nvSpPr>
          <p:spPr>
            <a:xfrm>
              <a:off x="9602079" y="5585418"/>
              <a:ext cx="1677491" cy="697271"/>
            </a:xfrm>
            <a:custGeom>
              <a:avLst/>
              <a:gdLst>
                <a:gd name="connsiteX0" fmla="*/ 0 w 1673466"/>
                <a:gd name="connsiteY0" fmla="*/ 0 h 697277"/>
                <a:gd name="connsiteX1" fmla="*/ 1673466 w 1673466"/>
                <a:gd name="connsiteY1" fmla="*/ 0 h 697277"/>
                <a:gd name="connsiteX2" fmla="*/ 1673466 w 1673466"/>
                <a:gd name="connsiteY2" fmla="*/ 697278 h 697277"/>
                <a:gd name="connsiteX3" fmla="*/ 0 w 1673466"/>
                <a:gd name="connsiteY3" fmla="*/ 697278 h 697277"/>
              </a:gdLst>
              <a:ahLst/>
              <a:cxnLst>
                <a:cxn ang="0">
                  <a:pos x="connsiteX0" y="connsiteY0"/>
                </a:cxn>
                <a:cxn ang="0">
                  <a:pos x="connsiteX1" y="connsiteY1"/>
                </a:cxn>
                <a:cxn ang="0">
                  <a:pos x="connsiteX2" y="connsiteY2"/>
                </a:cxn>
                <a:cxn ang="0">
                  <a:pos x="connsiteX3" y="connsiteY3"/>
                </a:cxn>
              </a:cxnLst>
              <a:rect l="l" t="t" r="r" b="b"/>
              <a:pathLst>
                <a:path w="1673466" h="697277">
                  <a:moveTo>
                    <a:pt x="0" y="0"/>
                  </a:moveTo>
                  <a:lnTo>
                    <a:pt x="1673466" y="0"/>
                  </a:lnTo>
                  <a:lnTo>
                    <a:pt x="1673466" y="697278"/>
                  </a:lnTo>
                  <a:lnTo>
                    <a:pt x="0" y="697278"/>
                  </a:lnTo>
                  <a:close/>
                </a:path>
              </a:pathLst>
            </a:custGeom>
            <a:solidFill>
              <a:srgbClr val="DBEFE2"/>
            </a:solidFill>
            <a:ln w="12668" cap="flat">
              <a:noFill/>
              <a:prstDash val="solid"/>
              <a:miter/>
            </a:ln>
          </p:spPr>
          <p:txBody>
            <a:bodyPr rtlCol="0" anchor="ctr"/>
            <a:lstStyle/>
            <a:p>
              <a:r>
                <a:rPr lang="en-US" sz="1200" dirty="0"/>
                <a:t>Research and policy agenda established</a:t>
              </a:r>
            </a:p>
          </p:txBody>
        </p:sp>
      </p:grpSp>
      <p:grpSp>
        <p:nvGrpSpPr>
          <p:cNvPr id="112" name="Arrows">
            <a:extLst>
              <a:ext uri="{FF2B5EF4-FFF2-40B4-BE49-F238E27FC236}">
                <a16:creationId xmlns:a16="http://schemas.microsoft.com/office/drawing/2014/main" id="{7071161F-75FA-EA28-0248-E86F58A9B4D7}"/>
              </a:ext>
            </a:extLst>
          </p:cNvPr>
          <p:cNvGrpSpPr/>
          <p:nvPr/>
        </p:nvGrpSpPr>
        <p:grpSpPr>
          <a:xfrm>
            <a:off x="2637716" y="2159081"/>
            <a:ext cx="265945" cy="4437222"/>
            <a:chOff x="2282116" y="2148921"/>
            <a:chExt cx="265945" cy="4437222"/>
          </a:xfrm>
        </p:grpSpPr>
        <p:sp>
          <p:nvSpPr>
            <p:cNvPr id="57" name="Freeform: Shape 56">
              <a:extLst>
                <a:ext uri="{FF2B5EF4-FFF2-40B4-BE49-F238E27FC236}">
                  <a16:creationId xmlns:a16="http://schemas.microsoft.com/office/drawing/2014/main" id="{438ED88E-C509-4E41-1FF9-4A8944A1F1E5}"/>
                </a:ext>
              </a:extLst>
            </p:cNvPr>
            <p:cNvSpPr/>
            <p:nvPr/>
          </p:nvSpPr>
          <p:spPr>
            <a:xfrm>
              <a:off x="2282116" y="2148921"/>
              <a:ext cx="25412" cy="4437222"/>
            </a:xfrm>
            <a:custGeom>
              <a:avLst/>
              <a:gdLst>
                <a:gd name="connsiteX0" fmla="*/ 0 w 25355"/>
                <a:gd name="connsiteY0" fmla="*/ 0 h 4437222"/>
                <a:gd name="connsiteX1" fmla="*/ 25356 w 25355"/>
                <a:gd name="connsiteY1" fmla="*/ 0 h 4437222"/>
                <a:gd name="connsiteX2" fmla="*/ 25356 w 25355"/>
                <a:gd name="connsiteY2" fmla="*/ 4437222 h 4437222"/>
                <a:gd name="connsiteX3" fmla="*/ 0 w 25355"/>
                <a:gd name="connsiteY3" fmla="*/ 4437222 h 4437222"/>
              </a:gdLst>
              <a:ahLst/>
              <a:cxnLst>
                <a:cxn ang="0">
                  <a:pos x="connsiteX0" y="connsiteY0"/>
                </a:cxn>
                <a:cxn ang="0">
                  <a:pos x="connsiteX1" y="connsiteY1"/>
                </a:cxn>
                <a:cxn ang="0">
                  <a:pos x="connsiteX2" y="connsiteY2"/>
                </a:cxn>
                <a:cxn ang="0">
                  <a:pos x="connsiteX3" y="connsiteY3"/>
                </a:cxn>
              </a:cxnLst>
              <a:rect l="l" t="t" r="r" b="b"/>
              <a:pathLst>
                <a:path w="25355" h="4437222">
                  <a:moveTo>
                    <a:pt x="0" y="0"/>
                  </a:moveTo>
                  <a:lnTo>
                    <a:pt x="25356" y="0"/>
                  </a:lnTo>
                  <a:lnTo>
                    <a:pt x="25356" y="4437222"/>
                  </a:lnTo>
                  <a:lnTo>
                    <a:pt x="0" y="4437222"/>
                  </a:lnTo>
                  <a:close/>
                </a:path>
              </a:pathLst>
            </a:custGeom>
            <a:solidFill>
              <a:srgbClr val="EAEAEA"/>
            </a:solidFill>
            <a:ln w="12670" cap="flat">
              <a:noFill/>
              <a:prstDash val="solid"/>
              <a:miter/>
            </a:ln>
          </p:spPr>
          <p:txBody>
            <a:bodyPr rtlCol="0" anchor="ctr"/>
            <a:lstStyle/>
            <a:p>
              <a:endParaRPr lang="en-US"/>
            </a:p>
          </p:txBody>
        </p:sp>
        <p:grpSp>
          <p:nvGrpSpPr>
            <p:cNvPr id="58" name="Graphic 54">
              <a:extLst>
                <a:ext uri="{FF2B5EF4-FFF2-40B4-BE49-F238E27FC236}">
                  <a16:creationId xmlns:a16="http://schemas.microsoft.com/office/drawing/2014/main" id="{109B83E0-66A8-BAA3-C3D6-E317FE7481F2}"/>
                </a:ext>
              </a:extLst>
            </p:cNvPr>
            <p:cNvGrpSpPr/>
            <p:nvPr/>
          </p:nvGrpSpPr>
          <p:grpSpPr>
            <a:xfrm>
              <a:off x="2294822" y="3124349"/>
              <a:ext cx="253239" cy="2486365"/>
              <a:chOff x="1386205" y="2185817"/>
              <a:chExt cx="252668" cy="2486365"/>
            </a:xfrm>
            <a:solidFill>
              <a:srgbClr val="EAEAEA"/>
            </a:solidFill>
          </p:grpSpPr>
          <p:grpSp>
            <p:nvGrpSpPr>
              <p:cNvPr id="59" name="Graphic 54">
                <a:extLst>
                  <a:ext uri="{FF2B5EF4-FFF2-40B4-BE49-F238E27FC236}">
                    <a16:creationId xmlns:a16="http://schemas.microsoft.com/office/drawing/2014/main" id="{07F3A9D9-53AC-B9AE-1A1E-C55AD60EE3BF}"/>
                  </a:ext>
                </a:extLst>
              </p:cNvPr>
              <p:cNvGrpSpPr/>
              <p:nvPr/>
            </p:nvGrpSpPr>
            <p:grpSpPr>
              <a:xfrm>
                <a:off x="1386205" y="2185817"/>
                <a:ext cx="252668" cy="263063"/>
                <a:chOff x="1386205" y="2185817"/>
                <a:chExt cx="252668" cy="263063"/>
              </a:xfrm>
              <a:solidFill>
                <a:srgbClr val="EAEAEA"/>
              </a:solidFill>
            </p:grpSpPr>
            <p:sp>
              <p:nvSpPr>
                <p:cNvPr id="60" name="Freeform: Shape 59">
                  <a:extLst>
                    <a:ext uri="{FF2B5EF4-FFF2-40B4-BE49-F238E27FC236}">
                      <a16:creationId xmlns:a16="http://schemas.microsoft.com/office/drawing/2014/main" id="{0112694F-9330-0736-6EC6-9CFC074DCE54}"/>
                    </a:ext>
                  </a:extLst>
                </p:cNvPr>
                <p:cNvSpPr/>
                <p:nvPr/>
              </p:nvSpPr>
              <p:spPr>
                <a:xfrm>
                  <a:off x="1485853" y="2185817"/>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A0553E-1A8B-4A39-27C6-F636365EE880}"/>
                    </a:ext>
                  </a:extLst>
                </p:cNvPr>
                <p:cNvSpPr/>
                <p:nvPr/>
              </p:nvSpPr>
              <p:spPr>
                <a:xfrm>
                  <a:off x="1386205" y="2241219"/>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62" name="Graphic 54">
                <a:extLst>
                  <a:ext uri="{FF2B5EF4-FFF2-40B4-BE49-F238E27FC236}">
                    <a16:creationId xmlns:a16="http://schemas.microsoft.com/office/drawing/2014/main" id="{22971DA8-8FC0-60B3-2B1E-DF1FC7A81FFB}"/>
                  </a:ext>
                </a:extLst>
              </p:cNvPr>
              <p:cNvGrpSpPr/>
              <p:nvPr/>
            </p:nvGrpSpPr>
            <p:grpSpPr>
              <a:xfrm>
                <a:off x="1386205" y="3297404"/>
                <a:ext cx="252668" cy="263063"/>
                <a:chOff x="1386205" y="3297404"/>
                <a:chExt cx="252668" cy="263063"/>
              </a:xfrm>
              <a:solidFill>
                <a:srgbClr val="EAEAEA"/>
              </a:solidFill>
            </p:grpSpPr>
            <p:sp>
              <p:nvSpPr>
                <p:cNvPr id="63" name="Freeform: Shape 62">
                  <a:extLst>
                    <a:ext uri="{FF2B5EF4-FFF2-40B4-BE49-F238E27FC236}">
                      <a16:creationId xmlns:a16="http://schemas.microsoft.com/office/drawing/2014/main" id="{CEBE12A7-55E3-F9A1-CE77-BB18480BEF9F}"/>
                    </a:ext>
                  </a:extLst>
                </p:cNvPr>
                <p:cNvSpPr/>
                <p:nvPr/>
              </p:nvSpPr>
              <p:spPr>
                <a:xfrm>
                  <a:off x="1485853" y="3297404"/>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C68EAEE-C1B4-9B3E-7545-EB1A34BDA277}"/>
                    </a:ext>
                  </a:extLst>
                </p:cNvPr>
                <p:cNvSpPr/>
                <p:nvPr/>
              </p:nvSpPr>
              <p:spPr>
                <a:xfrm>
                  <a:off x="1386205" y="3352933"/>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65" name="Graphic 54">
                <a:extLst>
                  <a:ext uri="{FF2B5EF4-FFF2-40B4-BE49-F238E27FC236}">
                    <a16:creationId xmlns:a16="http://schemas.microsoft.com/office/drawing/2014/main" id="{F097C3E3-7FAD-96EC-D2EE-CD7F4B0FE922}"/>
                  </a:ext>
                </a:extLst>
              </p:cNvPr>
              <p:cNvGrpSpPr/>
              <p:nvPr/>
            </p:nvGrpSpPr>
            <p:grpSpPr>
              <a:xfrm>
                <a:off x="1386205" y="4409118"/>
                <a:ext cx="252668" cy="263063"/>
                <a:chOff x="1386205" y="4409118"/>
                <a:chExt cx="252668" cy="263063"/>
              </a:xfrm>
              <a:solidFill>
                <a:srgbClr val="EAEAEA"/>
              </a:solidFill>
            </p:grpSpPr>
            <p:sp>
              <p:nvSpPr>
                <p:cNvPr id="66" name="Freeform: Shape 65">
                  <a:extLst>
                    <a:ext uri="{FF2B5EF4-FFF2-40B4-BE49-F238E27FC236}">
                      <a16:creationId xmlns:a16="http://schemas.microsoft.com/office/drawing/2014/main" id="{2F03CA02-6F59-47DE-5329-F55A2864B982}"/>
                    </a:ext>
                  </a:extLst>
                </p:cNvPr>
                <p:cNvSpPr/>
                <p:nvPr/>
              </p:nvSpPr>
              <p:spPr>
                <a:xfrm>
                  <a:off x="1485853" y="4409118"/>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28217BE-01A9-9B4E-F067-FC5C0CCC87E2}"/>
                    </a:ext>
                  </a:extLst>
                </p:cNvPr>
                <p:cNvSpPr/>
                <p:nvPr/>
              </p:nvSpPr>
              <p:spPr>
                <a:xfrm>
                  <a:off x="1386205" y="4464647"/>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grpSp>
      <p:grpSp>
        <p:nvGrpSpPr>
          <p:cNvPr id="113" name="Arrows">
            <a:extLst>
              <a:ext uri="{FF2B5EF4-FFF2-40B4-BE49-F238E27FC236}">
                <a16:creationId xmlns:a16="http://schemas.microsoft.com/office/drawing/2014/main" id="{DBA49CF1-A95C-D8F2-7D98-71FBB94C9031}"/>
              </a:ext>
            </a:extLst>
          </p:cNvPr>
          <p:cNvGrpSpPr/>
          <p:nvPr/>
        </p:nvGrpSpPr>
        <p:grpSpPr>
          <a:xfrm>
            <a:off x="4937575" y="2159081"/>
            <a:ext cx="265945" cy="4437222"/>
            <a:chOff x="4581975" y="2148921"/>
            <a:chExt cx="265945" cy="4437222"/>
          </a:xfrm>
        </p:grpSpPr>
        <p:sp>
          <p:nvSpPr>
            <p:cNvPr id="68" name="Freeform: Shape 67">
              <a:extLst>
                <a:ext uri="{FF2B5EF4-FFF2-40B4-BE49-F238E27FC236}">
                  <a16:creationId xmlns:a16="http://schemas.microsoft.com/office/drawing/2014/main" id="{FF3B8174-03A8-01DF-57EC-4475788E9EFE}"/>
                </a:ext>
              </a:extLst>
            </p:cNvPr>
            <p:cNvSpPr/>
            <p:nvPr/>
          </p:nvSpPr>
          <p:spPr>
            <a:xfrm>
              <a:off x="4581975" y="2148921"/>
              <a:ext cx="25412" cy="4437222"/>
            </a:xfrm>
            <a:custGeom>
              <a:avLst/>
              <a:gdLst>
                <a:gd name="connsiteX0" fmla="*/ 0 w 25355"/>
                <a:gd name="connsiteY0" fmla="*/ 0 h 4437222"/>
                <a:gd name="connsiteX1" fmla="*/ 25356 w 25355"/>
                <a:gd name="connsiteY1" fmla="*/ 0 h 4437222"/>
                <a:gd name="connsiteX2" fmla="*/ 25356 w 25355"/>
                <a:gd name="connsiteY2" fmla="*/ 4437222 h 4437222"/>
                <a:gd name="connsiteX3" fmla="*/ 0 w 25355"/>
                <a:gd name="connsiteY3" fmla="*/ 4437222 h 4437222"/>
              </a:gdLst>
              <a:ahLst/>
              <a:cxnLst>
                <a:cxn ang="0">
                  <a:pos x="connsiteX0" y="connsiteY0"/>
                </a:cxn>
                <a:cxn ang="0">
                  <a:pos x="connsiteX1" y="connsiteY1"/>
                </a:cxn>
                <a:cxn ang="0">
                  <a:pos x="connsiteX2" y="connsiteY2"/>
                </a:cxn>
                <a:cxn ang="0">
                  <a:pos x="connsiteX3" y="connsiteY3"/>
                </a:cxn>
              </a:cxnLst>
              <a:rect l="l" t="t" r="r" b="b"/>
              <a:pathLst>
                <a:path w="25355" h="4437222">
                  <a:moveTo>
                    <a:pt x="0" y="0"/>
                  </a:moveTo>
                  <a:lnTo>
                    <a:pt x="25356" y="0"/>
                  </a:lnTo>
                  <a:lnTo>
                    <a:pt x="25356" y="4437222"/>
                  </a:lnTo>
                  <a:lnTo>
                    <a:pt x="0" y="4437222"/>
                  </a:lnTo>
                  <a:close/>
                </a:path>
              </a:pathLst>
            </a:custGeom>
            <a:solidFill>
              <a:srgbClr val="EAEAEA"/>
            </a:solidFill>
            <a:ln w="12670" cap="flat">
              <a:noFill/>
              <a:prstDash val="solid"/>
              <a:miter/>
            </a:ln>
          </p:spPr>
          <p:txBody>
            <a:bodyPr rtlCol="0" anchor="ctr"/>
            <a:lstStyle/>
            <a:p>
              <a:endParaRPr lang="en-US"/>
            </a:p>
          </p:txBody>
        </p:sp>
        <p:grpSp>
          <p:nvGrpSpPr>
            <p:cNvPr id="69" name="Graphic 54">
              <a:extLst>
                <a:ext uri="{FF2B5EF4-FFF2-40B4-BE49-F238E27FC236}">
                  <a16:creationId xmlns:a16="http://schemas.microsoft.com/office/drawing/2014/main" id="{3361BFE8-BA1B-5603-91EE-7A1E584E636C}"/>
                </a:ext>
              </a:extLst>
            </p:cNvPr>
            <p:cNvGrpSpPr/>
            <p:nvPr/>
          </p:nvGrpSpPr>
          <p:grpSpPr>
            <a:xfrm>
              <a:off x="4594682" y="3124349"/>
              <a:ext cx="253238" cy="2486365"/>
              <a:chOff x="3680883" y="2185817"/>
              <a:chExt cx="252667" cy="2486365"/>
            </a:xfrm>
            <a:solidFill>
              <a:srgbClr val="EAEAEA"/>
            </a:solidFill>
          </p:grpSpPr>
          <p:grpSp>
            <p:nvGrpSpPr>
              <p:cNvPr id="70" name="Graphic 54">
                <a:extLst>
                  <a:ext uri="{FF2B5EF4-FFF2-40B4-BE49-F238E27FC236}">
                    <a16:creationId xmlns:a16="http://schemas.microsoft.com/office/drawing/2014/main" id="{FD6781B4-11A8-3E12-F6C4-68CDC8250D12}"/>
                  </a:ext>
                </a:extLst>
              </p:cNvPr>
              <p:cNvGrpSpPr/>
              <p:nvPr/>
            </p:nvGrpSpPr>
            <p:grpSpPr>
              <a:xfrm>
                <a:off x="3680883" y="2185817"/>
                <a:ext cx="252667" cy="263063"/>
                <a:chOff x="3680883" y="2185817"/>
                <a:chExt cx="252667" cy="263063"/>
              </a:xfrm>
              <a:solidFill>
                <a:srgbClr val="EAEAEA"/>
              </a:solidFill>
            </p:grpSpPr>
            <p:sp>
              <p:nvSpPr>
                <p:cNvPr id="71" name="Freeform: Shape 70">
                  <a:extLst>
                    <a:ext uri="{FF2B5EF4-FFF2-40B4-BE49-F238E27FC236}">
                      <a16:creationId xmlns:a16="http://schemas.microsoft.com/office/drawing/2014/main" id="{DD24C8EA-D510-2449-E5D5-1AF66740A9DB}"/>
                    </a:ext>
                  </a:extLst>
                </p:cNvPr>
                <p:cNvSpPr/>
                <p:nvPr/>
              </p:nvSpPr>
              <p:spPr>
                <a:xfrm>
                  <a:off x="3780530" y="2185817"/>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D48264A-C40F-9B38-3C8F-9B6AB2453867}"/>
                    </a:ext>
                  </a:extLst>
                </p:cNvPr>
                <p:cNvSpPr/>
                <p:nvPr/>
              </p:nvSpPr>
              <p:spPr>
                <a:xfrm>
                  <a:off x="3680883" y="2241219"/>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73" name="Graphic 54">
                <a:extLst>
                  <a:ext uri="{FF2B5EF4-FFF2-40B4-BE49-F238E27FC236}">
                    <a16:creationId xmlns:a16="http://schemas.microsoft.com/office/drawing/2014/main" id="{F0135603-1A04-828B-5EDC-30020897A3EC}"/>
                  </a:ext>
                </a:extLst>
              </p:cNvPr>
              <p:cNvGrpSpPr/>
              <p:nvPr/>
            </p:nvGrpSpPr>
            <p:grpSpPr>
              <a:xfrm>
                <a:off x="3680883" y="3297404"/>
                <a:ext cx="252667" cy="263063"/>
                <a:chOff x="3680883" y="3297404"/>
                <a:chExt cx="252667" cy="263063"/>
              </a:xfrm>
              <a:solidFill>
                <a:srgbClr val="EAEAEA"/>
              </a:solidFill>
            </p:grpSpPr>
            <p:sp>
              <p:nvSpPr>
                <p:cNvPr id="74" name="Freeform: Shape 73">
                  <a:extLst>
                    <a:ext uri="{FF2B5EF4-FFF2-40B4-BE49-F238E27FC236}">
                      <a16:creationId xmlns:a16="http://schemas.microsoft.com/office/drawing/2014/main" id="{7BCDAC27-8EE5-FA64-B436-A4BC5D64266A}"/>
                    </a:ext>
                  </a:extLst>
                </p:cNvPr>
                <p:cNvSpPr/>
                <p:nvPr/>
              </p:nvSpPr>
              <p:spPr>
                <a:xfrm>
                  <a:off x="3780530" y="3297404"/>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3736501-8B33-769E-A757-0FFDFF0DB996}"/>
                    </a:ext>
                  </a:extLst>
                </p:cNvPr>
                <p:cNvSpPr/>
                <p:nvPr/>
              </p:nvSpPr>
              <p:spPr>
                <a:xfrm>
                  <a:off x="3680883" y="3352933"/>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76" name="Graphic 54">
                <a:extLst>
                  <a:ext uri="{FF2B5EF4-FFF2-40B4-BE49-F238E27FC236}">
                    <a16:creationId xmlns:a16="http://schemas.microsoft.com/office/drawing/2014/main" id="{A5924976-EBD8-644E-0767-4F35B628B923}"/>
                  </a:ext>
                </a:extLst>
              </p:cNvPr>
              <p:cNvGrpSpPr/>
              <p:nvPr/>
            </p:nvGrpSpPr>
            <p:grpSpPr>
              <a:xfrm>
                <a:off x="3680883" y="4409118"/>
                <a:ext cx="252667" cy="263063"/>
                <a:chOff x="3680883" y="4409118"/>
                <a:chExt cx="252667" cy="263063"/>
              </a:xfrm>
              <a:solidFill>
                <a:srgbClr val="EAEAEA"/>
              </a:solidFill>
            </p:grpSpPr>
            <p:sp>
              <p:nvSpPr>
                <p:cNvPr id="77" name="Freeform: Shape 76">
                  <a:extLst>
                    <a:ext uri="{FF2B5EF4-FFF2-40B4-BE49-F238E27FC236}">
                      <a16:creationId xmlns:a16="http://schemas.microsoft.com/office/drawing/2014/main" id="{1ACF2898-7024-2E05-6609-391FCC1D30BF}"/>
                    </a:ext>
                  </a:extLst>
                </p:cNvPr>
                <p:cNvSpPr/>
                <p:nvPr/>
              </p:nvSpPr>
              <p:spPr>
                <a:xfrm>
                  <a:off x="3780530" y="4409118"/>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EA367F0-3A64-99C0-2D7B-F811590172D7}"/>
                    </a:ext>
                  </a:extLst>
                </p:cNvPr>
                <p:cNvSpPr/>
                <p:nvPr/>
              </p:nvSpPr>
              <p:spPr>
                <a:xfrm>
                  <a:off x="3680883" y="4464647"/>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grpSp>
      <p:grpSp>
        <p:nvGrpSpPr>
          <p:cNvPr id="114" name="Arrows">
            <a:extLst>
              <a:ext uri="{FF2B5EF4-FFF2-40B4-BE49-F238E27FC236}">
                <a16:creationId xmlns:a16="http://schemas.microsoft.com/office/drawing/2014/main" id="{E84024BC-F279-23F4-1CA9-6D2AEEB3A224}"/>
              </a:ext>
            </a:extLst>
          </p:cNvPr>
          <p:cNvGrpSpPr/>
          <p:nvPr/>
        </p:nvGrpSpPr>
        <p:grpSpPr>
          <a:xfrm>
            <a:off x="7237434" y="2159081"/>
            <a:ext cx="265945" cy="4437222"/>
            <a:chOff x="6881834" y="2148921"/>
            <a:chExt cx="265945" cy="4437222"/>
          </a:xfrm>
        </p:grpSpPr>
        <p:sp>
          <p:nvSpPr>
            <p:cNvPr id="79" name="Freeform: Shape 78">
              <a:extLst>
                <a:ext uri="{FF2B5EF4-FFF2-40B4-BE49-F238E27FC236}">
                  <a16:creationId xmlns:a16="http://schemas.microsoft.com/office/drawing/2014/main" id="{64DB878B-571E-BF99-8B5B-924CC8789AD3}"/>
                </a:ext>
              </a:extLst>
            </p:cNvPr>
            <p:cNvSpPr/>
            <p:nvPr/>
          </p:nvSpPr>
          <p:spPr>
            <a:xfrm>
              <a:off x="6881834" y="2148921"/>
              <a:ext cx="25412" cy="4437222"/>
            </a:xfrm>
            <a:custGeom>
              <a:avLst/>
              <a:gdLst>
                <a:gd name="connsiteX0" fmla="*/ 0 w 25355"/>
                <a:gd name="connsiteY0" fmla="*/ 0 h 4437222"/>
                <a:gd name="connsiteX1" fmla="*/ 25356 w 25355"/>
                <a:gd name="connsiteY1" fmla="*/ 0 h 4437222"/>
                <a:gd name="connsiteX2" fmla="*/ 25356 w 25355"/>
                <a:gd name="connsiteY2" fmla="*/ 4437222 h 4437222"/>
                <a:gd name="connsiteX3" fmla="*/ 0 w 25355"/>
                <a:gd name="connsiteY3" fmla="*/ 4437222 h 4437222"/>
              </a:gdLst>
              <a:ahLst/>
              <a:cxnLst>
                <a:cxn ang="0">
                  <a:pos x="connsiteX0" y="connsiteY0"/>
                </a:cxn>
                <a:cxn ang="0">
                  <a:pos x="connsiteX1" y="connsiteY1"/>
                </a:cxn>
                <a:cxn ang="0">
                  <a:pos x="connsiteX2" y="connsiteY2"/>
                </a:cxn>
                <a:cxn ang="0">
                  <a:pos x="connsiteX3" y="connsiteY3"/>
                </a:cxn>
              </a:cxnLst>
              <a:rect l="l" t="t" r="r" b="b"/>
              <a:pathLst>
                <a:path w="25355" h="4437222">
                  <a:moveTo>
                    <a:pt x="0" y="0"/>
                  </a:moveTo>
                  <a:lnTo>
                    <a:pt x="25356" y="0"/>
                  </a:lnTo>
                  <a:lnTo>
                    <a:pt x="25356" y="4437222"/>
                  </a:lnTo>
                  <a:lnTo>
                    <a:pt x="0" y="4437222"/>
                  </a:lnTo>
                  <a:close/>
                </a:path>
              </a:pathLst>
            </a:custGeom>
            <a:solidFill>
              <a:srgbClr val="EAEAEA"/>
            </a:solidFill>
            <a:ln w="12670" cap="flat">
              <a:noFill/>
              <a:prstDash val="solid"/>
              <a:miter/>
            </a:ln>
          </p:spPr>
          <p:txBody>
            <a:bodyPr rtlCol="0" anchor="ctr"/>
            <a:lstStyle/>
            <a:p>
              <a:endParaRPr lang="en-US"/>
            </a:p>
          </p:txBody>
        </p:sp>
        <p:grpSp>
          <p:nvGrpSpPr>
            <p:cNvPr id="80" name="Graphic 54">
              <a:extLst>
                <a:ext uri="{FF2B5EF4-FFF2-40B4-BE49-F238E27FC236}">
                  <a16:creationId xmlns:a16="http://schemas.microsoft.com/office/drawing/2014/main" id="{0CE8B40F-42E8-7C2D-DA6E-ED782B768312}"/>
                </a:ext>
              </a:extLst>
            </p:cNvPr>
            <p:cNvGrpSpPr/>
            <p:nvPr/>
          </p:nvGrpSpPr>
          <p:grpSpPr>
            <a:xfrm>
              <a:off x="6894541" y="3124349"/>
              <a:ext cx="253238" cy="2486365"/>
              <a:chOff x="5975560" y="2185817"/>
              <a:chExt cx="252667" cy="2486365"/>
            </a:xfrm>
            <a:solidFill>
              <a:srgbClr val="EAEAEA"/>
            </a:solidFill>
          </p:grpSpPr>
          <p:grpSp>
            <p:nvGrpSpPr>
              <p:cNvPr id="81" name="Graphic 54">
                <a:extLst>
                  <a:ext uri="{FF2B5EF4-FFF2-40B4-BE49-F238E27FC236}">
                    <a16:creationId xmlns:a16="http://schemas.microsoft.com/office/drawing/2014/main" id="{75E1DC8B-BDC8-CEF2-EFE9-2532FA9ECBE4}"/>
                  </a:ext>
                </a:extLst>
              </p:cNvPr>
              <p:cNvGrpSpPr/>
              <p:nvPr/>
            </p:nvGrpSpPr>
            <p:grpSpPr>
              <a:xfrm>
                <a:off x="5975560" y="2185817"/>
                <a:ext cx="252667" cy="263063"/>
                <a:chOff x="5975560" y="2185817"/>
                <a:chExt cx="252667" cy="263063"/>
              </a:xfrm>
              <a:solidFill>
                <a:srgbClr val="EAEAEA"/>
              </a:solidFill>
            </p:grpSpPr>
            <p:sp>
              <p:nvSpPr>
                <p:cNvPr id="82" name="Freeform: Shape 81">
                  <a:extLst>
                    <a:ext uri="{FF2B5EF4-FFF2-40B4-BE49-F238E27FC236}">
                      <a16:creationId xmlns:a16="http://schemas.microsoft.com/office/drawing/2014/main" id="{0D603ED0-E797-E80C-E30C-D6134F14766D}"/>
                    </a:ext>
                  </a:extLst>
                </p:cNvPr>
                <p:cNvSpPr/>
                <p:nvPr/>
              </p:nvSpPr>
              <p:spPr>
                <a:xfrm>
                  <a:off x="6075207" y="2185817"/>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76BEA91-FD43-16ED-98A6-2913ED9CE77F}"/>
                    </a:ext>
                  </a:extLst>
                </p:cNvPr>
                <p:cNvSpPr/>
                <p:nvPr/>
              </p:nvSpPr>
              <p:spPr>
                <a:xfrm>
                  <a:off x="5975560" y="2241219"/>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84" name="Graphic 54">
                <a:extLst>
                  <a:ext uri="{FF2B5EF4-FFF2-40B4-BE49-F238E27FC236}">
                    <a16:creationId xmlns:a16="http://schemas.microsoft.com/office/drawing/2014/main" id="{675CAEB5-8266-D29C-5F89-1B34B5754083}"/>
                  </a:ext>
                </a:extLst>
              </p:cNvPr>
              <p:cNvGrpSpPr/>
              <p:nvPr/>
            </p:nvGrpSpPr>
            <p:grpSpPr>
              <a:xfrm>
                <a:off x="5975560" y="3297404"/>
                <a:ext cx="252667" cy="263063"/>
                <a:chOff x="5975560" y="3297404"/>
                <a:chExt cx="252667" cy="263063"/>
              </a:xfrm>
              <a:solidFill>
                <a:srgbClr val="EAEAEA"/>
              </a:solidFill>
            </p:grpSpPr>
            <p:sp>
              <p:nvSpPr>
                <p:cNvPr id="85" name="Freeform: Shape 84">
                  <a:extLst>
                    <a:ext uri="{FF2B5EF4-FFF2-40B4-BE49-F238E27FC236}">
                      <a16:creationId xmlns:a16="http://schemas.microsoft.com/office/drawing/2014/main" id="{8BE88BAF-5EAA-864B-F140-084ED692B6F1}"/>
                    </a:ext>
                  </a:extLst>
                </p:cNvPr>
                <p:cNvSpPr/>
                <p:nvPr/>
              </p:nvSpPr>
              <p:spPr>
                <a:xfrm>
                  <a:off x="6075207" y="3297404"/>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4AC7AF1-F9A8-2DBD-0564-B604060CB570}"/>
                    </a:ext>
                  </a:extLst>
                </p:cNvPr>
                <p:cNvSpPr/>
                <p:nvPr/>
              </p:nvSpPr>
              <p:spPr>
                <a:xfrm>
                  <a:off x="5975560" y="3352933"/>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87" name="Graphic 54">
                <a:extLst>
                  <a:ext uri="{FF2B5EF4-FFF2-40B4-BE49-F238E27FC236}">
                    <a16:creationId xmlns:a16="http://schemas.microsoft.com/office/drawing/2014/main" id="{0D28F0D9-E5F5-0AD9-9C19-797AFCC6AD71}"/>
                  </a:ext>
                </a:extLst>
              </p:cNvPr>
              <p:cNvGrpSpPr/>
              <p:nvPr/>
            </p:nvGrpSpPr>
            <p:grpSpPr>
              <a:xfrm>
                <a:off x="5975560" y="4409118"/>
                <a:ext cx="252667" cy="263063"/>
                <a:chOff x="5975560" y="4409118"/>
                <a:chExt cx="252667" cy="263063"/>
              </a:xfrm>
              <a:solidFill>
                <a:srgbClr val="EAEAEA"/>
              </a:solidFill>
            </p:grpSpPr>
            <p:sp>
              <p:nvSpPr>
                <p:cNvPr id="88" name="Freeform: Shape 87">
                  <a:extLst>
                    <a:ext uri="{FF2B5EF4-FFF2-40B4-BE49-F238E27FC236}">
                      <a16:creationId xmlns:a16="http://schemas.microsoft.com/office/drawing/2014/main" id="{7BE2FCAB-0893-F2BA-DED2-7DBE145C3A0F}"/>
                    </a:ext>
                  </a:extLst>
                </p:cNvPr>
                <p:cNvSpPr/>
                <p:nvPr/>
              </p:nvSpPr>
              <p:spPr>
                <a:xfrm>
                  <a:off x="6075207" y="4409118"/>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7" y="87730"/>
                        <a:pt x="0" y="0"/>
                      </a:cubicBezTo>
                      <a:close/>
                    </a:path>
                  </a:pathLst>
                </a:custGeom>
                <a:solidFill>
                  <a:srgbClr val="EAEAEA"/>
                </a:solidFill>
                <a:ln w="1267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CBEC261-555D-545D-5F90-AE4C0800FC3C}"/>
                    </a:ext>
                  </a:extLst>
                </p:cNvPr>
                <p:cNvSpPr/>
                <p:nvPr/>
              </p:nvSpPr>
              <p:spPr>
                <a:xfrm>
                  <a:off x="5975560" y="4464647"/>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grpSp>
      <p:grpSp>
        <p:nvGrpSpPr>
          <p:cNvPr id="115" name="Arrows">
            <a:extLst>
              <a:ext uri="{FF2B5EF4-FFF2-40B4-BE49-F238E27FC236}">
                <a16:creationId xmlns:a16="http://schemas.microsoft.com/office/drawing/2014/main" id="{EDCC5541-4A28-5ED7-390C-17C7CD2BDD7A}"/>
              </a:ext>
            </a:extLst>
          </p:cNvPr>
          <p:cNvGrpSpPr/>
          <p:nvPr/>
        </p:nvGrpSpPr>
        <p:grpSpPr>
          <a:xfrm>
            <a:off x="9537294" y="2159081"/>
            <a:ext cx="265944" cy="4437222"/>
            <a:chOff x="9181694" y="2148921"/>
            <a:chExt cx="265944" cy="4437222"/>
          </a:xfrm>
        </p:grpSpPr>
        <p:sp>
          <p:nvSpPr>
            <p:cNvPr id="90" name="Freeform: Shape 89">
              <a:extLst>
                <a:ext uri="{FF2B5EF4-FFF2-40B4-BE49-F238E27FC236}">
                  <a16:creationId xmlns:a16="http://schemas.microsoft.com/office/drawing/2014/main" id="{8012BFAA-382D-E0FA-987E-89DF89F40290}"/>
                </a:ext>
              </a:extLst>
            </p:cNvPr>
            <p:cNvSpPr/>
            <p:nvPr/>
          </p:nvSpPr>
          <p:spPr>
            <a:xfrm>
              <a:off x="9181694" y="2148921"/>
              <a:ext cx="25412" cy="4437222"/>
            </a:xfrm>
            <a:custGeom>
              <a:avLst/>
              <a:gdLst>
                <a:gd name="connsiteX0" fmla="*/ 0 w 25355"/>
                <a:gd name="connsiteY0" fmla="*/ 0 h 4437222"/>
                <a:gd name="connsiteX1" fmla="*/ 25356 w 25355"/>
                <a:gd name="connsiteY1" fmla="*/ 0 h 4437222"/>
                <a:gd name="connsiteX2" fmla="*/ 25356 w 25355"/>
                <a:gd name="connsiteY2" fmla="*/ 4437222 h 4437222"/>
                <a:gd name="connsiteX3" fmla="*/ 0 w 25355"/>
                <a:gd name="connsiteY3" fmla="*/ 4437222 h 4437222"/>
              </a:gdLst>
              <a:ahLst/>
              <a:cxnLst>
                <a:cxn ang="0">
                  <a:pos x="connsiteX0" y="connsiteY0"/>
                </a:cxn>
                <a:cxn ang="0">
                  <a:pos x="connsiteX1" y="connsiteY1"/>
                </a:cxn>
                <a:cxn ang="0">
                  <a:pos x="connsiteX2" y="connsiteY2"/>
                </a:cxn>
                <a:cxn ang="0">
                  <a:pos x="connsiteX3" y="connsiteY3"/>
                </a:cxn>
              </a:cxnLst>
              <a:rect l="l" t="t" r="r" b="b"/>
              <a:pathLst>
                <a:path w="25355" h="4437222">
                  <a:moveTo>
                    <a:pt x="0" y="0"/>
                  </a:moveTo>
                  <a:lnTo>
                    <a:pt x="25356" y="0"/>
                  </a:lnTo>
                  <a:lnTo>
                    <a:pt x="25356" y="4437222"/>
                  </a:lnTo>
                  <a:lnTo>
                    <a:pt x="0" y="4437222"/>
                  </a:lnTo>
                  <a:close/>
                </a:path>
              </a:pathLst>
            </a:custGeom>
            <a:solidFill>
              <a:srgbClr val="EAEAEA"/>
            </a:solidFill>
            <a:ln w="12670" cap="flat">
              <a:noFill/>
              <a:prstDash val="solid"/>
              <a:miter/>
            </a:ln>
          </p:spPr>
          <p:txBody>
            <a:bodyPr rtlCol="0" anchor="ctr"/>
            <a:lstStyle/>
            <a:p>
              <a:endParaRPr lang="en-US"/>
            </a:p>
          </p:txBody>
        </p:sp>
        <p:grpSp>
          <p:nvGrpSpPr>
            <p:cNvPr id="91" name="Graphic 54">
              <a:extLst>
                <a:ext uri="{FF2B5EF4-FFF2-40B4-BE49-F238E27FC236}">
                  <a16:creationId xmlns:a16="http://schemas.microsoft.com/office/drawing/2014/main" id="{3D0A91CF-3231-9A1B-9015-A44569DCF64C}"/>
                </a:ext>
              </a:extLst>
            </p:cNvPr>
            <p:cNvGrpSpPr/>
            <p:nvPr/>
          </p:nvGrpSpPr>
          <p:grpSpPr>
            <a:xfrm>
              <a:off x="9194400" y="3124349"/>
              <a:ext cx="253238" cy="2486365"/>
              <a:chOff x="8270238" y="2185817"/>
              <a:chExt cx="252667" cy="2486365"/>
            </a:xfrm>
            <a:solidFill>
              <a:srgbClr val="EAEAEA"/>
            </a:solidFill>
          </p:grpSpPr>
          <p:grpSp>
            <p:nvGrpSpPr>
              <p:cNvPr id="92" name="Graphic 54">
                <a:extLst>
                  <a:ext uri="{FF2B5EF4-FFF2-40B4-BE49-F238E27FC236}">
                    <a16:creationId xmlns:a16="http://schemas.microsoft.com/office/drawing/2014/main" id="{21F0A347-C8C0-BBB0-5AA5-9152716228EF}"/>
                  </a:ext>
                </a:extLst>
              </p:cNvPr>
              <p:cNvGrpSpPr/>
              <p:nvPr/>
            </p:nvGrpSpPr>
            <p:grpSpPr>
              <a:xfrm>
                <a:off x="8270238" y="2185817"/>
                <a:ext cx="252667" cy="263063"/>
                <a:chOff x="8270238" y="2185817"/>
                <a:chExt cx="252667" cy="263063"/>
              </a:xfrm>
              <a:solidFill>
                <a:srgbClr val="EAEAEA"/>
              </a:solidFill>
            </p:grpSpPr>
            <p:sp>
              <p:nvSpPr>
                <p:cNvPr id="93" name="Freeform: Shape 92">
                  <a:extLst>
                    <a:ext uri="{FF2B5EF4-FFF2-40B4-BE49-F238E27FC236}">
                      <a16:creationId xmlns:a16="http://schemas.microsoft.com/office/drawing/2014/main" id="{128E36F7-8CA3-CA5A-F6D6-A3E04EBD23AF}"/>
                    </a:ext>
                  </a:extLst>
                </p:cNvPr>
                <p:cNvSpPr/>
                <p:nvPr/>
              </p:nvSpPr>
              <p:spPr>
                <a:xfrm>
                  <a:off x="8369885" y="2185817"/>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8" y="87730"/>
                        <a:pt x="0" y="0"/>
                      </a:cubicBezTo>
                      <a:close/>
                    </a:path>
                  </a:pathLst>
                </a:custGeom>
                <a:solidFill>
                  <a:srgbClr val="EAEAEA"/>
                </a:solidFill>
                <a:ln w="1267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E95D239-2F7A-8BDD-B310-71370D4A3438}"/>
                    </a:ext>
                  </a:extLst>
                </p:cNvPr>
                <p:cNvSpPr/>
                <p:nvPr/>
              </p:nvSpPr>
              <p:spPr>
                <a:xfrm>
                  <a:off x="8270238" y="2241219"/>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95" name="Graphic 54">
                <a:extLst>
                  <a:ext uri="{FF2B5EF4-FFF2-40B4-BE49-F238E27FC236}">
                    <a16:creationId xmlns:a16="http://schemas.microsoft.com/office/drawing/2014/main" id="{E5C9FB94-2862-B482-55DA-FF41ACF923CE}"/>
                  </a:ext>
                </a:extLst>
              </p:cNvPr>
              <p:cNvGrpSpPr/>
              <p:nvPr/>
            </p:nvGrpSpPr>
            <p:grpSpPr>
              <a:xfrm>
                <a:off x="8270238" y="3297404"/>
                <a:ext cx="252667" cy="263063"/>
                <a:chOff x="8270238" y="3297404"/>
                <a:chExt cx="252667" cy="263063"/>
              </a:xfrm>
              <a:solidFill>
                <a:srgbClr val="EAEAEA"/>
              </a:solidFill>
            </p:grpSpPr>
            <p:sp>
              <p:nvSpPr>
                <p:cNvPr id="96" name="Freeform: Shape 95">
                  <a:extLst>
                    <a:ext uri="{FF2B5EF4-FFF2-40B4-BE49-F238E27FC236}">
                      <a16:creationId xmlns:a16="http://schemas.microsoft.com/office/drawing/2014/main" id="{A27AF1B9-58A6-CFE2-25DF-CD6EDB76D96C}"/>
                    </a:ext>
                  </a:extLst>
                </p:cNvPr>
                <p:cNvSpPr/>
                <p:nvPr/>
              </p:nvSpPr>
              <p:spPr>
                <a:xfrm>
                  <a:off x="8369885" y="3297404"/>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8" y="87730"/>
                        <a:pt x="0" y="0"/>
                      </a:cubicBezTo>
                      <a:close/>
                    </a:path>
                  </a:pathLst>
                </a:custGeom>
                <a:solidFill>
                  <a:srgbClr val="EAEAEA"/>
                </a:solidFill>
                <a:ln w="1267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3BDF756-AC84-EA90-44DF-AA5EC50BA880}"/>
                    </a:ext>
                  </a:extLst>
                </p:cNvPr>
                <p:cNvSpPr/>
                <p:nvPr/>
              </p:nvSpPr>
              <p:spPr>
                <a:xfrm>
                  <a:off x="8270238" y="3352933"/>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98" name="Graphic 54">
                <a:extLst>
                  <a:ext uri="{FF2B5EF4-FFF2-40B4-BE49-F238E27FC236}">
                    <a16:creationId xmlns:a16="http://schemas.microsoft.com/office/drawing/2014/main" id="{34A937C8-C563-3645-D368-97D967688457}"/>
                  </a:ext>
                </a:extLst>
              </p:cNvPr>
              <p:cNvGrpSpPr/>
              <p:nvPr/>
            </p:nvGrpSpPr>
            <p:grpSpPr>
              <a:xfrm>
                <a:off x="8270238" y="4409118"/>
                <a:ext cx="252667" cy="263063"/>
                <a:chOff x="8270238" y="4409118"/>
                <a:chExt cx="252667" cy="263063"/>
              </a:xfrm>
              <a:solidFill>
                <a:srgbClr val="EAEAEA"/>
              </a:solidFill>
            </p:grpSpPr>
            <p:sp>
              <p:nvSpPr>
                <p:cNvPr id="99" name="Freeform: Shape 98">
                  <a:extLst>
                    <a:ext uri="{FF2B5EF4-FFF2-40B4-BE49-F238E27FC236}">
                      <a16:creationId xmlns:a16="http://schemas.microsoft.com/office/drawing/2014/main" id="{4D77291D-4163-8346-5DA0-58A287603E97}"/>
                    </a:ext>
                  </a:extLst>
                </p:cNvPr>
                <p:cNvSpPr/>
                <p:nvPr/>
              </p:nvSpPr>
              <p:spPr>
                <a:xfrm>
                  <a:off x="8369885" y="4409118"/>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8" y="87730"/>
                        <a:pt x="0" y="0"/>
                      </a:cubicBezTo>
                      <a:close/>
                    </a:path>
                  </a:pathLst>
                </a:custGeom>
                <a:solidFill>
                  <a:srgbClr val="EAEAEA"/>
                </a:solidFill>
                <a:ln w="1267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C4ED019-6051-9388-AC6F-1187C9FC9F81}"/>
                    </a:ext>
                  </a:extLst>
                </p:cNvPr>
                <p:cNvSpPr/>
                <p:nvPr/>
              </p:nvSpPr>
              <p:spPr>
                <a:xfrm>
                  <a:off x="8270238" y="4464647"/>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grpSp>
      <p:grpSp>
        <p:nvGrpSpPr>
          <p:cNvPr id="116" name="Arrows">
            <a:extLst>
              <a:ext uri="{FF2B5EF4-FFF2-40B4-BE49-F238E27FC236}">
                <a16:creationId xmlns:a16="http://schemas.microsoft.com/office/drawing/2014/main" id="{69101E3F-A807-2714-50F0-2AAB112DCCB7}"/>
              </a:ext>
            </a:extLst>
          </p:cNvPr>
          <p:cNvGrpSpPr/>
          <p:nvPr/>
        </p:nvGrpSpPr>
        <p:grpSpPr>
          <a:xfrm>
            <a:off x="11837153" y="2159081"/>
            <a:ext cx="265944" cy="4437222"/>
            <a:chOff x="11481553" y="2148921"/>
            <a:chExt cx="265944" cy="4437222"/>
          </a:xfrm>
        </p:grpSpPr>
        <p:sp>
          <p:nvSpPr>
            <p:cNvPr id="101" name="Freeform: Shape 100">
              <a:extLst>
                <a:ext uri="{FF2B5EF4-FFF2-40B4-BE49-F238E27FC236}">
                  <a16:creationId xmlns:a16="http://schemas.microsoft.com/office/drawing/2014/main" id="{BF9E91F2-2BF6-B4BC-4B1C-D3CE090C2C09}"/>
                </a:ext>
              </a:extLst>
            </p:cNvPr>
            <p:cNvSpPr/>
            <p:nvPr/>
          </p:nvSpPr>
          <p:spPr>
            <a:xfrm>
              <a:off x="11481553" y="2148921"/>
              <a:ext cx="25412" cy="4437222"/>
            </a:xfrm>
            <a:custGeom>
              <a:avLst/>
              <a:gdLst>
                <a:gd name="connsiteX0" fmla="*/ 0 w 25355"/>
                <a:gd name="connsiteY0" fmla="*/ 0 h 4437222"/>
                <a:gd name="connsiteX1" fmla="*/ 25356 w 25355"/>
                <a:gd name="connsiteY1" fmla="*/ 0 h 4437222"/>
                <a:gd name="connsiteX2" fmla="*/ 25356 w 25355"/>
                <a:gd name="connsiteY2" fmla="*/ 4437222 h 4437222"/>
                <a:gd name="connsiteX3" fmla="*/ 0 w 25355"/>
                <a:gd name="connsiteY3" fmla="*/ 4437222 h 4437222"/>
              </a:gdLst>
              <a:ahLst/>
              <a:cxnLst>
                <a:cxn ang="0">
                  <a:pos x="connsiteX0" y="connsiteY0"/>
                </a:cxn>
                <a:cxn ang="0">
                  <a:pos x="connsiteX1" y="connsiteY1"/>
                </a:cxn>
                <a:cxn ang="0">
                  <a:pos x="connsiteX2" y="connsiteY2"/>
                </a:cxn>
                <a:cxn ang="0">
                  <a:pos x="connsiteX3" y="connsiteY3"/>
                </a:cxn>
              </a:cxnLst>
              <a:rect l="l" t="t" r="r" b="b"/>
              <a:pathLst>
                <a:path w="25355" h="4437222">
                  <a:moveTo>
                    <a:pt x="0" y="0"/>
                  </a:moveTo>
                  <a:lnTo>
                    <a:pt x="25356" y="0"/>
                  </a:lnTo>
                  <a:lnTo>
                    <a:pt x="25356" y="4437222"/>
                  </a:lnTo>
                  <a:lnTo>
                    <a:pt x="0" y="4437222"/>
                  </a:lnTo>
                  <a:close/>
                </a:path>
              </a:pathLst>
            </a:custGeom>
            <a:solidFill>
              <a:srgbClr val="EAEAEA"/>
            </a:solidFill>
            <a:ln w="12670" cap="flat">
              <a:noFill/>
              <a:prstDash val="solid"/>
              <a:miter/>
            </a:ln>
          </p:spPr>
          <p:txBody>
            <a:bodyPr rtlCol="0" anchor="ctr"/>
            <a:lstStyle/>
            <a:p>
              <a:endParaRPr lang="en-US"/>
            </a:p>
          </p:txBody>
        </p:sp>
        <p:grpSp>
          <p:nvGrpSpPr>
            <p:cNvPr id="102" name="Graphic 54">
              <a:extLst>
                <a:ext uri="{FF2B5EF4-FFF2-40B4-BE49-F238E27FC236}">
                  <a16:creationId xmlns:a16="http://schemas.microsoft.com/office/drawing/2014/main" id="{5699AF5F-95E7-FBB4-1752-DBDCD00F705C}"/>
                </a:ext>
              </a:extLst>
            </p:cNvPr>
            <p:cNvGrpSpPr/>
            <p:nvPr/>
          </p:nvGrpSpPr>
          <p:grpSpPr>
            <a:xfrm>
              <a:off x="11494259" y="3124349"/>
              <a:ext cx="253238" cy="2486365"/>
              <a:chOff x="10564915" y="2185817"/>
              <a:chExt cx="252667" cy="2486365"/>
            </a:xfrm>
            <a:solidFill>
              <a:srgbClr val="EAEAEA"/>
            </a:solidFill>
          </p:grpSpPr>
          <p:grpSp>
            <p:nvGrpSpPr>
              <p:cNvPr id="103" name="Graphic 54">
                <a:extLst>
                  <a:ext uri="{FF2B5EF4-FFF2-40B4-BE49-F238E27FC236}">
                    <a16:creationId xmlns:a16="http://schemas.microsoft.com/office/drawing/2014/main" id="{45AB3F9E-DE84-F6D9-7E27-00B77B75E57B}"/>
                  </a:ext>
                </a:extLst>
              </p:cNvPr>
              <p:cNvGrpSpPr/>
              <p:nvPr/>
            </p:nvGrpSpPr>
            <p:grpSpPr>
              <a:xfrm>
                <a:off x="10564915" y="2185817"/>
                <a:ext cx="252667" cy="263063"/>
                <a:chOff x="10564915" y="2185817"/>
                <a:chExt cx="252667" cy="263063"/>
              </a:xfrm>
              <a:solidFill>
                <a:srgbClr val="EAEAEA"/>
              </a:solidFill>
            </p:grpSpPr>
            <p:sp>
              <p:nvSpPr>
                <p:cNvPr id="104" name="Freeform: Shape 103">
                  <a:extLst>
                    <a:ext uri="{FF2B5EF4-FFF2-40B4-BE49-F238E27FC236}">
                      <a16:creationId xmlns:a16="http://schemas.microsoft.com/office/drawing/2014/main" id="{B88841CD-1A52-30D4-762F-395C9CA32FB3}"/>
                    </a:ext>
                  </a:extLst>
                </p:cNvPr>
                <p:cNvSpPr/>
                <p:nvPr/>
              </p:nvSpPr>
              <p:spPr>
                <a:xfrm>
                  <a:off x="10664562" y="2185817"/>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8" y="87730"/>
                        <a:pt x="0" y="0"/>
                      </a:cubicBezTo>
                      <a:close/>
                    </a:path>
                  </a:pathLst>
                </a:custGeom>
                <a:solidFill>
                  <a:srgbClr val="EAEAEA"/>
                </a:solidFill>
                <a:ln w="1267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AC58A2B-AA6D-C7F9-612F-D5BEE395FD7F}"/>
                    </a:ext>
                  </a:extLst>
                </p:cNvPr>
                <p:cNvSpPr/>
                <p:nvPr/>
              </p:nvSpPr>
              <p:spPr>
                <a:xfrm>
                  <a:off x="10564915" y="2241219"/>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106" name="Graphic 54">
                <a:extLst>
                  <a:ext uri="{FF2B5EF4-FFF2-40B4-BE49-F238E27FC236}">
                    <a16:creationId xmlns:a16="http://schemas.microsoft.com/office/drawing/2014/main" id="{8B9FAF1C-AF0A-10D7-EB84-3AEC08C586CE}"/>
                  </a:ext>
                </a:extLst>
              </p:cNvPr>
              <p:cNvGrpSpPr/>
              <p:nvPr/>
            </p:nvGrpSpPr>
            <p:grpSpPr>
              <a:xfrm>
                <a:off x="10564915" y="3297404"/>
                <a:ext cx="252667" cy="263063"/>
                <a:chOff x="10564915" y="3297404"/>
                <a:chExt cx="252667" cy="263063"/>
              </a:xfrm>
              <a:solidFill>
                <a:srgbClr val="EAEAEA"/>
              </a:solidFill>
            </p:grpSpPr>
            <p:sp>
              <p:nvSpPr>
                <p:cNvPr id="107" name="Freeform: Shape 106">
                  <a:extLst>
                    <a:ext uri="{FF2B5EF4-FFF2-40B4-BE49-F238E27FC236}">
                      <a16:creationId xmlns:a16="http://schemas.microsoft.com/office/drawing/2014/main" id="{9ABE0950-35FE-0F02-AF8D-72506991DE60}"/>
                    </a:ext>
                  </a:extLst>
                </p:cNvPr>
                <p:cNvSpPr/>
                <p:nvPr/>
              </p:nvSpPr>
              <p:spPr>
                <a:xfrm>
                  <a:off x="10664562" y="3297404"/>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8" y="87730"/>
                        <a:pt x="0" y="0"/>
                      </a:cubicBezTo>
                      <a:close/>
                    </a:path>
                  </a:pathLst>
                </a:custGeom>
                <a:solidFill>
                  <a:srgbClr val="EAEAEA"/>
                </a:solidFill>
                <a:ln w="1267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573F77A-D0D1-8B54-93A8-7B1181FDEDC1}"/>
                    </a:ext>
                  </a:extLst>
                </p:cNvPr>
                <p:cNvSpPr/>
                <p:nvPr/>
              </p:nvSpPr>
              <p:spPr>
                <a:xfrm>
                  <a:off x="10564915" y="3352933"/>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nvGrpSpPr>
              <p:cNvPr id="109" name="Graphic 54">
                <a:extLst>
                  <a:ext uri="{FF2B5EF4-FFF2-40B4-BE49-F238E27FC236}">
                    <a16:creationId xmlns:a16="http://schemas.microsoft.com/office/drawing/2014/main" id="{3DE418EC-34EE-C130-EBE7-2E71B14DEA07}"/>
                  </a:ext>
                </a:extLst>
              </p:cNvPr>
              <p:cNvGrpSpPr/>
              <p:nvPr/>
            </p:nvGrpSpPr>
            <p:grpSpPr>
              <a:xfrm>
                <a:off x="10564915" y="4409118"/>
                <a:ext cx="252667" cy="263063"/>
                <a:chOff x="10564915" y="4409118"/>
                <a:chExt cx="252667" cy="263063"/>
              </a:xfrm>
              <a:solidFill>
                <a:srgbClr val="EAEAEA"/>
              </a:solidFill>
            </p:grpSpPr>
            <p:sp>
              <p:nvSpPr>
                <p:cNvPr id="110" name="Freeform: Shape 109">
                  <a:extLst>
                    <a:ext uri="{FF2B5EF4-FFF2-40B4-BE49-F238E27FC236}">
                      <a16:creationId xmlns:a16="http://schemas.microsoft.com/office/drawing/2014/main" id="{89632F40-6830-43A7-98A5-2A8C0C558759}"/>
                    </a:ext>
                  </a:extLst>
                </p:cNvPr>
                <p:cNvSpPr/>
                <p:nvPr/>
              </p:nvSpPr>
              <p:spPr>
                <a:xfrm>
                  <a:off x="10664562" y="4409118"/>
                  <a:ext cx="153020" cy="263063"/>
                </a:xfrm>
                <a:custGeom>
                  <a:avLst/>
                  <a:gdLst>
                    <a:gd name="connsiteX0" fmla="*/ 127 w 153020"/>
                    <a:gd name="connsiteY0" fmla="*/ 0 h 263063"/>
                    <a:gd name="connsiteX1" fmla="*/ 153021 w 153020"/>
                    <a:gd name="connsiteY1" fmla="*/ 124749 h 263063"/>
                    <a:gd name="connsiteX2" fmla="*/ 1648 w 153020"/>
                    <a:gd name="connsiteY2" fmla="*/ 263064 h 263063"/>
                    <a:gd name="connsiteX3" fmla="*/ 0 w 153020"/>
                    <a:gd name="connsiteY3" fmla="*/ 0 h 263063"/>
                  </a:gdLst>
                  <a:ahLst/>
                  <a:cxnLst>
                    <a:cxn ang="0">
                      <a:pos x="connsiteX0" y="connsiteY0"/>
                    </a:cxn>
                    <a:cxn ang="0">
                      <a:pos x="connsiteX1" y="connsiteY1"/>
                    </a:cxn>
                    <a:cxn ang="0">
                      <a:pos x="connsiteX2" y="connsiteY2"/>
                    </a:cxn>
                    <a:cxn ang="0">
                      <a:pos x="connsiteX3" y="connsiteY3"/>
                    </a:cxn>
                  </a:cxnLst>
                  <a:rect l="l" t="t" r="r" b="b"/>
                  <a:pathLst>
                    <a:path w="153020" h="263063">
                      <a:moveTo>
                        <a:pt x="127" y="0"/>
                      </a:moveTo>
                      <a:lnTo>
                        <a:pt x="153021" y="124749"/>
                      </a:lnTo>
                      <a:lnTo>
                        <a:pt x="1648" y="263064"/>
                      </a:lnTo>
                      <a:cubicBezTo>
                        <a:pt x="1141" y="175334"/>
                        <a:pt x="508" y="87730"/>
                        <a:pt x="0" y="0"/>
                      </a:cubicBezTo>
                      <a:close/>
                    </a:path>
                  </a:pathLst>
                </a:custGeom>
                <a:solidFill>
                  <a:srgbClr val="EAEAEA"/>
                </a:solidFill>
                <a:ln w="1267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8FCF4F4-560A-3E33-BB22-21D09A4EE5E6}"/>
                    </a:ext>
                  </a:extLst>
                </p:cNvPr>
                <p:cNvSpPr/>
                <p:nvPr/>
              </p:nvSpPr>
              <p:spPr>
                <a:xfrm>
                  <a:off x="10564915" y="4464647"/>
                  <a:ext cx="101422" cy="152133"/>
                </a:xfrm>
                <a:custGeom>
                  <a:avLst/>
                  <a:gdLst>
                    <a:gd name="connsiteX0" fmla="*/ 0 w 101422"/>
                    <a:gd name="connsiteY0" fmla="*/ 0 h 152133"/>
                    <a:gd name="connsiteX1" fmla="*/ 101422 w 101422"/>
                    <a:gd name="connsiteY1" fmla="*/ 0 h 152133"/>
                    <a:gd name="connsiteX2" fmla="*/ 101422 w 101422"/>
                    <a:gd name="connsiteY2" fmla="*/ 152133 h 152133"/>
                    <a:gd name="connsiteX3" fmla="*/ 0 w 101422"/>
                    <a:gd name="connsiteY3" fmla="*/ 152133 h 152133"/>
                  </a:gdLst>
                  <a:ahLst/>
                  <a:cxnLst>
                    <a:cxn ang="0">
                      <a:pos x="connsiteX0" y="connsiteY0"/>
                    </a:cxn>
                    <a:cxn ang="0">
                      <a:pos x="connsiteX1" y="connsiteY1"/>
                    </a:cxn>
                    <a:cxn ang="0">
                      <a:pos x="connsiteX2" y="connsiteY2"/>
                    </a:cxn>
                    <a:cxn ang="0">
                      <a:pos x="connsiteX3" y="connsiteY3"/>
                    </a:cxn>
                  </a:cxnLst>
                  <a:rect l="l" t="t" r="r" b="b"/>
                  <a:pathLst>
                    <a:path w="101422" h="152133">
                      <a:moveTo>
                        <a:pt x="0" y="0"/>
                      </a:moveTo>
                      <a:lnTo>
                        <a:pt x="101422" y="0"/>
                      </a:lnTo>
                      <a:lnTo>
                        <a:pt x="101422" y="152133"/>
                      </a:lnTo>
                      <a:lnTo>
                        <a:pt x="0" y="152133"/>
                      </a:lnTo>
                      <a:close/>
                    </a:path>
                  </a:pathLst>
                </a:custGeom>
                <a:solidFill>
                  <a:srgbClr val="EAEAEA"/>
                </a:solidFill>
                <a:ln w="12670" cap="flat">
                  <a:noFill/>
                  <a:prstDash val="solid"/>
                  <a:miter/>
                </a:ln>
              </p:spPr>
              <p:txBody>
                <a:bodyPr rtlCol="0" anchor="ctr"/>
                <a:lstStyle/>
                <a:p>
                  <a:endParaRPr lang="en-US"/>
                </a:p>
              </p:txBody>
            </p:sp>
          </p:grpSp>
        </p:grpSp>
      </p:grpSp>
      <p:sp>
        <p:nvSpPr>
          <p:cNvPr id="117" name="TextBox 116">
            <a:extLst>
              <a:ext uri="{FF2B5EF4-FFF2-40B4-BE49-F238E27FC236}">
                <a16:creationId xmlns:a16="http://schemas.microsoft.com/office/drawing/2014/main" id="{35379016-3A9F-7C19-207F-11ACF277D061}"/>
              </a:ext>
            </a:extLst>
          </p:cNvPr>
          <p:cNvSpPr txBox="1"/>
          <p:nvPr/>
        </p:nvSpPr>
        <p:spPr>
          <a:xfrm>
            <a:off x="3010447" y="2048340"/>
            <a:ext cx="1228757" cy="430887"/>
          </a:xfrm>
          <a:prstGeom prst="rect">
            <a:avLst/>
          </a:prstGeom>
          <a:noFill/>
        </p:spPr>
        <p:txBody>
          <a:bodyPr wrap="square" rtlCol="0">
            <a:spAutoFit/>
          </a:bodyPr>
          <a:lstStyle/>
          <a:p>
            <a:r>
              <a:rPr lang="en-US" sz="2200" dirty="0">
                <a:latin typeface="Bebas Neue" panose="020B0606020202050201" pitchFamily="34" charset="0"/>
              </a:rPr>
              <a:t>ACTIVITIES</a:t>
            </a:r>
          </a:p>
        </p:txBody>
      </p:sp>
      <p:sp>
        <p:nvSpPr>
          <p:cNvPr id="118" name="TextBox 117">
            <a:extLst>
              <a:ext uri="{FF2B5EF4-FFF2-40B4-BE49-F238E27FC236}">
                <a16:creationId xmlns:a16="http://schemas.microsoft.com/office/drawing/2014/main" id="{920F4AE1-8074-8A2C-1D02-C64760202C63}"/>
              </a:ext>
            </a:extLst>
          </p:cNvPr>
          <p:cNvSpPr txBox="1"/>
          <p:nvPr/>
        </p:nvSpPr>
        <p:spPr>
          <a:xfrm>
            <a:off x="5316022" y="2048340"/>
            <a:ext cx="1228757" cy="430887"/>
          </a:xfrm>
          <a:prstGeom prst="rect">
            <a:avLst/>
          </a:prstGeom>
          <a:noFill/>
        </p:spPr>
        <p:txBody>
          <a:bodyPr wrap="square" rtlCol="0">
            <a:spAutoFit/>
          </a:bodyPr>
          <a:lstStyle/>
          <a:p>
            <a:r>
              <a:rPr lang="en-US" sz="2200" dirty="0">
                <a:latin typeface="Bebas Neue" panose="020B0606020202050201" pitchFamily="34" charset="0"/>
              </a:rPr>
              <a:t>OUTPUTS</a:t>
            </a:r>
          </a:p>
        </p:txBody>
      </p:sp>
      <p:sp>
        <p:nvSpPr>
          <p:cNvPr id="119" name="TextBox 118">
            <a:extLst>
              <a:ext uri="{FF2B5EF4-FFF2-40B4-BE49-F238E27FC236}">
                <a16:creationId xmlns:a16="http://schemas.microsoft.com/office/drawing/2014/main" id="{86368737-6E68-CFFE-24C6-40A2D75DBAC7}"/>
              </a:ext>
            </a:extLst>
          </p:cNvPr>
          <p:cNvSpPr txBox="1"/>
          <p:nvPr/>
        </p:nvSpPr>
        <p:spPr>
          <a:xfrm>
            <a:off x="7609719" y="2048340"/>
            <a:ext cx="1228757" cy="430887"/>
          </a:xfrm>
          <a:prstGeom prst="rect">
            <a:avLst/>
          </a:prstGeom>
          <a:noFill/>
        </p:spPr>
        <p:txBody>
          <a:bodyPr wrap="square" rtlCol="0">
            <a:spAutoFit/>
          </a:bodyPr>
          <a:lstStyle/>
          <a:p>
            <a:r>
              <a:rPr lang="en-US" sz="2200" dirty="0">
                <a:latin typeface="Bebas Neue" panose="020B0606020202050201" pitchFamily="34" charset="0"/>
              </a:rPr>
              <a:t>OUTCOMES</a:t>
            </a:r>
          </a:p>
        </p:txBody>
      </p:sp>
      <p:sp>
        <p:nvSpPr>
          <p:cNvPr id="120" name="TextBox 119">
            <a:extLst>
              <a:ext uri="{FF2B5EF4-FFF2-40B4-BE49-F238E27FC236}">
                <a16:creationId xmlns:a16="http://schemas.microsoft.com/office/drawing/2014/main" id="{F2140B11-794B-893E-8077-95F23C2A48A7}"/>
              </a:ext>
            </a:extLst>
          </p:cNvPr>
          <p:cNvSpPr txBox="1"/>
          <p:nvPr/>
        </p:nvSpPr>
        <p:spPr>
          <a:xfrm>
            <a:off x="9906106" y="2048340"/>
            <a:ext cx="1228757" cy="430887"/>
          </a:xfrm>
          <a:prstGeom prst="rect">
            <a:avLst/>
          </a:prstGeom>
          <a:noFill/>
        </p:spPr>
        <p:txBody>
          <a:bodyPr wrap="square" rtlCol="0">
            <a:spAutoFit/>
          </a:bodyPr>
          <a:lstStyle/>
          <a:p>
            <a:r>
              <a:rPr lang="en-US" sz="2200" dirty="0">
                <a:latin typeface="Bebas Neue" panose="020B0606020202050201" pitchFamily="34" charset="0"/>
              </a:rPr>
              <a:t>IMPACT</a:t>
            </a:r>
          </a:p>
        </p:txBody>
      </p:sp>
      <p:sp>
        <p:nvSpPr>
          <p:cNvPr id="121" name="TextBox 120">
            <a:extLst>
              <a:ext uri="{FF2B5EF4-FFF2-40B4-BE49-F238E27FC236}">
                <a16:creationId xmlns:a16="http://schemas.microsoft.com/office/drawing/2014/main" id="{4CD6D48D-FA40-5C63-86E7-7EA9F99761F9}"/>
              </a:ext>
            </a:extLst>
          </p:cNvPr>
          <p:cNvSpPr txBox="1"/>
          <p:nvPr/>
        </p:nvSpPr>
        <p:spPr>
          <a:xfrm>
            <a:off x="715270" y="2048340"/>
            <a:ext cx="1228757" cy="430887"/>
          </a:xfrm>
          <a:prstGeom prst="rect">
            <a:avLst/>
          </a:prstGeom>
          <a:noFill/>
        </p:spPr>
        <p:txBody>
          <a:bodyPr wrap="square" rtlCol="0">
            <a:spAutoFit/>
          </a:bodyPr>
          <a:lstStyle/>
          <a:p>
            <a:r>
              <a:rPr lang="en-US" sz="2200" dirty="0">
                <a:latin typeface="Bebas Neue" panose="020B0606020202050201" pitchFamily="34" charset="0"/>
              </a:rPr>
              <a:t>INPUTS</a:t>
            </a:r>
          </a:p>
        </p:txBody>
      </p:sp>
      <p:sp>
        <p:nvSpPr>
          <p:cNvPr id="122" name="TextBox 121">
            <a:extLst>
              <a:ext uri="{FF2B5EF4-FFF2-40B4-BE49-F238E27FC236}">
                <a16:creationId xmlns:a16="http://schemas.microsoft.com/office/drawing/2014/main" id="{E1DAFFEF-CB9D-7793-65FD-87F5FD85C1C0}"/>
              </a:ext>
            </a:extLst>
          </p:cNvPr>
          <p:cNvSpPr txBox="1"/>
          <p:nvPr/>
        </p:nvSpPr>
        <p:spPr>
          <a:xfrm>
            <a:off x="672725" y="970130"/>
            <a:ext cx="2074944" cy="430887"/>
          </a:xfrm>
          <a:prstGeom prst="rect">
            <a:avLst/>
          </a:prstGeom>
          <a:noFill/>
        </p:spPr>
        <p:txBody>
          <a:bodyPr wrap="square" rtlCol="0">
            <a:spAutoFit/>
          </a:bodyPr>
          <a:lstStyle/>
          <a:p>
            <a:r>
              <a:rPr lang="en-US" sz="2200" dirty="0">
                <a:latin typeface="Bebas Neue" panose="020B0606020202050201" pitchFamily="34" charset="0"/>
              </a:rPr>
              <a:t>Problem Statement</a:t>
            </a:r>
          </a:p>
        </p:txBody>
      </p:sp>
      <p:sp>
        <p:nvSpPr>
          <p:cNvPr id="123" name="TextBox 122">
            <a:extLst>
              <a:ext uri="{FF2B5EF4-FFF2-40B4-BE49-F238E27FC236}">
                <a16:creationId xmlns:a16="http://schemas.microsoft.com/office/drawing/2014/main" id="{D5DD5B70-EE70-8EB8-D2B2-A9A435CBDCCC}"/>
              </a:ext>
            </a:extLst>
          </p:cNvPr>
          <p:cNvSpPr txBox="1"/>
          <p:nvPr/>
        </p:nvSpPr>
        <p:spPr>
          <a:xfrm>
            <a:off x="6414331" y="970130"/>
            <a:ext cx="2074944" cy="430887"/>
          </a:xfrm>
          <a:prstGeom prst="rect">
            <a:avLst/>
          </a:prstGeom>
          <a:noFill/>
        </p:spPr>
        <p:txBody>
          <a:bodyPr wrap="square" rtlCol="0">
            <a:spAutoFit/>
          </a:bodyPr>
          <a:lstStyle/>
          <a:p>
            <a:r>
              <a:rPr lang="en-US" sz="2200" dirty="0">
                <a:latin typeface="Bebas Neue" panose="020B0606020202050201" pitchFamily="34" charset="0"/>
              </a:rPr>
              <a:t>PROGRAM GOALS</a:t>
            </a:r>
          </a:p>
        </p:txBody>
      </p:sp>
      <p:sp>
        <p:nvSpPr>
          <p:cNvPr id="124" name="TextBox 123">
            <a:extLst>
              <a:ext uri="{FF2B5EF4-FFF2-40B4-BE49-F238E27FC236}">
                <a16:creationId xmlns:a16="http://schemas.microsoft.com/office/drawing/2014/main" id="{FCD7437A-D428-1A7F-3328-ED15AF566C4B}"/>
              </a:ext>
            </a:extLst>
          </p:cNvPr>
          <p:cNvSpPr txBox="1"/>
          <p:nvPr/>
        </p:nvSpPr>
        <p:spPr>
          <a:xfrm>
            <a:off x="3103736" y="161104"/>
            <a:ext cx="5968230" cy="954107"/>
          </a:xfrm>
          <a:prstGeom prst="rect">
            <a:avLst/>
          </a:prstGeom>
          <a:noFill/>
        </p:spPr>
        <p:txBody>
          <a:bodyPr wrap="square" rtlCol="0">
            <a:spAutoFit/>
          </a:bodyPr>
          <a:lstStyle/>
          <a:p>
            <a:pPr algn="ctr"/>
            <a:r>
              <a:rPr lang="en-US" sz="5600" dirty="0">
                <a:latin typeface="Bebas Neue" panose="020B0606020202050201" pitchFamily="34" charset="0"/>
              </a:rPr>
              <a:t>LOGIC MODEL </a:t>
            </a:r>
            <a:r>
              <a:rPr lang="en-US" sz="5600" dirty="0" err="1">
                <a:latin typeface="Bebas Neue" panose="020B0606020202050201" pitchFamily="34" charset="0"/>
              </a:rPr>
              <a:t>WOrKBOOK</a:t>
            </a:r>
            <a:endParaRPr lang="en-US" sz="5600" dirty="0">
              <a:latin typeface="Bebas Neue" panose="020B0606020202050201" pitchFamily="34" charset="0"/>
            </a:endParaRPr>
          </a:p>
        </p:txBody>
      </p:sp>
      <p:sp>
        <p:nvSpPr>
          <p:cNvPr id="125" name="copyright">
            <a:extLst>
              <a:ext uri="{FF2B5EF4-FFF2-40B4-BE49-F238E27FC236}">
                <a16:creationId xmlns:a16="http://schemas.microsoft.com/office/drawing/2014/main" id="{C29C5B3B-A72E-B36D-D82C-D334911F7F7C}"/>
              </a:ext>
            </a:extLst>
          </p:cNvPr>
          <p:cNvSpPr txBox="1"/>
          <p:nvPr/>
        </p:nvSpPr>
        <p:spPr>
          <a:xfrm>
            <a:off x="-31484" y="6657902"/>
            <a:ext cx="1962077" cy="223138"/>
          </a:xfrm>
          <a:prstGeom prst="rect">
            <a:avLst/>
          </a:prstGeom>
          <a:noFill/>
        </p:spPr>
        <p:txBody>
          <a:bodyPr wrap="square">
            <a:spAutoFit/>
          </a:bodyPr>
          <a:lstStyle/>
          <a:p>
            <a:r>
              <a:rPr lang="en-US" sz="800" dirty="0">
                <a:solidFill>
                  <a:srgbClr val="A6A6A6"/>
                </a:solidFill>
                <a:latin typeface="Poppins" panose="00000500000000000000" pitchFamily="2" charset="0"/>
                <a:cs typeface="Poppins" panose="00000500000000000000" pitchFamily="2" charset="0"/>
              </a:rPr>
              <a:t>Designed by ©WordLayouts.com</a:t>
            </a:r>
          </a:p>
        </p:txBody>
      </p:sp>
      <p:sp>
        <p:nvSpPr>
          <p:cNvPr id="127" name="TextBox 126">
            <a:extLst>
              <a:ext uri="{FF2B5EF4-FFF2-40B4-BE49-F238E27FC236}">
                <a16:creationId xmlns:a16="http://schemas.microsoft.com/office/drawing/2014/main" id="{743ACA5D-30EA-BB43-2076-E5ED5C602B55}"/>
              </a:ext>
            </a:extLst>
          </p:cNvPr>
          <p:cNvSpPr txBox="1"/>
          <p:nvPr/>
        </p:nvSpPr>
        <p:spPr>
          <a:xfrm>
            <a:off x="6504139" y="1470581"/>
            <a:ext cx="5490631" cy="430887"/>
          </a:xfrm>
          <a:prstGeom prst="rect">
            <a:avLst/>
          </a:prstGeom>
          <a:noFill/>
        </p:spPr>
        <p:txBody>
          <a:bodyPr wrap="square" rtlCol="0">
            <a:spAutoFit/>
          </a:bodyPr>
          <a:lstStyle/>
          <a:p>
            <a:r>
              <a:rPr lang="en-GB" sz="1100" dirty="0"/>
              <a:t>Support selected schools to understand and adapt to locally present climate risks through CPD, new curriculum resources and immersive outdoor learning. </a:t>
            </a:r>
          </a:p>
        </p:txBody>
      </p:sp>
      <p:sp>
        <p:nvSpPr>
          <p:cNvPr id="129" name="TextBox 128">
            <a:extLst>
              <a:ext uri="{FF2B5EF4-FFF2-40B4-BE49-F238E27FC236}">
                <a16:creationId xmlns:a16="http://schemas.microsoft.com/office/drawing/2014/main" id="{EFAB9737-3F2E-0FB9-5AF3-E1F9D7F4DDC8}"/>
              </a:ext>
            </a:extLst>
          </p:cNvPr>
          <p:cNvSpPr txBox="1"/>
          <p:nvPr/>
        </p:nvSpPr>
        <p:spPr>
          <a:xfrm>
            <a:off x="827150" y="1376881"/>
            <a:ext cx="5489522" cy="553998"/>
          </a:xfrm>
          <a:prstGeom prst="rect">
            <a:avLst/>
          </a:prstGeom>
          <a:noFill/>
        </p:spPr>
        <p:txBody>
          <a:bodyPr wrap="square" rtlCol="0">
            <a:spAutoFit/>
          </a:bodyPr>
          <a:lstStyle/>
          <a:p>
            <a:r>
              <a:rPr lang="en-GB" sz="1000" dirty="0"/>
              <a:t>Climate change is already disrupting education and this will get worse. The problem is poorly understood and not part of the curriculum. We need to educate, empower and support schools to provide comfortable, climate resilient environments and use this as a learning opportunity. </a:t>
            </a:r>
          </a:p>
        </p:txBody>
      </p:sp>
      <p:sp>
        <p:nvSpPr>
          <p:cNvPr id="2" name="Rectangle 1">
            <a:extLst>
              <a:ext uri="{FF2B5EF4-FFF2-40B4-BE49-F238E27FC236}">
                <a16:creationId xmlns:a16="http://schemas.microsoft.com/office/drawing/2014/main" id="{D1FAC7A1-3483-1BC8-706B-E62BEAFAC6A8}"/>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3" name="Rectangle 2">
            <a:extLst>
              <a:ext uri="{FF2B5EF4-FFF2-40B4-BE49-F238E27FC236}">
                <a16:creationId xmlns:a16="http://schemas.microsoft.com/office/drawing/2014/main" id="{34BA7515-26C0-8256-B0BB-E4AC9D4BB3BF}"/>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4" name="Rectangle 3">
            <a:extLst>
              <a:ext uri="{FF2B5EF4-FFF2-40B4-BE49-F238E27FC236}">
                <a16:creationId xmlns:a16="http://schemas.microsoft.com/office/drawing/2014/main" id="{8EBC7C75-077A-41A2-AF0D-172B3FAC596F}"/>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extLst>
      <p:ext uri="{BB962C8B-B14F-4D97-AF65-F5344CB8AC3E}">
        <p14:creationId xmlns:p14="http://schemas.microsoft.com/office/powerpoint/2010/main" val="51310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0466-D3A3-4E0A-1C8C-96F55174E356}"/>
              </a:ext>
            </a:extLst>
          </p:cNvPr>
          <p:cNvSpPr>
            <a:spLocks noGrp="1"/>
          </p:cNvSpPr>
          <p:nvPr>
            <p:ph type="title"/>
          </p:nvPr>
        </p:nvSpPr>
        <p:spPr>
          <a:xfrm>
            <a:off x="838200" y="0"/>
            <a:ext cx="10515600" cy="1325563"/>
          </a:xfrm>
        </p:spPr>
        <p:txBody>
          <a:bodyPr/>
          <a:lstStyle/>
          <a:p>
            <a:r>
              <a:rPr lang="en-GB" b="1" dirty="0"/>
              <a:t>Adapt-Ed Education – Research questions</a:t>
            </a:r>
          </a:p>
        </p:txBody>
      </p:sp>
      <p:sp>
        <p:nvSpPr>
          <p:cNvPr id="3" name="Content Placeholder 2">
            <a:extLst>
              <a:ext uri="{FF2B5EF4-FFF2-40B4-BE49-F238E27FC236}">
                <a16:creationId xmlns:a16="http://schemas.microsoft.com/office/drawing/2014/main" id="{815A98EE-A84C-F163-97C9-FFBA04F50380}"/>
              </a:ext>
            </a:extLst>
          </p:cNvPr>
          <p:cNvSpPr>
            <a:spLocks noGrp="1"/>
          </p:cNvSpPr>
          <p:nvPr>
            <p:ph idx="1"/>
          </p:nvPr>
        </p:nvSpPr>
        <p:spPr>
          <a:xfrm>
            <a:off x="838200" y="1325563"/>
            <a:ext cx="10836608" cy="5364480"/>
          </a:xfrm>
        </p:spPr>
        <p:txBody>
          <a:bodyPr>
            <a:normAutofit fontScale="70000" lnSpcReduction="20000"/>
          </a:bodyPr>
          <a:lstStyle/>
          <a:p>
            <a:pPr marL="0" indent="0">
              <a:buNone/>
            </a:pPr>
            <a:r>
              <a:rPr lang="en-GB" b="1" dirty="0"/>
              <a:t>🧠 RQ1 - Teacher development</a:t>
            </a:r>
            <a:endParaRPr lang="en-GB" dirty="0"/>
          </a:p>
          <a:p>
            <a:r>
              <a:rPr lang="en-GB" dirty="0"/>
              <a:t>How does participation in Adapt-Ed CPD influence teachers’ knowledge, confidence, and capacity to integrate climate adaptation into the primary curriculum?</a:t>
            </a:r>
          </a:p>
          <a:p>
            <a:pPr marL="0" indent="0">
              <a:buNone/>
            </a:pPr>
            <a:r>
              <a:rPr lang="en-GB" b="1" dirty="0"/>
              <a:t>🌍 RQ2 - Pupil outcomes</a:t>
            </a:r>
            <a:endParaRPr lang="en-GB" dirty="0"/>
          </a:p>
          <a:p>
            <a:r>
              <a:rPr lang="en-GB" dirty="0"/>
              <a:t>How does participation in climate adaptation education influence pupils’ ecological worldview, connectedness to nature, and pro-environmental attitudes?</a:t>
            </a:r>
          </a:p>
          <a:p>
            <a:pPr marL="0" indent="0">
              <a:buNone/>
            </a:pPr>
            <a:r>
              <a:rPr lang="en-GB" b="1" dirty="0"/>
              <a:t>🏫 RQ3 - School implementation</a:t>
            </a:r>
            <a:endParaRPr lang="en-GB" dirty="0"/>
          </a:p>
          <a:p>
            <a:r>
              <a:rPr lang="en-GB" dirty="0"/>
              <a:t>How do schools embed climate adaptation into curriculum practice, climate action planning, and site-based adaptation measures?</a:t>
            </a:r>
          </a:p>
          <a:p>
            <a:pPr marL="0" indent="0">
              <a:buNone/>
            </a:pPr>
            <a:r>
              <a:rPr lang="en-GB" b="1" dirty="0"/>
              <a:t>🔧 RQ4 - Intervention effectiveness</a:t>
            </a:r>
            <a:endParaRPr lang="en-GB" dirty="0"/>
          </a:p>
          <a:p>
            <a:r>
              <a:rPr lang="en-GB" dirty="0"/>
              <a:t>What is the impact of a combined model of CPD, curriculum delivery, and immersive outdoor learning on climate adaptation education?</a:t>
            </a:r>
          </a:p>
          <a:p>
            <a:pPr marL="0" indent="0">
              <a:buNone/>
            </a:pPr>
            <a:r>
              <a:rPr lang="en-GB" b="1" dirty="0"/>
              <a:t>⚖️ RQ5 - Implementation processes</a:t>
            </a:r>
            <a:endParaRPr lang="en-GB" dirty="0"/>
          </a:p>
          <a:p>
            <a:r>
              <a:rPr lang="en-GB" dirty="0"/>
              <a:t>What are the key barriers and enablers experienced by teachers, pupils, and partners when delivering climate adaptation education?</a:t>
            </a:r>
          </a:p>
          <a:p>
            <a:pPr marL="0" indent="0">
              <a:buNone/>
            </a:pPr>
            <a:r>
              <a:rPr lang="en-GB" b="1" dirty="0"/>
              <a:t>📣 RQ6 - Scalability &amp; transferability</a:t>
            </a:r>
            <a:endParaRPr lang="en-GB" dirty="0"/>
          </a:p>
          <a:p>
            <a:r>
              <a:rPr lang="en-GB" dirty="0"/>
              <a:t>What elements of the Adapt-Ed model are effective and transferable for wider adoption across the education sector?</a:t>
            </a:r>
          </a:p>
          <a:p>
            <a:endParaRPr lang="en-GB" dirty="0"/>
          </a:p>
        </p:txBody>
      </p:sp>
      <p:sp>
        <p:nvSpPr>
          <p:cNvPr id="4" name="Rectangle 3">
            <a:extLst>
              <a:ext uri="{FF2B5EF4-FFF2-40B4-BE49-F238E27FC236}">
                <a16:creationId xmlns:a16="http://schemas.microsoft.com/office/drawing/2014/main" id="{79C8A9CF-5236-8403-DD5F-9EB962FE3B0D}"/>
              </a:ext>
            </a:extLst>
          </p:cNvPr>
          <p:cNvSpPr/>
          <p:nvPr/>
        </p:nvSpPr>
        <p:spPr>
          <a:xfrm>
            <a:off x="330960" y="0"/>
            <a:ext cx="185295" cy="6858000"/>
          </a:xfrm>
          <a:prstGeom prst="rect">
            <a:avLst/>
          </a:prstGeom>
          <a:solidFill>
            <a:srgbClr val="7D0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5" name="Rectangle 4">
            <a:extLst>
              <a:ext uri="{FF2B5EF4-FFF2-40B4-BE49-F238E27FC236}">
                <a16:creationId xmlns:a16="http://schemas.microsoft.com/office/drawing/2014/main" id="{98F3201B-92BE-6A8C-EE32-0A286EDD5C4E}"/>
              </a:ext>
            </a:extLst>
          </p:cNvPr>
          <p:cNvSpPr/>
          <p:nvPr/>
        </p:nvSpPr>
        <p:spPr>
          <a:xfrm>
            <a:off x="1" y="0"/>
            <a:ext cx="338278" cy="6858000"/>
          </a:xfrm>
          <a:prstGeom prst="rect">
            <a:avLst/>
          </a:prstGeom>
          <a:solidFill>
            <a:srgbClr val="B40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6" name="Rectangle 5">
            <a:extLst>
              <a:ext uri="{FF2B5EF4-FFF2-40B4-BE49-F238E27FC236}">
                <a16:creationId xmlns:a16="http://schemas.microsoft.com/office/drawing/2014/main" id="{89455047-5EAD-2A44-9FEA-5C0072EC26EE}"/>
              </a:ext>
            </a:extLst>
          </p:cNvPr>
          <p:cNvSpPr/>
          <p:nvPr/>
        </p:nvSpPr>
        <p:spPr>
          <a:xfrm>
            <a:off x="517192" y="0"/>
            <a:ext cx="93678" cy="6858000"/>
          </a:xfrm>
          <a:prstGeom prst="rect">
            <a:avLst/>
          </a:prstGeom>
          <a:solidFill>
            <a:srgbClr val="515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extLst>
      <p:ext uri="{BB962C8B-B14F-4D97-AF65-F5344CB8AC3E}">
        <p14:creationId xmlns:p14="http://schemas.microsoft.com/office/powerpoint/2010/main" val="2459306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70330d24-869f-4d92-8c9c-a9f349c043a8"/>
  <p:tag name="SLIDO_EVENT_SECTION_UUID" val="43f99f35-a3ec-41ae-b7b2-9b4d1ab6f3f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533dd4-4a2c-49c6-a765-061a1a93f7a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81315A3EEA0849874C672E6F3878D7" ma:contentTypeVersion="10" ma:contentTypeDescription="Create a new document." ma:contentTypeScope="" ma:versionID="1beec41bafd83702d04a881f3286e8f9">
  <xsd:schema xmlns:xsd="http://www.w3.org/2001/XMLSchema" xmlns:xs="http://www.w3.org/2001/XMLSchema" xmlns:p="http://schemas.microsoft.com/office/2006/metadata/properties" xmlns:ns2="e4533dd4-4a2c-49c6-a765-061a1a93f7a4" targetNamespace="http://schemas.microsoft.com/office/2006/metadata/properties" ma:root="true" ma:fieldsID="3abe37eea1bf507afea8d2763e6a0785" ns2:_="">
    <xsd:import namespace="e4533dd4-4a2c-49c6-a765-061a1a93f7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33dd4-4a2c-49c6-a765-061a1a93f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01E02-0FB3-4673-95F9-70DA1A540B5C}">
  <ds:schemaRefs>
    <ds:schemaRef ds:uri="http://schemas.microsoft.com/sharepoint/v3/contenttype/forms"/>
  </ds:schemaRefs>
</ds:datastoreItem>
</file>

<file path=customXml/itemProps2.xml><?xml version="1.0" encoding="utf-8"?>
<ds:datastoreItem xmlns:ds="http://schemas.openxmlformats.org/officeDocument/2006/customXml" ds:itemID="{4595C1F9-6C53-4A51-9152-A9DE95F2BC4C}">
  <ds:schemaRefs>
    <ds:schemaRef ds:uri="http://purl.org/dc/elements/1.1/"/>
    <ds:schemaRef ds:uri="http://schemas.microsoft.com/office/infopath/2007/PartnerControls"/>
    <ds:schemaRef ds:uri="http://schemas.openxmlformats.org/package/2006/metadata/core-properties"/>
    <ds:schemaRef ds:uri="0340399a-c8f2-4e5c-8e43-bbf7d82ea289"/>
    <ds:schemaRef ds:uri="http://purl.org/dc/terms/"/>
    <ds:schemaRef ds:uri="http://schemas.microsoft.com/office/2006/documentManagement/types"/>
    <ds:schemaRef ds:uri="c0ea10e4-86bc-49fa-9b1c-382ee4ac3283"/>
    <ds:schemaRef ds:uri="http://schemas.microsoft.com/office/2006/metadata/properties"/>
    <ds:schemaRef ds:uri="http://www.w3.org/XML/1998/namespace"/>
    <ds:schemaRef ds:uri="http://purl.org/dc/dcmitype/"/>
    <ds:schemaRef ds:uri="e4533dd4-4a2c-49c6-a765-061a1a93f7a4"/>
  </ds:schemaRefs>
</ds:datastoreItem>
</file>

<file path=customXml/itemProps3.xml><?xml version="1.0" encoding="utf-8"?>
<ds:datastoreItem xmlns:ds="http://schemas.openxmlformats.org/officeDocument/2006/customXml" ds:itemID="{D08DBC56-D00C-4F1D-B1D8-E7FE29329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533dd4-4a2c-49c6-a765-061a1a93f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11837</TotalTime>
  <Words>1590</Words>
  <Application>Microsoft Office PowerPoint</Application>
  <PresentationFormat>Widescreen</PresentationFormat>
  <Paragraphs>251</Paragraphs>
  <Slides>40</Slides>
  <Notes>23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Aptos Display</vt:lpstr>
      <vt:lpstr>Arial</vt:lpstr>
      <vt:lpstr>Bebas Neue</vt:lpstr>
      <vt:lpstr>Poppins</vt:lpstr>
      <vt:lpstr>Wingdings</vt:lpstr>
      <vt:lpstr>1_Office Theme</vt:lpstr>
      <vt:lpstr>Adapt-Ed – Climate Adaptation through Education</vt:lpstr>
      <vt:lpstr>Housekeeping </vt:lpstr>
      <vt:lpstr>Re-introductions </vt:lpstr>
      <vt:lpstr>Teacher and staff consent  </vt:lpstr>
      <vt:lpstr>The Team</vt:lpstr>
      <vt:lpstr>PowerPoint Presentation</vt:lpstr>
      <vt:lpstr>Plan for today </vt:lpstr>
      <vt:lpstr>PowerPoint Presentation</vt:lpstr>
      <vt:lpstr>Adapt-Ed Education – Research questions</vt:lpstr>
      <vt:lpstr>Funding and Support available </vt:lpstr>
      <vt:lpstr>Inputs</vt:lpstr>
      <vt:lpstr>PowerPoint Presentation</vt:lpstr>
      <vt:lpstr>Greenhouse Effect and Climate Mitigation   Lee Jowett</vt:lpstr>
      <vt:lpstr>Break </vt:lpstr>
      <vt:lpstr>Climate Resilience in Schools (Overheating) Laura Dawkins Expert Scientist, Climate Risk and Resilience Met Office</vt:lpstr>
      <vt:lpstr>Climate Resilience in schools (overheating)</vt:lpstr>
      <vt:lpstr>PowerPoint Presentation</vt:lpstr>
      <vt:lpstr>What does this mean for your school?</vt:lpstr>
      <vt:lpstr>Caveats to the data</vt:lpstr>
      <vt:lpstr>Why does building age matter?</vt:lpstr>
      <vt:lpstr>What does this mean for your school?</vt:lpstr>
      <vt:lpstr>PowerPoint Presentation</vt:lpstr>
      <vt:lpstr>PowerPoint Presentation</vt:lpstr>
      <vt:lpstr>Spatial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t.ly/Au69V </vt:lpstr>
      <vt:lpstr>School visits and activity at GE  In school activities  Celebration events  CPD session 3/celebration </vt:lpstr>
      <vt:lpstr> Let’s Go Zero support and Climate Action Plans </vt:lpstr>
      <vt:lpstr>Lunch </vt:lpstr>
      <vt:lpstr>Reflections and discussions  How’s your plans</vt:lpstr>
      <vt:lpstr>Delivery model for activities </vt:lpstr>
      <vt:lpstr>School action planning</vt:lpstr>
      <vt:lpstr>Next Steps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informed climate education:  A framework for change</dc:title>
  <dc:creator>Jowett, Lee</dc:creator>
  <cp:lastModifiedBy>Jowett, Lee</cp:lastModifiedBy>
  <cp:revision>9</cp:revision>
  <dcterms:created xsi:type="dcterms:W3CDTF">2024-04-18T08:36:20Z</dcterms:created>
  <dcterms:modified xsi:type="dcterms:W3CDTF">2026-05-22T10:53:40Z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0x0101007881315A3EEA0849874C672E6F3878D7</vt:lpwstr>
  </property>
  <property fmtid="{D5CDD505-2E9C-101B-9397-08002B2CF9AE}" pid="3" name="MediaServiceImageTags">
    <vt:lpwstr/>
  </property>
  <property fmtid="{D5CDD505-2E9C-101B-9397-08002B2CF9AE}" pid="4" name="SlidoAppVersion">
    <vt:lpwstr>1.8.0.4807</vt:lpwstr>
  </property>
</Properties>
</file>