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Montserrat Heavy" charset="1" panose="00000A00000000000000"/>
      <p:regular r:id="rId27"/>
    </p:embeddedFont>
    <p:embeddedFont>
      <p:font typeface="Montserrat" charset="1" panose="00000500000000000000"/>
      <p:regular r:id="rId28"/>
    </p:embeddedFont>
    <p:embeddedFont>
      <p:font typeface="Montserrat Bold" charset="1" panose="00000800000000000000"/>
      <p:regular r:id="rId29"/>
    </p:embeddedFont>
    <p:embeddedFont>
      <p:font typeface="Inter Bold" charset="1" panose="02000503000000020004"/>
      <p:regular r:id="rId31"/>
    </p:embeddedFont>
    <p:embeddedFont>
      <p:font typeface="Inter" charset="1" panose="02000503000000020004"/>
      <p:regular r:id="rId32"/>
    </p:embeddedFont>
    <p:embeddedFont>
      <p:font typeface="Montserrat Italics" charset="1" panose="000005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notesMasters/notesMaster1.xml" Type="http://schemas.openxmlformats.org/officeDocument/2006/relationships/notesMaster"/><Relationship Id="rId25" Target="theme/theme2.xml" Type="http://schemas.openxmlformats.org/officeDocument/2006/relationships/theme"/><Relationship Id="rId26" Target="notesSlides/notesSlide1.xml" Type="http://schemas.openxmlformats.org/officeDocument/2006/relationships/note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Slides/notesSlide2.xml" Type="http://schemas.openxmlformats.org/officeDocument/2006/relationships/note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notesSlides/notesSlide3.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presentation is an introduction to our new Three Year Plan 'Roots to Resilience' </a:t>
            </a:r>
          </a:p>
          <a:p>
            <a:r>
              <a:rPr lang="en-US"/>
              <a:t/>
            </a:r>
          </a:p>
          <a:p>
            <a:r>
              <a:rPr lang="en-US"/>
              <a:t>Roots - plants/heritage/journey</a:t>
            </a:r>
          </a:p>
          <a:p>
            <a:r>
              <a:rPr lang="en-US"/>
              <a:t/>
            </a:r>
          </a:p>
          <a:p>
            <a:r>
              <a:rPr lang="en-US"/>
              <a:t>The plan begins with some work we have begun around understanding what it means to work at place level to build resilience for people and nature.</a:t>
            </a:r>
          </a:p>
          <a:p>
            <a:r>
              <a:rPr lang="en-US"/>
              <a:t/>
            </a:r>
          </a:p>
          <a:p>
            <a:r>
              <a:rPr lang="en-US"/>
              <a:t>It includes our mission and values and some fundamental shifts we are making, followed by our 6 goals, some examples of our milestones and the 10 vital signs which we will use to understand the general health of our organisation. </a:t>
            </a:r>
          </a:p>
          <a:p>
            <a:r>
              <a:rPr lang="en-US"/>
              <a:t/>
            </a:r>
          </a:p>
          <a:p>
            <a:r>
              <a:rPr lang="en-US"/>
              <a:t>Connected to this summary are more detailed delivery plans, a risks and opportunities register and the budget.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the first time we have put together a longer than one year plan but it is building on the work we have done over the last four years and it represents a leg of the journey towards our 2030 Ambition.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Grey to Green</a:t>
            </a:r>
          </a:p>
          <a:p>
            <a:r>
              <a:rPr lang="en-US"/>
              <a:t>o	Aim to manage surface water in an area dominated by roads</a:t>
            </a:r>
          </a:p>
          <a:p>
            <a:r>
              <a:rPr lang="en-US"/>
              <a:t>o	During periods of heavy rain, rain can drain too quickly leading to flooding and pollutants, such as oil and microplastics, being washed straight into the rivers.</a:t>
            </a:r>
          </a:p>
          <a:p>
            <a:r>
              <a:rPr lang="en-US"/>
              <a:t>o	Cities have underground sewers which carry both wastewater and surface water. With the climate changing, there is expected to be more rain and the system will be overloaded. This could lead to more flooding and increased pollution in our rivers.</a:t>
            </a:r>
          </a:p>
          <a:p>
            <a:r>
              <a:rPr lang="en-US"/>
              <a:t>o	SuDS slow the movement of water and help manage when it is released into the river system. It moves water back into rivers in a way that copies nature – cleanly, slowly, sustainably </a:t>
            </a:r>
          </a:p>
          <a:p>
            <a:r>
              <a:rPr lang="en-US"/>
              <a:t>o	What can be a SuDS?</a:t>
            </a:r>
          </a:p>
          <a:p>
            <a:r>
              <a:rPr lang="en-US"/>
              <a:t>	Plants and soil – using the rainwater, slowing it down, better for wildlife, reduces pollution and heat, can store carbon. Planting holds on to plastics from car tyres</a:t>
            </a:r>
          </a:p>
          <a:p>
            <a:r>
              <a:rPr lang="en-US"/>
              <a:t>	Channels (slowly goes into the ground) and dams (manages flow of water) in the planting, rain can be held for longer; filtering and controlling water before it goes into the river</a:t>
            </a:r>
          </a:p>
          <a:p>
            <a:r>
              <a:rPr lang="en-US"/>
              <a:t>o	Prevents 24,000 bathtubs worth of water entering Sheffield’s sewers every year</a:t>
            </a:r>
          </a:p>
          <a:p>
            <a:r>
              <a:rPr lang="en-US"/>
              <a:t>o	Reduces up to 80% flow rate in during high rainfall. </a:t>
            </a:r>
          </a:p>
          <a:p>
            <a:r>
              <a:rPr lang="en-US"/>
              <a:t>o	561% increase in biodiversity, </a:t>
            </a:r>
          </a:p>
          <a:p>
            <a:r>
              <a:rPr lang="en-US"/>
              <a:t>o	Nicer for people and the planet</a:t>
            </a:r>
          </a:p>
          <a:p>
            <a:r>
              <a:rPr lang="en-US"/>
              <a:t>o	Cooling the city down during heat waves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 Id="rId5" Target="../media/image3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2" Target="../notesSlides/notesSlide2.xml" Type="http://schemas.openxmlformats.org/officeDocument/2006/relationships/notesSlid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6737027"/>
          </a:xfrm>
          <a:custGeom>
            <a:avLst/>
            <a:gdLst/>
            <a:ahLst/>
            <a:cxnLst/>
            <a:rect r="r" b="b" t="t" l="l"/>
            <a:pathLst>
              <a:path h="6737027" w="18288000">
                <a:moveTo>
                  <a:pt x="0" y="0"/>
                </a:moveTo>
                <a:lnTo>
                  <a:pt x="18288000" y="0"/>
                </a:lnTo>
                <a:lnTo>
                  <a:pt x="18288000" y="6737027"/>
                </a:lnTo>
                <a:lnTo>
                  <a:pt x="0" y="6737027"/>
                </a:lnTo>
                <a:lnTo>
                  <a:pt x="0" y="0"/>
                </a:lnTo>
                <a:close/>
              </a:path>
            </a:pathLst>
          </a:custGeom>
          <a:blipFill>
            <a:blip r:embed="rId3"/>
            <a:stretch>
              <a:fillRect l="0" t="-58719" r="0" b="-21921"/>
            </a:stretch>
          </a:blipFill>
        </p:spPr>
      </p:sp>
      <p:grpSp>
        <p:nvGrpSpPr>
          <p:cNvPr name="Group 3" id="3"/>
          <p:cNvGrpSpPr/>
          <p:nvPr/>
        </p:nvGrpSpPr>
        <p:grpSpPr>
          <a:xfrm rot="0">
            <a:off x="0" y="6173986"/>
            <a:ext cx="18288000" cy="4113014"/>
            <a:chOff x="0" y="0"/>
            <a:chExt cx="6957683" cy="1564799"/>
          </a:xfrm>
        </p:grpSpPr>
        <p:sp>
          <p:nvSpPr>
            <p:cNvPr name="Freeform 4" id="4"/>
            <p:cNvSpPr/>
            <p:nvPr/>
          </p:nvSpPr>
          <p:spPr>
            <a:xfrm flipH="false" flipV="false" rot="0">
              <a:off x="0" y="0"/>
              <a:ext cx="6957683" cy="1564799"/>
            </a:xfrm>
            <a:custGeom>
              <a:avLst/>
              <a:gdLst/>
              <a:ahLst/>
              <a:cxnLst/>
              <a:rect r="r" b="b" t="t" l="l"/>
              <a:pathLst>
                <a:path h="1564799" w="6957683">
                  <a:moveTo>
                    <a:pt x="0" y="0"/>
                  </a:moveTo>
                  <a:lnTo>
                    <a:pt x="6957683" y="0"/>
                  </a:lnTo>
                  <a:lnTo>
                    <a:pt x="6957683" y="1564799"/>
                  </a:lnTo>
                  <a:lnTo>
                    <a:pt x="0" y="1564799"/>
                  </a:lnTo>
                  <a:close/>
                </a:path>
              </a:pathLst>
            </a:custGeom>
            <a:solidFill>
              <a:srgbClr val="157446"/>
            </a:solidFill>
          </p:spPr>
        </p:sp>
        <p:sp>
          <p:nvSpPr>
            <p:cNvPr name="TextBox 5" id="5"/>
            <p:cNvSpPr txBox="true"/>
            <p:nvPr/>
          </p:nvSpPr>
          <p:spPr>
            <a:xfrm>
              <a:off x="0" y="-28575"/>
              <a:ext cx="6957683" cy="1593374"/>
            </a:xfrm>
            <a:prstGeom prst="rect">
              <a:avLst/>
            </a:prstGeom>
          </p:spPr>
          <p:txBody>
            <a:bodyPr anchor="ctr" rtlCol="false" tIns="47853" lIns="47853" bIns="47853" rIns="47853"/>
            <a:lstStyle/>
            <a:p>
              <a:pPr algn="ctr">
                <a:lnSpc>
                  <a:spcPts val="1582"/>
                </a:lnSpc>
              </a:pPr>
            </a:p>
          </p:txBody>
        </p:sp>
      </p:grpSp>
      <p:sp>
        <p:nvSpPr>
          <p:cNvPr name="Freeform 6" id="6"/>
          <p:cNvSpPr/>
          <p:nvPr/>
        </p:nvSpPr>
        <p:spPr>
          <a:xfrm flipH="false" flipV="false" rot="0">
            <a:off x="819806" y="8742753"/>
            <a:ext cx="3798054" cy="958742"/>
          </a:xfrm>
          <a:custGeom>
            <a:avLst/>
            <a:gdLst/>
            <a:ahLst/>
            <a:cxnLst/>
            <a:rect r="r" b="b" t="t" l="l"/>
            <a:pathLst>
              <a:path h="958742" w="3798054">
                <a:moveTo>
                  <a:pt x="0" y="0"/>
                </a:moveTo>
                <a:lnTo>
                  <a:pt x="3798054" y="0"/>
                </a:lnTo>
                <a:lnTo>
                  <a:pt x="3798054" y="958742"/>
                </a:lnTo>
                <a:lnTo>
                  <a:pt x="0" y="958742"/>
                </a:lnTo>
                <a:lnTo>
                  <a:pt x="0" y="0"/>
                </a:lnTo>
                <a:close/>
              </a:path>
            </a:pathLst>
          </a:custGeom>
          <a:blipFill>
            <a:blip r:embed="rId4"/>
            <a:stretch>
              <a:fillRect l="-4579" t="-18141" r="0" b="-19955"/>
            </a:stretch>
          </a:blipFill>
        </p:spPr>
      </p:sp>
      <p:sp>
        <p:nvSpPr>
          <p:cNvPr name="Freeform 7" id="7"/>
          <p:cNvSpPr/>
          <p:nvPr/>
        </p:nvSpPr>
        <p:spPr>
          <a:xfrm flipH="false" flipV="false" rot="0">
            <a:off x="5053804" y="8614169"/>
            <a:ext cx="1288261" cy="1288261"/>
          </a:xfrm>
          <a:custGeom>
            <a:avLst/>
            <a:gdLst/>
            <a:ahLst/>
            <a:cxnLst/>
            <a:rect r="r" b="b" t="t" l="l"/>
            <a:pathLst>
              <a:path h="1288261" w="1288261">
                <a:moveTo>
                  <a:pt x="0" y="0"/>
                </a:moveTo>
                <a:lnTo>
                  <a:pt x="1288262" y="0"/>
                </a:lnTo>
                <a:lnTo>
                  <a:pt x="1288262" y="1288262"/>
                </a:lnTo>
                <a:lnTo>
                  <a:pt x="0" y="1288262"/>
                </a:lnTo>
                <a:lnTo>
                  <a:pt x="0" y="0"/>
                </a:lnTo>
                <a:close/>
              </a:path>
            </a:pathLst>
          </a:custGeom>
          <a:blipFill>
            <a:blip r:embed="rId5"/>
            <a:stretch>
              <a:fillRect l="0" t="0" r="0" b="0"/>
            </a:stretch>
          </a:blipFill>
        </p:spPr>
      </p:sp>
      <p:grpSp>
        <p:nvGrpSpPr>
          <p:cNvPr name="Group 8" id="8"/>
          <p:cNvGrpSpPr/>
          <p:nvPr/>
        </p:nvGrpSpPr>
        <p:grpSpPr>
          <a:xfrm rot="0">
            <a:off x="819806" y="1120302"/>
            <a:ext cx="16559965" cy="7110190"/>
            <a:chOff x="0" y="0"/>
            <a:chExt cx="6300251" cy="2705077"/>
          </a:xfrm>
        </p:grpSpPr>
        <p:sp>
          <p:nvSpPr>
            <p:cNvPr name="Freeform 9" id="9"/>
            <p:cNvSpPr/>
            <p:nvPr/>
          </p:nvSpPr>
          <p:spPr>
            <a:xfrm flipH="false" flipV="false" rot="0">
              <a:off x="0" y="0"/>
              <a:ext cx="6300251" cy="2705077"/>
            </a:xfrm>
            <a:custGeom>
              <a:avLst/>
              <a:gdLst/>
              <a:ahLst/>
              <a:cxnLst/>
              <a:rect r="r" b="b" t="t" l="l"/>
              <a:pathLst>
                <a:path h="2705077" w="6300251">
                  <a:moveTo>
                    <a:pt x="0" y="0"/>
                  </a:moveTo>
                  <a:lnTo>
                    <a:pt x="6300251" y="0"/>
                  </a:lnTo>
                  <a:lnTo>
                    <a:pt x="6300251" y="2705077"/>
                  </a:lnTo>
                  <a:lnTo>
                    <a:pt x="0" y="2705077"/>
                  </a:lnTo>
                  <a:close/>
                </a:path>
              </a:pathLst>
            </a:custGeom>
            <a:ln w="38100" cap="sq">
              <a:solidFill>
                <a:srgbClr val="FFFFFF"/>
              </a:solidFill>
              <a:prstDash val="solid"/>
              <a:miter/>
            </a:ln>
          </p:spPr>
        </p:sp>
        <p:sp>
          <p:nvSpPr>
            <p:cNvPr name="TextBox 10" id="10"/>
            <p:cNvSpPr txBox="true"/>
            <p:nvPr/>
          </p:nvSpPr>
          <p:spPr>
            <a:xfrm>
              <a:off x="0" y="-19050"/>
              <a:ext cx="6300251" cy="2724127"/>
            </a:xfrm>
            <a:prstGeom prst="rect">
              <a:avLst/>
            </a:prstGeom>
          </p:spPr>
          <p:txBody>
            <a:bodyPr anchor="ctr" rtlCol="false" tIns="47853" lIns="47853" bIns="47853" rIns="47853"/>
            <a:lstStyle/>
            <a:p>
              <a:pPr algn="ctr">
                <a:lnSpc>
                  <a:spcPts val="1318"/>
                </a:lnSpc>
              </a:pPr>
            </a:p>
          </p:txBody>
        </p:sp>
      </p:grpSp>
      <p:sp>
        <p:nvSpPr>
          <p:cNvPr name="AutoShape 11" id="11"/>
          <p:cNvSpPr/>
          <p:nvPr/>
        </p:nvSpPr>
        <p:spPr>
          <a:xfrm flipV="true">
            <a:off x="1680146" y="7148711"/>
            <a:ext cx="14853033" cy="0"/>
          </a:xfrm>
          <a:prstGeom prst="line">
            <a:avLst/>
          </a:prstGeom>
          <a:ln cap="flat" w="19050">
            <a:solidFill>
              <a:srgbClr val="FFFFFF"/>
            </a:solidFill>
            <a:prstDash val="solid"/>
            <a:headEnd type="none" len="sm" w="sm"/>
            <a:tailEnd type="none" len="sm" w="sm"/>
          </a:ln>
        </p:spPr>
      </p:sp>
      <p:sp>
        <p:nvSpPr>
          <p:cNvPr name="Freeform 12" id="12"/>
          <p:cNvSpPr/>
          <p:nvPr/>
        </p:nvSpPr>
        <p:spPr>
          <a:xfrm flipH="false" flipV="false" rot="0">
            <a:off x="16488372" y="8674732"/>
            <a:ext cx="891400" cy="1167135"/>
          </a:xfrm>
          <a:custGeom>
            <a:avLst/>
            <a:gdLst/>
            <a:ahLst/>
            <a:cxnLst/>
            <a:rect r="r" b="b" t="t" l="l"/>
            <a:pathLst>
              <a:path h="1167135" w="891400">
                <a:moveTo>
                  <a:pt x="0" y="0"/>
                </a:moveTo>
                <a:lnTo>
                  <a:pt x="891400" y="0"/>
                </a:lnTo>
                <a:lnTo>
                  <a:pt x="891400" y="1167136"/>
                </a:lnTo>
                <a:lnTo>
                  <a:pt x="0" y="1167136"/>
                </a:lnTo>
                <a:lnTo>
                  <a:pt x="0" y="0"/>
                </a:lnTo>
                <a:close/>
              </a:path>
            </a:pathLst>
          </a:custGeom>
          <a:blipFill>
            <a:blip r:embed="rId6"/>
            <a:stretch>
              <a:fillRect l="0" t="0" r="0" b="0"/>
            </a:stretch>
          </a:blipFill>
        </p:spPr>
      </p:sp>
      <p:grpSp>
        <p:nvGrpSpPr>
          <p:cNvPr name="Group 13" id="13"/>
          <p:cNvGrpSpPr/>
          <p:nvPr/>
        </p:nvGrpSpPr>
        <p:grpSpPr>
          <a:xfrm rot="0">
            <a:off x="13342285" y="8603026"/>
            <a:ext cx="1238842" cy="1238842"/>
            <a:chOff x="0" y="0"/>
            <a:chExt cx="1651789" cy="1651789"/>
          </a:xfrm>
        </p:grpSpPr>
        <p:grpSp>
          <p:nvGrpSpPr>
            <p:cNvPr name="Group 14" id="14"/>
            <p:cNvGrpSpPr/>
            <p:nvPr/>
          </p:nvGrpSpPr>
          <p:grpSpPr>
            <a:xfrm rot="0">
              <a:off x="172045" y="99441"/>
              <a:ext cx="248136" cy="24813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grpSp>
          <p:nvGrpSpPr>
            <p:cNvPr name="Group 17" id="17"/>
            <p:cNvGrpSpPr/>
            <p:nvPr/>
          </p:nvGrpSpPr>
          <p:grpSpPr>
            <a:xfrm rot="0">
              <a:off x="1192316" y="1198418"/>
              <a:ext cx="405550" cy="40555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grpSp>
          <p:nvGrpSpPr>
            <p:cNvPr name="Group 20" id="20"/>
            <p:cNvGrpSpPr/>
            <p:nvPr/>
          </p:nvGrpSpPr>
          <p:grpSpPr>
            <a:xfrm rot="0">
              <a:off x="20462" y="20462"/>
              <a:ext cx="1610865" cy="1610865"/>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sp>
          <p:nvSpPr>
            <p:cNvPr name="Freeform 23" id="23"/>
            <p:cNvSpPr/>
            <p:nvPr/>
          </p:nvSpPr>
          <p:spPr>
            <a:xfrm flipH="false" flipV="false" rot="0">
              <a:off x="0" y="0"/>
              <a:ext cx="1651789" cy="1651789"/>
            </a:xfrm>
            <a:custGeom>
              <a:avLst/>
              <a:gdLst/>
              <a:ahLst/>
              <a:cxnLst/>
              <a:rect r="r" b="b" t="t" l="l"/>
              <a:pathLst>
                <a:path h="1651789" w="1651789">
                  <a:moveTo>
                    <a:pt x="0" y="0"/>
                  </a:moveTo>
                  <a:lnTo>
                    <a:pt x="1651789" y="0"/>
                  </a:lnTo>
                  <a:lnTo>
                    <a:pt x="1651789" y="1651789"/>
                  </a:lnTo>
                  <a:lnTo>
                    <a:pt x="0" y="1651789"/>
                  </a:lnTo>
                  <a:lnTo>
                    <a:pt x="0" y="0"/>
                  </a:lnTo>
                  <a:close/>
                </a:path>
              </a:pathLst>
            </a:custGeom>
            <a:blipFill>
              <a:blip r:embed="rId7"/>
              <a:stretch>
                <a:fillRect l="0" t="0" r="0" b="0"/>
              </a:stretch>
            </a:blipFill>
          </p:spPr>
        </p:sp>
      </p:grpSp>
      <p:grpSp>
        <p:nvGrpSpPr>
          <p:cNvPr name="Group 24" id="24"/>
          <p:cNvGrpSpPr/>
          <p:nvPr/>
        </p:nvGrpSpPr>
        <p:grpSpPr>
          <a:xfrm rot="0">
            <a:off x="14757848" y="8603026"/>
            <a:ext cx="1238842" cy="1238842"/>
            <a:chOff x="0" y="0"/>
            <a:chExt cx="1651789" cy="1651789"/>
          </a:xfrm>
        </p:grpSpPr>
        <p:grpSp>
          <p:nvGrpSpPr>
            <p:cNvPr name="Group 25" id="25"/>
            <p:cNvGrpSpPr/>
            <p:nvPr/>
          </p:nvGrpSpPr>
          <p:grpSpPr>
            <a:xfrm rot="0">
              <a:off x="29715" y="14858"/>
              <a:ext cx="1607216" cy="1607216"/>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7" id="27"/>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sp>
          <p:nvSpPr>
            <p:cNvPr name="Freeform 28" id="28"/>
            <p:cNvSpPr/>
            <p:nvPr/>
          </p:nvSpPr>
          <p:spPr>
            <a:xfrm flipH="false" flipV="false" rot="0">
              <a:off x="0" y="0"/>
              <a:ext cx="1651789" cy="1651789"/>
            </a:xfrm>
            <a:custGeom>
              <a:avLst/>
              <a:gdLst/>
              <a:ahLst/>
              <a:cxnLst/>
              <a:rect r="r" b="b" t="t" l="l"/>
              <a:pathLst>
                <a:path h="1651789" w="1651789">
                  <a:moveTo>
                    <a:pt x="0" y="0"/>
                  </a:moveTo>
                  <a:lnTo>
                    <a:pt x="1651789" y="0"/>
                  </a:lnTo>
                  <a:lnTo>
                    <a:pt x="1651789" y="1651789"/>
                  </a:lnTo>
                  <a:lnTo>
                    <a:pt x="0" y="1651789"/>
                  </a:lnTo>
                  <a:lnTo>
                    <a:pt x="0" y="0"/>
                  </a:lnTo>
                  <a:close/>
                </a:path>
              </a:pathLst>
            </a:custGeom>
            <a:blipFill>
              <a:blip r:embed="rId8"/>
              <a:stretch>
                <a:fillRect l="0" t="0" r="0" b="0"/>
              </a:stretch>
            </a:blipFill>
          </p:spPr>
        </p:sp>
      </p:grpSp>
      <p:sp>
        <p:nvSpPr>
          <p:cNvPr name="TextBox 29" id="29"/>
          <p:cNvSpPr txBox="true"/>
          <p:nvPr/>
        </p:nvSpPr>
        <p:spPr>
          <a:xfrm rot="0">
            <a:off x="1680146" y="6408936"/>
            <a:ext cx="14853033" cy="596900"/>
          </a:xfrm>
          <a:prstGeom prst="rect">
            <a:avLst/>
          </a:prstGeom>
        </p:spPr>
        <p:txBody>
          <a:bodyPr anchor="t" rtlCol="false" tIns="0" lIns="0" bIns="0" rIns="0">
            <a:spAutoFit/>
          </a:bodyPr>
          <a:lstStyle/>
          <a:p>
            <a:pPr algn="l">
              <a:lnSpc>
                <a:spcPts val="4899"/>
              </a:lnSpc>
              <a:spcBef>
                <a:spcPct val="0"/>
              </a:spcBef>
            </a:pPr>
            <a:r>
              <a:rPr lang="en-US" b="true" sz="3499">
                <a:solidFill>
                  <a:srgbClr val="FFFFFF"/>
                </a:solidFill>
                <a:latin typeface="Montserrat Heavy"/>
                <a:ea typeface="Montserrat Heavy"/>
                <a:cs typeface="Montserrat Heavy"/>
                <a:sym typeface="Montserrat Heavy"/>
              </a:rPr>
              <a:t>Input 2: Nature-based Solutions</a:t>
            </a:r>
          </a:p>
        </p:txBody>
      </p:sp>
      <p:sp>
        <p:nvSpPr>
          <p:cNvPr name="TextBox 30" id="30"/>
          <p:cNvSpPr txBox="true"/>
          <p:nvPr/>
        </p:nvSpPr>
        <p:spPr>
          <a:xfrm rot="0">
            <a:off x="1666399" y="7250841"/>
            <a:ext cx="14866780" cy="339725"/>
          </a:xfrm>
          <a:prstGeom prst="rect">
            <a:avLst/>
          </a:prstGeom>
        </p:spPr>
        <p:txBody>
          <a:bodyPr anchor="t" rtlCol="false" tIns="0" lIns="0" bIns="0" rIns="0">
            <a:spAutoFit/>
          </a:bodyPr>
          <a:lstStyle/>
          <a:p>
            <a:pPr algn="just">
              <a:lnSpc>
                <a:spcPts val="2800"/>
              </a:lnSpc>
              <a:spcBef>
                <a:spcPct val="0"/>
              </a:spcBef>
            </a:pPr>
            <a:r>
              <a:rPr lang="en-US" sz="2000">
                <a:solidFill>
                  <a:srgbClr val="FFFFFF"/>
                </a:solidFill>
                <a:latin typeface="Montserrat"/>
                <a:ea typeface="Montserrat"/>
                <a:cs typeface="Montserrat"/>
                <a:sym typeface="Montserrat"/>
              </a:rPr>
              <a:t>Alice Jones &amp; Hannah Wallace, The Green Estate CIC</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true" flipV="false" rot="0">
            <a:off x="8874807" y="3159759"/>
            <a:ext cx="5699543" cy="3631492"/>
          </a:xfrm>
          <a:custGeom>
            <a:avLst/>
            <a:gdLst/>
            <a:ahLst/>
            <a:cxnLst/>
            <a:rect r="r" b="b" t="t" l="l"/>
            <a:pathLst>
              <a:path h="3631492" w="5699543">
                <a:moveTo>
                  <a:pt x="5699542" y="0"/>
                </a:moveTo>
                <a:lnTo>
                  <a:pt x="0" y="0"/>
                </a:lnTo>
                <a:lnTo>
                  <a:pt x="0" y="3631492"/>
                </a:lnTo>
                <a:lnTo>
                  <a:pt x="5699542" y="3631492"/>
                </a:lnTo>
                <a:lnTo>
                  <a:pt x="5699542" y="0"/>
                </a:lnTo>
                <a:close/>
              </a:path>
            </a:pathLst>
          </a:custGeom>
          <a:blipFill>
            <a:blip r:embed="rId2"/>
            <a:stretch>
              <a:fillRect l="-27927" t="-21915" r="0" b="-46487"/>
            </a:stretch>
          </a:blipFill>
        </p:spPr>
      </p:sp>
      <p:sp>
        <p:nvSpPr>
          <p:cNvPr name="Freeform 6" id="6"/>
          <p:cNvSpPr/>
          <p:nvPr/>
        </p:nvSpPr>
        <p:spPr>
          <a:xfrm flipH="false" flipV="false" rot="0">
            <a:off x="14831685" y="1028700"/>
            <a:ext cx="2668786" cy="7597966"/>
          </a:xfrm>
          <a:custGeom>
            <a:avLst/>
            <a:gdLst/>
            <a:ahLst/>
            <a:cxnLst/>
            <a:rect r="r" b="b" t="t" l="l"/>
            <a:pathLst>
              <a:path h="7597966" w="2668786">
                <a:moveTo>
                  <a:pt x="0" y="0"/>
                </a:moveTo>
                <a:lnTo>
                  <a:pt x="2668786" y="0"/>
                </a:lnTo>
                <a:lnTo>
                  <a:pt x="2668786" y="7597966"/>
                </a:lnTo>
                <a:lnTo>
                  <a:pt x="0" y="7597966"/>
                </a:lnTo>
                <a:lnTo>
                  <a:pt x="0" y="0"/>
                </a:lnTo>
                <a:close/>
              </a:path>
            </a:pathLst>
          </a:custGeom>
          <a:blipFill>
            <a:blip r:embed="rId3"/>
            <a:stretch>
              <a:fillRect l="0" t="0" r="0" b="0"/>
            </a:stretch>
          </a:blipFill>
        </p:spPr>
      </p:sp>
      <p:sp>
        <p:nvSpPr>
          <p:cNvPr name="Freeform 7" id="7"/>
          <p:cNvSpPr/>
          <p:nvPr/>
        </p:nvSpPr>
        <p:spPr>
          <a:xfrm flipH="false" flipV="false" rot="0">
            <a:off x="10709086" y="6575273"/>
            <a:ext cx="4441500" cy="2955616"/>
          </a:xfrm>
          <a:custGeom>
            <a:avLst/>
            <a:gdLst/>
            <a:ahLst/>
            <a:cxnLst/>
            <a:rect r="r" b="b" t="t" l="l"/>
            <a:pathLst>
              <a:path h="2955616" w="4441500">
                <a:moveTo>
                  <a:pt x="0" y="0"/>
                </a:moveTo>
                <a:lnTo>
                  <a:pt x="4441501" y="0"/>
                </a:lnTo>
                <a:lnTo>
                  <a:pt x="4441501" y="2955617"/>
                </a:lnTo>
                <a:lnTo>
                  <a:pt x="0" y="2955617"/>
                </a:lnTo>
                <a:lnTo>
                  <a:pt x="0" y="0"/>
                </a:lnTo>
                <a:close/>
              </a:path>
            </a:pathLst>
          </a:custGeom>
          <a:blipFill>
            <a:blip r:embed="rId4"/>
            <a:stretch>
              <a:fillRect l="0" t="0" r="0" b="0"/>
            </a:stretch>
          </a:blipFill>
        </p:spPr>
      </p:sp>
      <p:sp>
        <p:nvSpPr>
          <p:cNvPr name="TextBox 8" id="8"/>
          <p:cNvSpPr txBox="true"/>
          <p:nvPr/>
        </p:nvSpPr>
        <p:spPr>
          <a:xfrm rot="0">
            <a:off x="1028700" y="609600"/>
            <a:ext cx="12137588"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Case Study - Green Estate Green Roofs </a:t>
            </a:r>
          </a:p>
        </p:txBody>
      </p:sp>
      <p:sp>
        <p:nvSpPr>
          <p:cNvPr name="TextBox 9" id="9"/>
          <p:cNvSpPr txBox="true"/>
          <p:nvPr/>
        </p:nvSpPr>
        <p:spPr>
          <a:xfrm rot="0">
            <a:off x="1028700" y="3093084"/>
            <a:ext cx="6724742" cy="5380991"/>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The Green Estate have developed, produced and installed green roof products over the years</a:t>
            </a:r>
          </a:p>
          <a:p>
            <a:pPr algn="l" marL="734050" indent="-367025" lvl="1">
              <a:lnSpc>
                <a:spcPts val="4759"/>
              </a:lnSpc>
              <a:buFont typeface="Arial"/>
              <a:buChar char="•"/>
            </a:pPr>
            <a:r>
              <a:rPr lang="en-US" sz="3399">
                <a:solidFill>
                  <a:srgbClr val="000000"/>
                </a:solidFill>
                <a:latin typeface="Inter"/>
                <a:ea typeface="Inter"/>
                <a:cs typeface="Inter"/>
                <a:sym typeface="Inter"/>
              </a:rPr>
              <a:t>Insulate and cool buildings</a:t>
            </a:r>
          </a:p>
          <a:p>
            <a:pPr algn="l" marL="734050" indent="-367025" lvl="1">
              <a:lnSpc>
                <a:spcPts val="4759"/>
              </a:lnSpc>
              <a:buFont typeface="Arial"/>
              <a:buChar char="•"/>
            </a:pPr>
            <a:r>
              <a:rPr lang="en-US" sz="3399">
                <a:solidFill>
                  <a:srgbClr val="000000"/>
                </a:solidFill>
                <a:latin typeface="Inter"/>
                <a:ea typeface="Inter"/>
                <a:cs typeface="Inter"/>
                <a:sym typeface="Inter"/>
              </a:rPr>
              <a:t>Slow and reduce volume of water entering drains</a:t>
            </a:r>
          </a:p>
          <a:p>
            <a:pPr algn="l" marL="734050" indent="-367025" lvl="1">
              <a:lnSpc>
                <a:spcPts val="4759"/>
              </a:lnSpc>
              <a:buFont typeface="Arial"/>
              <a:buChar char="•"/>
            </a:pPr>
            <a:r>
              <a:rPr lang="en-US" sz="3399">
                <a:solidFill>
                  <a:srgbClr val="000000"/>
                </a:solidFill>
                <a:latin typeface="Inter"/>
                <a:ea typeface="Inter"/>
                <a:cs typeface="Inter"/>
                <a:sym typeface="Inter"/>
              </a:rPr>
              <a:t>Create attractive and biodiverse habitats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8639274" y="3110339"/>
            <a:ext cx="8620026" cy="6147961"/>
          </a:xfrm>
          <a:custGeom>
            <a:avLst/>
            <a:gdLst/>
            <a:ahLst/>
            <a:cxnLst/>
            <a:rect r="r" b="b" t="t" l="l"/>
            <a:pathLst>
              <a:path h="6147961" w="8620026">
                <a:moveTo>
                  <a:pt x="0" y="0"/>
                </a:moveTo>
                <a:lnTo>
                  <a:pt x="8620026" y="0"/>
                </a:lnTo>
                <a:lnTo>
                  <a:pt x="8620026" y="6147961"/>
                </a:lnTo>
                <a:lnTo>
                  <a:pt x="0" y="6147961"/>
                </a:lnTo>
                <a:lnTo>
                  <a:pt x="0" y="0"/>
                </a:lnTo>
                <a:close/>
              </a:path>
            </a:pathLst>
          </a:custGeom>
          <a:blipFill>
            <a:blip r:embed="rId2"/>
            <a:stretch>
              <a:fillRect l="0" t="0" r="-6849" b="0"/>
            </a:stretch>
          </a:blipFill>
        </p:spPr>
      </p:sp>
      <p:sp>
        <p:nvSpPr>
          <p:cNvPr name="TextBox 6" id="6"/>
          <p:cNvSpPr txBox="true"/>
          <p:nvPr/>
        </p:nvSpPr>
        <p:spPr>
          <a:xfrm rot="0">
            <a:off x="1028700" y="609600"/>
            <a:ext cx="6591181"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Soils &amp; Food Growing</a:t>
            </a:r>
          </a:p>
        </p:txBody>
      </p:sp>
      <p:sp>
        <p:nvSpPr>
          <p:cNvPr name="TextBox 7" id="7"/>
          <p:cNvSpPr txBox="true"/>
          <p:nvPr/>
        </p:nvSpPr>
        <p:spPr>
          <a:xfrm rot="0">
            <a:off x="1028700" y="3093084"/>
            <a:ext cx="6724742" cy="5380991"/>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Degraded soil is less able to retain water </a:t>
            </a:r>
          </a:p>
          <a:p>
            <a:pPr algn="l" marL="734050" indent="-367025" lvl="1">
              <a:lnSpc>
                <a:spcPts val="4759"/>
              </a:lnSpc>
              <a:buFont typeface="Arial"/>
              <a:buChar char="•"/>
            </a:pPr>
            <a:r>
              <a:rPr lang="en-US" sz="3399">
                <a:solidFill>
                  <a:srgbClr val="000000"/>
                </a:solidFill>
                <a:latin typeface="Inter"/>
                <a:ea typeface="Inter"/>
                <a:cs typeface="Inter"/>
                <a:sym typeface="Inter"/>
              </a:rPr>
              <a:t>Food growing can improve root systems and ensure more water can be retained and absorbed</a:t>
            </a:r>
          </a:p>
          <a:p>
            <a:pPr algn="l" marL="734050" indent="-367025" lvl="1">
              <a:lnSpc>
                <a:spcPts val="4759"/>
              </a:lnSpc>
              <a:buFont typeface="Arial"/>
              <a:buChar char="•"/>
            </a:pPr>
            <a:r>
              <a:rPr lang="en-US" sz="3399">
                <a:solidFill>
                  <a:srgbClr val="000000"/>
                </a:solidFill>
                <a:latin typeface="Inter"/>
                <a:ea typeface="Inter"/>
                <a:cs typeface="Inter"/>
                <a:sym typeface="Inter"/>
              </a:rPr>
              <a:t>Co-benefits of improved health and wellbeing for people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2502066" y="2418243"/>
            <a:ext cx="5012820" cy="3759615"/>
          </a:xfrm>
          <a:custGeom>
            <a:avLst/>
            <a:gdLst/>
            <a:ahLst/>
            <a:cxnLst/>
            <a:rect r="r" b="b" t="t" l="l"/>
            <a:pathLst>
              <a:path h="3759615" w="5012820">
                <a:moveTo>
                  <a:pt x="0" y="0"/>
                </a:moveTo>
                <a:lnTo>
                  <a:pt x="5012819" y="0"/>
                </a:lnTo>
                <a:lnTo>
                  <a:pt x="5012819" y="3759615"/>
                </a:lnTo>
                <a:lnTo>
                  <a:pt x="0" y="3759615"/>
                </a:lnTo>
                <a:lnTo>
                  <a:pt x="0" y="0"/>
                </a:lnTo>
                <a:close/>
              </a:path>
            </a:pathLst>
          </a:custGeom>
          <a:blipFill>
            <a:blip r:embed="rId2"/>
            <a:stretch>
              <a:fillRect l="0" t="0" r="0" b="0"/>
            </a:stretch>
          </a:blipFill>
        </p:spPr>
      </p:sp>
      <p:sp>
        <p:nvSpPr>
          <p:cNvPr name="Freeform 6" id="6"/>
          <p:cNvSpPr/>
          <p:nvPr/>
        </p:nvSpPr>
        <p:spPr>
          <a:xfrm flipH="false" flipV="false" rot="0">
            <a:off x="8201192" y="3296974"/>
            <a:ext cx="4924069" cy="3693052"/>
          </a:xfrm>
          <a:custGeom>
            <a:avLst/>
            <a:gdLst/>
            <a:ahLst/>
            <a:cxnLst/>
            <a:rect r="r" b="b" t="t" l="l"/>
            <a:pathLst>
              <a:path h="3693052" w="4924069">
                <a:moveTo>
                  <a:pt x="0" y="0"/>
                </a:moveTo>
                <a:lnTo>
                  <a:pt x="4924069" y="0"/>
                </a:lnTo>
                <a:lnTo>
                  <a:pt x="4924069" y="3693052"/>
                </a:lnTo>
                <a:lnTo>
                  <a:pt x="0" y="3693052"/>
                </a:lnTo>
                <a:lnTo>
                  <a:pt x="0" y="0"/>
                </a:lnTo>
                <a:close/>
              </a:path>
            </a:pathLst>
          </a:custGeom>
          <a:blipFill>
            <a:blip r:embed="rId3"/>
            <a:stretch>
              <a:fillRect l="0" t="0" r="0" b="0"/>
            </a:stretch>
          </a:blipFill>
        </p:spPr>
      </p:sp>
      <p:sp>
        <p:nvSpPr>
          <p:cNvPr name="TextBox 7" id="7"/>
          <p:cNvSpPr txBox="true"/>
          <p:nvPr/>
        </p:nvSpPr>
        <p:spPr>
          <a:xfrm rot="0">
            <a:off x="1028700" y="609600"/>
            <a:ext cx="12560498"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Case Study - Green Estate Forest Garden</a:t>
            </a:r>
          </a:p>
        </p:txBody>
      </p:sp>
      <p:sp>
        <p:nvSpPr>
          <p:cNvPr name="TextBox 8" id="8"/>
          <p:cNvSpPr txBox="true"/>
          <p:nvPr/>
        </p:nvSpPr>
        <p:spPr>
          <a:xfrm rot="0">
            <a:off x="1028700" y="3093084"/>
            <a:ext cx="6724742" cy="4780916"/>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Our forest garden echos the natural ecosystem found in a woodland environment with different layers of plants</a:t>
            </a:r>
          </a:p>
          <a:p>
            <a:pPr algn="l" marL="734050" indent="-367025" lvl="1">
              <a:lnSpc>
                <a:spcPts val="4759"/>
              </a:lnSpc>
              <a:buFont typeface="Arial"/>
              <a:buChar char="•"/>
            </a:pPr>
            <a:r>
              <a:rPr lang="en-US" sz="3399">
                <a:solidFill>
                  <a:srgbClr val="000000"/>
                </a:solidFill>
                <a:latin typeface="Inter"/>
                <a:ea typeface="Inter"/>
                <a:cs typeface="Inter"/>
                <a:sym typeface="Inter"/>
              </a:rPr>
              <a:t>Low maintenance </a:t>
            </a:r>
          </a:p>
          <a:p>
            <a:pPr algn="l" marL="734050" indent="-367025" lvl="1">
              <a:lnSpc>
                <a:spcPts val="4759"/>
              </a:lnSpc>
              <a:buFont typeface="Arial"/>
              <a:buChar char="•"/>
            </a:pPr>
            <a:r>
              <a:rPr lang="en-US" sz="3399">
                <a:solidFill>
                  <a:srgbClr val="000000"/>
                </a:solidFill>
                <a:latin typeface="Inter"/>
                <a:ea typeface="Inter"/>
                <a:cs typeface="Inter"/>
                <a:sym typeface="Inter"/>
              </a:rPr>
              <a:t>Fruit trees and edible hedging </a:t>
            </a:r>
          </a:p>
          <a:p>
            <a:pPr algn="l" marL="734050" indent="-367025" lvl="1">
              <a:lnSpc>
                <a:spcPts val="4759"/>
              </a:lnSpc>
              <a:buFont typeface="Arial"/>
              <a:buChar char="•"/>
            </a:pPr>
            <a:r>
              <a:rPr lang="en-US" sz="3399">
                <a:solidFill>
                  <a:srgbClr val="000000"/>
                </a:solidFill>
                <a:latin typeface="Inter"/>
                <a:ea typeface="Inter"/>
                <a:cs typeface="Inter"/>
                <a:sym typeface="Inter"/>
              </a:rPr>
              <a:t>Improved soils</a:t>
            </a:r>
          </a:p>
          <a:p>
            <a:pPr algn="l" marL="734050" indent="-367025" lvl="1">
              <a:lnSpc>
                <a:spcPts val="4759"/>
              </a:lnSpc>
              <a:buFont typeface="Arial"/>
              <a:buChar char="•"/>
            </a:pPr>
            <a:r>
              <a:rPr lang="en-US" sz="3399">
                <a:solidFill>
                  <a:srgbClr val="000000"/>
                </a:solidFill>
                <a:latin typeface="Inter"/>
                <a:ea typeface="Inter"/>
                <a:cs typeface="Inter"/>
                <a:sym typeface="Inter"/>
              </a:rPr>
              <a:t>Volunteer-led project</a:t>
            </a:r>
          </a:p>
        </p:txBody>
      </p:sp>
      <p:sp>
        <p:nvSpPr>
          <p:cNvPr name="Freeform 9" id="9"/>
          <p:cNvSpPr/>
          <p:nvPr/>
        </p:nvSpPr>
        <p:spPr>
          <a:xfrm flipH="false" flipV="false" rot="0">
            <a:off x="11269254" y="5718570"/>
            <a:ext cx="2843480" cy="3791307"/>
          </a:xfrm>
          <a:custGeom>
            <a:avLst/>
            <a:gdLst/>
            <a:ahLst/>
            <a:cxnLst/>
            <a:rect r="r" b="b" t="t" l="l"/>
            <a:pathLst>
              <a:path h="3791307" w="2843480">
                <a:moveTo>
                  <a:pt x="0" y="0"/>
                </a:moveTo>
                <a:lnTo>
                  <a:pt x="2843480" y="0"/>
                </a:lnTo>
                <a:lnTo>
                  <a:pt x="2843480" y="3791307"/>
                </a:lnTo>
                <a:lnTo>
                  <a:pt x="0" y="3791307"/>
                </a:lnTo>
                <a:lnTo>
                  <a:pt x="0" y="0"/>
                </a:lnTo>
                <a:close/>
              </a:path>
            </a:pathLst>
          </a:custGeom>
          <a:blipFill>
            <a:blip r:embed="rId4"/>
            <a:stretch>
              <a:fillRect l="0" t="0" r="0" b="0"/>
            </a:stretch>
          </a:blipFill>
        </p:spPr>
      </p:sp>
      <p:sp>
        <p:nvSpPr>
          <p:cNvPr name="Freeform 10" id="10"/>
          <p:cNvSpPr/>
          <p:nvPr/>
        </p:nvSpPr>
        <p:spPr>
          <a:xfrm flipH="false" flipV="false" rot="0">
            <a:off x="14398484" y="6463608"/>
            <a:ext cx="2870930" cy="3444871"/>
          </a:xfrm>
          <a:custGeom>
            <a:avLst/>
            <a:gdLst/>
            <a:ahLst/>
            <a:cxnLst/>
            <a:rect r="r" b="b" t="t" l="l"/>
            <a:pathLst>
              <a:path h="3444871" w="2870930">
                <a:moveTo>
                  <a:pt x="0" y="0"/>
                </a:moveTo>
                <a:lnTo>
                  <a:pt x="2870930" y="0"/>
                </a:lnTo>
                <a:lnTo>
                  <a:pt x="2870930" y="3444871"/>
                </a:lnTo>
                <a:lnTo>
                  <a:pt x="0" y="3444871"/>
                </a:lnTo>
                <a:lnTo>
                  <a:pt x="0" y="0"/>
                </a:lnTo>
                <a:close/>
              </a:path>
            </a:pathLst>
          </a:custGeom>
          <a:blipFill>
            <a:blip r:embed="rId5"/>
            <a:stretch>
              <a:fillRect l="-10912" t="-126" r="0" b="-38776"/>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8515730" y="2881960"/>
            <a:ext cx="8743570" cy="5825403"/>
          </a:xfrm>
          <a:custGeom>
            <a:avLst/>
            <a:gdLst/>
            <a:ahLst/>
            <a:cxnLst/>
            <a:rect r="r" b="b" t="t" l="l"/>
            <a:pathLst>
              <a:path h="5825403" w="8743570">
                <a:moveTo>
                  <a:pt x="0" y="0"/>
                </a:moveTo>
                <a:lnTo>
                  <a:pt x="8743570" y="0"/>
                </a:lnTo>
                <a:lnTo>
                  <a:pt x="8743570" y="5825403"/>
                </a:lnTo>
                <a:lnTo>
                  <a:pt x="0" y="5825403"/>
                </a:lnTo>
                <a:lnTo>
                  <a:pt x="0" y="0"/>
                </a:lnTo>
                <a:close/>
              </a:path>
            </a:pathLst>
          </a:custGeom>
          <a:blipFill>
            <a:blip r:embed="rId2"/>
            <a:stretch>
              <a:fillRect l="0" t="0" r="0" b="0"/>
            </a:stretch>
          </a:blipFill>
        </p:spPr>
      </p:sp>
      <p:sp>
        <p:nvSpPr>
          <p:cNvPr name="TextBox 6" id="6"/>
          <p:cNvSpPr txBox="true"/>
          <p:nvPr/>
        </p:nvSpPr>
        <p:spPr>
          <a:xfrm rot="0">
            <a:off x="1028700" y="609600"/>
            <a:ext cx="5158978"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Diverse Planting</a:t>
            </a:r>
          </a:p>
        </p:txBody>
      </p:sp>
      <p:sp>
        <p:nvSpPr>
          <p:cNvPr name="TextBox 7" id="7"/>
          <p:cNvSpPr txBox="true"/>
          <p:nvPr/>
        </p:nvSpPr>
        <p:spPr>
          <a:xfrm rot="0">
            <a:off x="1028700" y="3093084"/>
            <a:ext cx="6724742" cy="4780916"/>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Strengthens ecosystem resilience</a:t>
            </a:r>
          </a:p>
          <a:p>
            <a:pPr algn="l" marL="734050" indent="-367025" lvl="1">
              <a:lnSpc>
                <a:spcPts val="4759"/>
              </a:lnSpc>
              <a:buFont typeface="Arial"/>
              <a:buChar char="•"/>
            </a:pPr>
            <a:r>
              <a:rPr lang="en-US" sz="3399">
                <a:solidFill>
                  <a:srgbClr val="000000"/>
                </a:solidFill>
                <a:latin typeface="Inter"/>
                <a:ea typeface="Inter"/>
                <a:cs typeface="Inter"/>
                <a:sym typeface="Inter"/>
              </a:rPr>
              <a:t>The plants complex, deep roots stabilise the soil and allow water infiltration </a:t>
            </a:r>
          </a:p>
          <a:p>
            <a:pPr algn="l" marL="734050" indent="-367025" lvl="1">
              <a:lnSpc>
                <a:spcPts val="4759"/>
              </a:lnSpc>
              <a:buFont typeface="Arial"/>
              <a:buChar char="•"/>
            </a:pPr>
            <a:r>
              <a:rPr lang="en-US" sz="3399">
                <a:solidFill>
                  <a:srgbClr val="000000"/>
                </a:solidFill>
                <a:latin typeface="Inter"/>
                <a:ea typeface="Inter"/>
                <a:cs typeface="Inter"/>
                <a:sym typeface="Inter"/>
              </a:rPr>
              <a:t>Co-benefits: sequesters carbon and improves health and wellbeing</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1982905" y="2531544"/>
            <a:ext cx="5603206" cy="4202405"/>
          </a:xfrm>
          <a:custGeom>
            <a:avLst/>
            <a:gdLst/>
            <a:ahLst/>
            <a:cxnLst/>
            <a:rect r="r" b="b" t="t" l="l"/>
            <a:pathLst>
              <a:path h="4202405" w="5603206">
                <a:moveTo>
                  <a:pt x="0" y="0"/>
                </a:moveTo>
                <a:lnTo>
                  <a:pt x="5603207" y="0"/>
                </a:lnTo>
                <a:lnTo>
                  <a:pt x="5603207" y="4202405"/>
                </a:lnTo>
                <a:lnTo>
                  <a:pt x="0" y="4202405"/>
                </a:lnTo>
                <a:lnTo>
                  <a:pt x="0" y="0"/>
                </a:lnTo>
                <a:close/>
              </a:path>
            </a:pathLst>
          </a:custGeom>
          <a:blipFill>
            <a:blip r:embed="rId2"/>
            <a:stretch>
              <a:fillRect l="0" t="0" r="0" b="0"/>
            </a:stretch>
          </a:blipFill>
        </p:spPr>
      </p:sp>
      <p:sp>
        <p:nvSpPr>
          <p:cNvPr name="Freeform 6" id="6"/>
          <p:cNvSpPr/>
          <p:nvPr/>
        </p:nvSpPr>
        <p:spPr>
          <a:xfrm flipH="false" flipV="false" rot="0">
            <a:off x="8920357" y="5516880"/>
            <a:ext cx="5332909" cy="3553051"/>
          </a:xfrm>
          <a:custGeom>
            <a:avLst/>
            <a:gdLst/>
            <a:ahLst/>
            <a:cxnLst/>
            <a:rect r="r" b="b" t="t" l="l"/>
            <a:pathLst>
              <a:path h="3553051" w="5332909">
                <a:moveTo>
                  <a:pt x="0" y="0"/>
                </a:moveTo>
                <a:lnTo>
                  <a:pt x="5332910" y="0"/>
                </a:lnTo>
                <a:lnTo>
                  <a:pt x="5332910" y="3553051"/>
                </a:lnTo>
                <a:lnTo>
                  <a:pt x="0" y="3553051"/>
                </a:lnTo>
                <a:lnTo>
                  <a:pt x="0" y="0"/>
                </a:lnTo>
                <a:close/>
              </a:path>
            </a:pathLst>
          </a:custGeom>
          <a:blipFill>
            <a:blip r:embed="rId3"/>
            <a:stretch>
              <a:fillRect l="0" t="0" r="0" b="0"/>
            </a:stretch>
          </a:blipFill>
        </p:spPr>
      </p:sp>
      <p:sp>
        <p:nvSpPr>
          <p:cNvPr name="TextBox 7" id="7"/>
          <p:cNvSpPr txBox="true"/>
          <p:nvPr/>
        </p:nvSpPr>
        <p:spPr>
          <a:xfrm rot="0">
            <a:off x="1028700" y="609600"/>
            <a:ext cx="9749790"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Case Study - Pictorial Meadows</a:t>
            </a:r>
          </a:p>
        </p:txBody>
      </p:sp>
      <p:sp>
        <p:nvSpPr>
          <p:cNvPr name="TextBox 8" id="8"/>
          <p:cNvSpPr txBox="true"/>
          <p:nvPr/>
        </p:nvSpPr>
        <p:spPr>
          <a:xfrm rot="0">
            <a:off x="1028700" y="3093084"/>
            <a:ext cx="7602252" cy="4780916"/>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The Green Estate (in collaboration with the University of Sheffield) have been developing urban meadow mixes for 20+ years</a:t>
            </a:r>
          </a:p>
          <a:p>
            <a:pPr algn="l">
              <a:lnSpc>
                <a:spcPts val="4759"/>
              </a:lnSpc>
            </a:pPr>
          </a:p>
          <a:p>
            <a:pPr algn="l" marL="734050" indent="-367025" lvl="1">
              <a:lnSpc>
                <a:spcPts val="4759"/>
              </a:lnSpc>
              <a:buFont typeface="Arial"/>
              <a:buChar char="•"/>
            </a:pPr>
            <a:r>
              <a:rPr lang="en-US" sz="3399">
                <a:solidFill>
                  <a:srgbClr val="000000"/>
                </a:solidFill>
                <a:latin typeface="Inter"/>
                <a:ea typeface="Inter"/>
                <a:cs typeface="Inter"/>
                <a:sym typeface="Inter"/>
              </a:rPr>
              <a:t>High-impact meadow seeds mixes that benefit both people and pollinators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1707647" y="2644274"/>
            <a:ext cx="5693350" cy="3823271"/>
          </a:xfrm>
          <a:custGeom>
            <a:avLst/>
            <a:gdLst/>
            <a:ahLst/>
            <a:cxnLst/>
            <a:rect r="r" b="b" t="t" l="l"/>
            <a:pathLst>
              <a:path h="3823271" w="5693350">
                <a:moveTo>
                  <a:pt x="0" y="0"/>
                </a:moveTo>
                <a:lnTo>
                  <a:pt x="5693349" y="0"/>
                </a:lnTo>
                <a:lnTo>
                  <a:pt x="5693349" y="3823272"/>
                </a:lnTo>
                <a:lnTo>
                  <a:pt x="0" y="3823272"/>
                </a:lnTo>
                <a:lnTo>
                  <a:pt x="0" y="0"/>
                </a:lnTo>
                <a:close/>
              </a:path>
            </a:pathLst>
          </a:custGeom>
          <a:blipFill>
            <a:blip r:embed="rId2"/>
            <a:stretch>
              <a:fillRect l="0" t="0" r="0" b="0"/>
            </a:stretch>
          </a:blipFill>
        </p:spPr>
      </p:sp>
      <p:sp>
        <p:nvSpPr>
          <p:cNvPr name="Freeform 6" id="6"/>
          <p:cNvSpPr/>
          <p:nvPr/>
        </p:nvSpPr>
        <p:spPr>
          <a:xfrm flipH="false" flipV="false" rot="0">
            <a:off x="8242709" y="5492303"/>
            <a:ext cx="5116907" cy="3331511"/>
          </a:xfrm>
          <a:custGeom>
            <a:avLst/>
            <a:gdLst/>
            <a:ahLst/>
            <a:cxnLst/>
            <a:rect r="r" b="b" t="t" l="l"/>
            <a:pathLst>
              <a:path h="3331511" w="5116907">
                <a:moveTo>
                  <a:pt x="0" y="0"/>
                </a:moveTo>
                <a:lnTo>
                  <a:pt x="5116907" y="0"/>
                </a:lnTo>
                <a:lnTo>
                  <a:pt x="5116907" y="3331512"/>
                </a:lnTo>
                <a:lnTo>
                  <a:pt x="0" y="3331512"/>
                </a:lnTo>
                <a:lnTo>
                  <a:pt x="0" y="0"/>
                </a:lnTo>
                <a:close/>
              </a:path>
            </a:pathLst>
          </a:custGeom>
          <a:blipFill>
            <a:blip r:embed="rId3"/>
            <a:stretch>
              <a:fillRect l="0" t="0" r="0" b="0"/>
            </a:stretch>
          </a:blipFill>
        </p:spPr>
      </p:sp>
      <p:sp>
        <p:nvSpPr>
          <p:cNvPr name="TextBox 7" id="7"/>
          <p:cNvSpPr txBox="true"/>
          <p:nvPr/>
        </p:nvSpPr>
        <p:spPr>
          <a:xfrm rot="0">
            <a:off x="1028700" y="609600"/>
            <a:ext cx="12960548"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Green Space Managament - cross cutting </a:t>
            </a:r>
          </a:p>
        </p:txBody>
      </p:sp>
      <p:sp>
        <p:nvSpPr>
          <p:cNvPr name="TextBox 8" id="8"/>
          <p:cNvSpPr txBox="true"/>
          <p:nvPr/>
        </p:nvSpPr>
        <p:spPr>
          <a:xfrm rot="0">
            <a:off x="1028700" y="3093084"/>
            <a:ext cx="6208903" cy="5981066"/>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Water management</a:t>
            </a:r>
          </a:p>
          <a:p>
            <a:pPr algn="l">
              <a:lnSpc>
                <a:spcPts val="4759"/>
              </a:lnSpc>
            </a:pPr>
          </a:p>
          <a:p>
            <a:pPr algn="l" marL="734050" indent="-367025" lvl="1">
              <a:lnSpc>
                <a:spcPts val="4759"/>
              </a:lnSpc>
              <a:buFont typeface="Arial"/>
              <a:buChar char="•"/>
            </a:pPr>
            <a:r>
              <a:rPr lang="en-US" sz="3399">
                <a:solidFill>
                  <a:srgbClr val="000000"/>
                </a:solidFill>
                <a:latin typeface="Inter"/>
                <a:ea typeface="Inter"/>
                <a:cs typeface="Inter"/>
                <a:sym typeface="Inter"/>
              </a:rPr>
              <a:t>Cooling</a:t>
            </a:r>
          </a:p>
          <a:p>
            <a:pPr algn="l">
              <a:lnSpc>
                <a:spcPts val="4759"/>
              </a:lnSpc>
            </a:pPr>
          </a:p>
          <a:p>
            <a:pPr algn="l" marL="734050" indent="-367025" lvl="1">
              <a:lnSpc>
                <a:spcPts val="4759"/>
              </a:lnSpc>
              <a:buFont typeface="Arial"/>
              <a:buChar char="•"/>
            </a:pPr>
            <a:r>
              <a:rPr lang="en-US" sz="3399">
                <a:solidFill>
                  <a:srgbClr val="000000"/>
                </a:solidFill>
                <a:latin typeface="Inter"/>
                <a:ea typeface="Inter"/>
                <a:cs typeface="Inter"/>
                <a:sym typeface="Inter"/>
              </a:rPr>
              <a:t>Improving soils</a:t>
            </a:r>
          </a:p>
          <a:p>
            <a:pPr algn="l">
              <a:lnSpc>
                <a:spcPts val="4759"/>
              </a:lnSpc>
            </a:pPr>
          </a:p>
          <a:p>
            <a:pPr algn="l" marL="734050" indent="-367025" lvl="1">
              <a:lnSpc>
                <a:spcPts val="4759"/>
              </a:lnSpc>
              <a:buFont typeface="Arial"/>
              <a:buChar char="•"/>
            </a:pPr>
            <a:r>
              <a:rPr lang="en-US" sz="3399">
                <a:solidFill>
                  <a:srgbClr val="000000"/>
                </a:solidFill>
                <a:latin typeface="Inter"/>
                <a:ea typeface="Inter"/>
                <a:cs typeface="Inter"/>
                <a:sym typeface="Inter"/>
              </a:rPr>
              <a:t>Biodiversity enhancement</a:t>
            </a:r>
          </a:p>
          <a:p>
            <a:pPr algn="l">
              <a:lnSpc>
                <a:spcPts val="4759"/>
              </a:lnSpc>
            </a:pPr>
          </a:p>
          <a:p>
            <a:pPr algn="l" marL="734050" indent="-367025" lvl="1">
              <a:lnSpc>
                <a:spcPts val="4759"/>
              </a:lnSpc>
              <a:buFont typeface="Arial"/>
              <a:buChar char="•"/>
            </a:pPr>
            <a:r>
              <a:rPr lang="en-US" sz="3399">
                <a:solidFill>
                  <a:srgbClr val="000000"/>
                </a:solidFill>
                <a:latin typeface="Inter"/>
                <a:ea typeface="Inter"/>
                <a:cs typeface="Inter"/>
                <a:sym typeface="Inter"/>
              </a:rPr>
              <a:t>Health and social benefits</a:t>
            </a:r>
          </a:p>
          <a:p>
            <a:pPr algn="l">
              <a:lnSpc>
                <a:spcPts val="4759"/>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2075392" y="2499759"/>
            <a:ext cx="5133241" cy="3503437"/>
          </a:xfrm>
          <a:custGeom>
            <a:avLst/>
            <a:gdLst/>
            <a:ahLst/>
            <a:cxnLst/>
            <a:rect r="r" b="b" t="t" l="l"/>
            <a:pathLst>
              <a:path h="3503437" w="5133241">
                <a:moveTo>
                  <a:pt x="0" y="0"/>
                </a:moveTo>
                <a:lnTo>
                  <a:pt x="5133242" y="0"/>
                </a:lnTo>
                <a:lnTo>
                  <a:pt x="5133242" y="3503437"/>
                </a:lnTo>
                <a:lnTo>
                  <a:pt x="0" y="3503437"/>
                </a:lnTo>
                <a:lnTo>
                  <a:pt x="0" y="0"/>
                </a:lnTo>
                <a:close/>
              </a:path>
            </a:pathLst>
          </a:custGeom>
          <a:blipFill>
            <a:blip r:embed="rId2"/>
            <a:stretch>
              <a:fillRect l="0" t="0" r="0" b="0"/>
            </a:stretch>
          </a:blipFill>
        </p:spPr>
      </p:sp>
      <p:sp>
        <p:nvSpPr>
          <p:cNvPr name="Freeform 6" id="6"/>
          <p:cNvSpPr/>
          <p:nvPr/>
        </p:nvSpPr>
        <p:spPr>
          <a:xfrm flipH="false" flipV="false" rot="0">
            <a:off x="11321253" y="5713421"/>
            <a:ext cx="5146931" cy="3268301"/>
          </a:xfrm>
          <a:custGeom>
            <a:avLst/>
            <a:gdLst/>
            <a:ahLst/>
            <a:cxnLst/>
            <a:rect r="r" b="b" t="t" l="l"/>
            <a:pathLst>
              <a:path h="3268301" w="5146931">
                <a:moveTo>
                  <a:pt x="0" y="0"/>
                </a:moveTo>
                <a:lnTo>
                  <a:pt x="5146931" y="0"/>
                </a:lnTo>
                <a:lnTo>
                  <a:pt x="5146931" y="3268301"/>
                </a:lnTo>
                <a:lnTo>
                  <a:pt x="0" y="3268301"/>
                </a:lnTo>
                <a:lnTo>
                  <a:pt x="0" y="0"/>
                </a:lnTo>
                <a:close/>
              </a:path>
            </a:pathLst>
          </a:custGeom>
          <a:blipFill>
            <a:blip r:embed="rId3"/>
            <a:stretch>
              <a:fillRect l="0" t="0" r="0" b="0"/>
            </a:stretch>
          </a:blipFill>
        </p:spPr>
      </p:sp>
      <p:sp>
        <p:nvSpPr>
          <p:cNvPr name="Freeform 7" id="7"/>
          <p:cNvSpPr/>
          <p:nvPr/>
        </p:nvSpPr>
        <p:spPr>
          <a:xfrm flipH="false" flipV="false" rot="0">
            <a:off x="7686412" y="3726831"/>
            <a:ext cx="4910110" cy="3277498"/>
          </a:xfrm>
          <a:custGeom>
            <a:avLst/>
            <a:gdLst/>
            <a:ahLst/>
            <a:cxnLst/>
            <a:rect r="r" b="b" t="t" l="l"/>
            <a:pathLst>
              <a:path h="3277498" w="4910110">
                <a:moveTo>
                  <a:pt x="0" y="0"/>
                </a:moveTo>
                <a:lnTo>
                  <a:pt x="4910110" y="0"/>
                </a:lnTo>
                <a:lnTo>
                  <a:pt x="4910110" y="3277499"/>
                </a:lnTo>
                <a:lnTo>
                  <a:pt x="0" y="3277499"/>
                </a:lnTo>
                <a:lnTo>
                  <a:pt x="0" y="0"/>
                </a:lnTo>
                <a:close/>
              </a:path>
            </a:pathLst>
          </a:custGeom>
          <a:blipFill>
            <a:blip r:embed="rId4"/>
            <a:stretch>
              <a:fillRect l="0" t="0" r="0" b="0"/>
            </a:stretch>
          </a:blipFill>
        </p:spPr>
      </p:sp>
      <p:sp>
        <p:nvSpPr>
          <p:cNvPr name="TextBox 8" id="8"/>
          <p:cNvSpPr txBox="true"/>
          <p:nvPr/>
        </p:nvSpPr>
        <p:spPr>
          <a:xfrm rot="0">
            <a:off x="1028700" y="609600"/>
            <a:ext cx="9623584"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Case Study - Manor Fields Park</a:t>
            </a:r>
          </a:p>
        </p:txBody>
      </p:sp>
      <p:sp>
        <p:nvSpPr>
          <p:cNvPr name="TextBox 9" id="9"/>
          <p:cNvSpPr txBox="true"/>
          <p:nvPr/>
        </p:nvSpPr>
        <p:spPr>
          <a:xfrm rot="0">
            <a:off x="1028700" y="2808820"/>
            <a:ext cx="6245956" cy="4780916"/>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Implemented and looked after by The Green Estate since 2003</a:t>
            </a:r>
          </a:p>
          <a:p>
            <a:pPr algn="l" marL="734050" indent="-367025" lvl="1">
              <a:lnSpc>
                <a:spcPts val="4759"/>
              </a:lnSpc>
              <a:buFont typeface="Arial"/>
              <a:buChar char="•"/>
            </a:pPr>
            <a:r>
              <a:rPr lang="en-US" sz="3399">
                <a:solidFill>
                  <a:srgbClr val="000000"/>
                </a:solidFill>
                <a:latin typeface="Inter"/>
                <a:ea typeface="Inter"/>
                <a:cs typeface="Inter"/>
                <a:sym typeface="Inter"/>
              </a:rPr>
              <a:t>First major SUDs scheme of its kind in the UK</a:t>
            </a:r>
          </a:p>
          <a:p>
            <a:pPr algn="l" marL="734050" indent="-367025" lvl="1">
              <a:lnSpc>
                <a:spcPts val="4759"/>
              </a:lnSpc>
              <a:buFont typeface="Arial"/>
              <a:buChar char="•"/>
            </a:pPr>
            <a:r>
              <a:rPr lang="en-US" sz="3399">
                <a:solidFill>
                  <a:srgbClr val="000000"/>
                </a:solidFill>
                <a:latin typeface="Inter"/>
                <a:ea typeface="Inter"/>
                <a:cs typeface="Inter"/>
                <a:sym typeface="Inter"/>
              </a:rPr>
              <a:t>The SUDs reduce water flow from Kirkbridge Dyke during heavy rainfall</a:t>
            </a:r>
          </a:p>
        </p:txBody>
      </p:sp>
      <p:sp>
        <p:nvSpPr>
          <p:cNvPr name="TextBox 10" id="10"/>
          <p:cNvSpPr txBox="true"/>
          <p:nvPr/>
        </p:nvSpPr>
        <p:spPr>
          <a:xfrm rot="0">
            <a:off x="1028700" y="7656632"/>
            <a:ext cx="8495705" cy="118046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Inter"/>
                <a:ea typeface="Inter"/>
                <a:cs typeface="Inter"/>
                <a:sym typeface="Inter"/>
              </a:rPr>
              <a:t>Lots of community events like park run</a:t>
            </a:r>
          </a:p>
          <a:p>
            <a:pPr algn="l" marL="734059" indent="-367030" lvl="1">
              <a:lnSpc>
                <a:spcPts val="4759"/>
              </a:lnSpc>
              <a:buFont typeface="Arial"/>
              <a:buChar char="•"/>
            </a:pPr>
            <a:r>
              <a:rPr lang="en-US" sz="3399">
                <a:solidFill>
                  <a:srgbClr val="000000"/>
                </a:solidFill>
                <a:latin typeface="Inter"/>
                <a:ea typeface="Inter"/>
                <a:cs typeface="Inter"/>
                <a:sym typeface="Inter"/>
              </a:rPr>
              <a:t>Green Flag Award Winners for 11 years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1175657" y="3452284"/>
            <a:ext cx="6083643" cy="5009351"/>
          </a:xfrm>
          <a:custGeom>
            <a:avLst/>
            <a:gdLst/>
            <a:ahLst/>
            <a:cxnLst/>
            <a:rect r="r" b="b" t="t" l="l"/>
            <a:pathLst>
              <a:path h="5009351" w="6083643">
                <a:moveTo>
                  <a:pt x="0" y="0"/>
                </a:moveTo>
                <a:lnTo>
                  <a:pt x="6083643" y="0"/>
                </a:lnTo>
                <a:lnTo>
                  <a:pt x="6083643" y="5009351"/>
                </a:lnTo>
                <a:lnTo>
                  <a:pt x="0" y="5009351"/>
                </a:lnTo>
                <a:lnTo>
                  <a:pt x="0" y="0"/>
                </a:lnTo>
                <a:close/>
              </a:path>
            </a:pathLst>
          </a:custGeom>
          <a:blipFill>
            <a:blip r:embed="rId2"/>
            <a:stretch>
              <a:fillRect l="-9343" t="0" r="-14014" b="0"/>
            </a:stretch>
          </a:blipFill>
        </p:spPr>
      </p:sp>
      <p:sp>
        <p:nvSpPr>
          <p:cNvPr name="TextBox 6" id="6"/>
          <p:cNvSpPr txBox="true"/>
          <p:nvPr/>
        </p:nvSpPr>
        <p:spPr>
          <a:xfrm rot="0">
            <a:off x="1028700" y="609600"/>
            <a:ext cx="7659886"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Green Estate &amp; Adapt-Ed</a:t>
            </a:r>
          </a:p>
        </p:txBody>
      </p:sp>
      <p:sp>
        <p:nvSpPr>
          <p:cNvPr name="TextBox 7" id="7"/>
          <p:cNvSpPr txBox="true"/>
          <p:nvPr/>
        </p:nvSpPr>
        <p:spPr>
          <a:xfrm rot="0">
            <a:off x="1028700" y="3026409"/>
            <a:ext cx="9477060" cy="6818632"/>
          </a:xfrm>
          <a:prstGeom prst="rect">
            <a:avLst/>
          </a:prstGeom>
        </p:spPr>
        <p:txBody>
          <a:bodyPr anchor="t" rtlCol="false" tIns="0" lIns="0" bIns="0" rIns="0">
            <a:spAutoFit/>
          </a:bodyPr>
          <a:lstStyle/>
          <a:p>
            <a:pPr algn="l" marL="734050" indent="-367025" lvl="1">
              <a:lnSpc>
                <a:spcPts val="5439"/>
              </a:lnSpc>
              <a:buFont typeface="Arial"/>
              <a:buChar char="•"/>
            </a:pPr>
            <a:r>
              <a:rPr lang="en-US" sz="3399">
                <a:solidFill>
                  <a:srgbClr val="000000"/>
                </a:solidFill>
                <a:latin typeface="Inter"/>
                <a:ea typeface="Inter"/>
                <a:cs typeface="Inter"/>
                <a:sym typeface="Inter"/>
              </a:rPr>
              <a:t>Many years of experience delivering nature-based solutions, those profits invest in our community and educational work </a:t>
            </a:r>
          </a:p>
          <a:p>
            <a:pPr algn="l" marL="734050" indent="-367025" lvl="1">
              <a:lnSpc>
                <a:spcPts val="5439"/>
              </a:lnSpc>
              <a:buFont typeface="Arial"/>
              <a:buChar char="•"/>
            </a:pPr>
            <a:r>
              <a:rPr lang="en-US" sz="3399">
                <a:solidFill>
                  <a:srgbClr val="000000"/>
                </a:solidFill>
                <a:latin typeface="Inter"/>
                <a:ea typeface="Inter"/>
                <a:cs typeface="Inter"/>
                <a:sym typeface="Inter"/>
              </a:rPr>
              <a:t>Utilise that expertise to educate the next generation </a:t>
            </a:r>
          </a:p>
          <a:p>
            <a:pPr algn="l" marL="734050" indent="-367025" lvl="1">
              <a:lnSpc>
                <a:spcPts val="5439"/>
              </a:lnSpc>
              <a:buFont typeface="Arial"/>
              <a:buChar char="•"/>
            </a:pPr>
            <a:r>
              <a:rPr lang="en-US" sz="3399">
                <a:solidFill>
                  <a:srgbClr val="000000"/>
                </a:solidFill>
                <a:latin typeface="Inter"/>
                <a:ea typeface="Inter"/>
                <a:cs typeface="Inter"/>
                <a:sym typeface="Inter"/>
              </a:rPr>
              <a:t>Collaboration with Sheffield Hallam </a:t>
            </a:r>
          </a:p>
          <a:p>
            <a:pPr algn="l" marL="734050" indent="-367025" lvl="1">
              <a:lnSpc>
                <a:spcPts val="5439"/>
              </a:lnSpc>
              <a:buFont typeface="Arial"/>
              <a:buChar char="•"/>
            </a:pPr>
            <a:r>
              <a:rPr lang="en-US" sz="3399">
                <a:solidFill>
                  <a:srgbClr val="000000"/>
                </a:solidFill>
                <a:latin typeface="Inter"/>
                <a:ea typeface="Inter"/>
                <a:cs typeface="Inter"/>
                <a:sym typeface="Inter"/>
              </a:rPr>
              <a:t>Come to our site for Geography and Science not just history!</a:t>
            </a:r>
          </a:p>
          <a:p>
            <a:pPr algn="l" marL="734050" indent="-367025" lvl="1">
              <a:lnSpc>
                <a:spcPts val="5439"/>
              </a:lnSpc>
              <a:buFont typeface="Arial"/>
              <a:buChar char="•"/>
            </a:pPr>
            <a:r>
              <a:rPr lang="en-US" sz="3399">
                <a:solidFill>
                  <a:srgbClr val="000000"/>
                </a:solidFill>
                <a:latin typeface="Inter"/>
                <a:ea typeface="Inter"/>
                <a:cs typeface="Inter"/>
                <a:sym typeface="Inter"/>
              </a:rPr>
              <a:t>Next CPD session - what do you want to know more about?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960" t="-318" r="-1566" b="-20974"/>
            </a:stretch>
          </a:blipFill>
        </p:spPr>
      </p:sp>
      <p:sp>
        <p:nvSpPr>
          <p:cNvPr name="Freeform 3" id="3"/>
          <p:cNvSpPr/>
          <p:nvPr/>
        </p:nvSpPr>
        <p:spPr>
          <a:xfrm flipH="false" flipV="false" rot="0">
            <a:off x="819806" y="8742753"/>
            <a:ext cx="3798054" cy="958742"/>
          </a:xfrm>
          <a:custGeom>
            <a:avLst/>
            <a:gdLst/>
            <a:ahLst/>
            <a:cxnLst/>
            <a:rect r="r" b="b" t="t" l="l"/>
            <a:pathLst>
              <a:path h="958742" w="3798054">
                <a:moveTo>
                  <a:pt x="0" y="0"/>
                </a:moveTo>
                <a:lnTo>
                  <a:pt x="3798054" y="0"/>
                </a:lnTo>
                <a:lnTo>
                  <a:pt x="3798054" y="958742"/>
                </a:lnTo>
                <a:lnTo>
                  <a:pt x="0" y="958742"/>
                </a:lnTo>
                <a:lnTo>
                  <a:pt x="0" y="0"/>
                </a:lnTo>
                <a:close/>
              </a:path>
            </a:pathLst>
          </a:custGeom>
          <a:blipFill>
            <a:blip r:embed="rId3"/>
            <a:stretch>
              <a:fillRect l="-4579" t="-18141" r="0" b="-19955"/>
            </a:stretch>
          </a:blipFill>
        </p:spPr>
      </p:sp>
      <p:sp>
        <p:nvSpPr>
          <p:cNvPr name="Freeform 4" id="4"/>
          <p:cNvSpPr/>
          <p:nvPr/>
        </p:nvSpPr>
        <p:spPr>
          <a:xfrm flipH="false" flipV="false" rot="0">
            <a:off x="5053804" y="8614169"/>
            <a:ext cx="1288261" cy="1288261"/>
          </a:xfrm>
          <a:custGeom>
            <a:avLst/>
            <a:gdLst/>
            <a:ahLst/>
            <a:cxnLst/>
            <a:rect r="r" b="b" t="t" l="l"/>
            <a:pathLst>
              <a:path h="1288261" w="1288261">
                <a:moveTo>
                  <a:pt x="0" y="0"/>
                </a:moveTo>
                <a:lnTo>
                  <a:pt x="1288262" y="0"/>
                </a:lnTo>
                <a:lnTo>
                  <a:pt x="1288262" y="1288262"/>
                </a:lnTo>
                <a:lnTo>
                  <a:pt x="0" y="1288262"/>
                </a:lnTo>
                <a:lnTo>
                  <a:pt x="0" y="0"/>
                </a:lnTo>
                <a:close/>
              </a:path>
            </a:pathLst>
          </a:custGeom>
          <a:blipFill>
            <a:blip r:embed="rId4"/>
            <a:stretch>
              <a:fillRect l="0" t="0" r="0" b="0"/>
            </a:stretch>
          </a:blipFill>
        </p:spPr>
      </p:sp>
      <p:sp>
        <p:nvSpPr>
          <p:cNvPr name="Freeform 5" id="5"/>
          <p:cNvSpPr/>
          <p:nvPr/>
        </p:nvSpPr>
        <p:spPr>
          <a:xfrm flipH="false" flipV="false" rot="0">
            <a:off x="16488372" y="8674732"/>
            <a:ext cx="891400" cy="1167135"/>
          </a:xfrm>
          <a:custGeom>
            <a:avLst/>
            <a:gdLst/>
            <a:ahLst/>
            <a:cxnLst/>
            <a:rect r="r" b="b" t="t" l="l"/>
            <a:pathLst>
              <a:path h="1167135" w="891400">
                <a:moveTo>
                  <a:pt x="0" y="0"/>
                </a:moveTo>
                <a:lnTo>
                  <a:pt x="891400" y="0"/>
                </a:lnTo>
                <a:lnTo>
                  <a:pt x="891400" y="1167136"/>
                </a:lnTo>
                <a:lnTo>
                  <a:pt x="0" y="1167136"/>
                </a:lnTo>
                <a:lnTo>
                  <a:pt x="0" y="0"/>
                </a:lnTo>
                <a:close/>
              </a:path>
            </a:pathLst>
          </a:custGeom>
          <a:blipFill>
            <a:blip r:embed="rId5"/>
            <a:stretch>
              <a:fillRect l="0" t="0" r="0" b="0"/>
            </a:stretch>
          </a:blipFill>
        </p:spPr>
      </p:sp>
      <p:grpSp>
        <p:nvGrpSpPr>
          <p:cNvPr name="Group 6" id="6"/>
          <p:cNvGrpSpPr/>
          <p:nvPr/>
        </p:nvGrpSpPr>
        <p:grpSpPr>
          <a:xfrm rot="0">
            <a:off x="13342285" y="8603026"/>
            <a:ext cx="1238842" cy="1238842"/>
            <a:chOff x="0" y="0"/>
            <a:chExt cx="1651789" cy="1651789"/>
          </a:xfrm>
        </p:grpSpPr>
        <p:grpSp>
          <p:nvGrpSpPr>
            <p:cNvPr name="Group 7" id="7"/>
            <p:cNvGrpSpPr/>
            <p:nvPr/>
          </p:nvGrpSpPr>
          <p:grpSpPr>
            <a:xfrm rot="0">
              <a:off x="172045" y="99441"/>
              <a:ext cx="248136" cy="24813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grpSp>
          <p:nvGrpSpPr>
            <p:cNvPr name="Group 10" id="10"/>
            <p:cNvGrpSpPr/>
            <p:nvPr/>
          </p:nvGrpSpPr>
          <p:grpSpPr>
            <a:xfrm rot="0">
              <a:off x="1192316" y="1198418"/>
              <a:ext cx="405550" cy="40555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grpSp>
          <p:nvGrpSpPr>
            <p:cNvPr name="Group 13" id="13"/>
            <p:cNvGrpSpPr/>
            <p:nvPr/>
          </p:nvGrpSpPr>
          <p:grpSpPr>
            <a:xfrm rot="0">
              <a:off x="20462" y="20462"/>
              <a:ext cx="1610865" cy="1610865"/>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sp>
          <p:nvSpPr>
            <p:cNvPr name="Freeform 16" id="16"/>
            <p:cNvSpPr/>
            <p:nvPr/>
          </p:nvSpPr>
          <p:spPr>
            <a:xfrm flipH="false" flipV="false" rot="0">
              <a:off x="0" y="0"/>
              <a:ext cx="1651789" cy="1651789"/>
            </a:xfrm>
            <a:custGeom>
              <a:avLst/>
              <a:gdLst/>
              <a:ahLst/>
              <a:cxnLst/>
              <a:rect r="r" b="b" t="t" l="l"/>
              <a:pathLst>
                <a:path h="1651789" w="1651789">
                  <a:moveTo>
                    <a:pt x="0" y="0"/>
                  </a:moveTo>
                  <a:lnTo>
                    <a:pt x="1651789" y="0"/>
                  </a:lnTo>
                  <a:lnTo>
                    <a:pt x="1651789" y="1651789"/>
                  </a:lnTo>
                  <a:lnTo>
                    <a:pt x="0" y="1651789"/>
                  </a:lnTo>
                  <a:lnTo>
                    <a:pt x="0" y="0"/>
                  </a:lnTo>
                  <a:close/>
                </a:path>
              </a:pathLst>
            </a:custGeom>
            <a:blipFill>
              <a:blip r:embed="rId6"/>
              <a:stretch>
                <a:fillRect l="0" t="0" r="0" b="0"/>
              </a:stretch>
            </a:blipFill>
          </p:spPr>
        </p:sp>
      </p:grpSp>
      <p:grpSp>
        <p:nvGrpSpPr>
          <p:cNvPr name="Group 17" id="17"/>
          <p:cNvGrpSpPr/>
          <p:nvPr/>
        </p:nvGrpSpPr>
        <p:grpSpPr>
          <a:xfrm rot="0">
            <a:off x="14757848" y="8603026"/>
            <a:ext cx="1238842" cy="1238842"/>
            <a:chOff x="0" y="0"/>
            <a:chExt cx="1651789" cy="1651789"/>
          </a:xfrm>
        </p:grpSpPr>
        <p:grpSp>
          <p:nvGrpSpPr>
            <p:cNvPr name="Group 18" id="18"/>
            <p:cNvGrpSpPr/>
            <p:nvPr/>
          </p:nvGrpSpPr>
          <p:grpSpPr>
            <a:xfrm rot="0">
              <a:off x="29715" y="14858"/>
              <a:ext cx="1607216" cy="160721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sp>
          <p:nvSpPr>
            <p:cNvPr name="Freeform 21" id="21"/>
            <p:cNvSpPr/>
            <p:nvPr/>
          </p:nvSpPr>
          <p:spPr>
            <a:xfrm flipH="false" flipV="false" rot="0">
              <a:off x="0" y="0"/>
              <a:ext cx="1651789" cy="1651789"/>
            </a:xfrm>
            <a:custGeom>
              <a:avLst/>
              <a:gdLst/>
              <a:ahLst/>
              <a:cxnLst/>
              <a:rect r="r" b="b" t="t" l="l"/>
              <a:pathLst>
                <a:path h="1651789" w="1651789">
                  <a:moveTo>
                    <a:pt x="0" y="0"/>
                  </a:moveTo>
                  <a:lnTo>
                    <a:pt x="1651789" y="0"/>
                  </a:lnTo>
                  <a:lnTo>
                    <a:pt x="1651789" y="1651789"/>
                  </a:lnTo>
                  <a:lnTo>
                    <a:pt x="0" y="1651789"/>
                  </a:lnTo>
                  <a:lnTo>
                    <a:pt x="0" y="0"/>
                  </a:lnTo>
                  <a:close/>
                </a:path>
              </a:pathLst>
            </a:custGeom>
            <a:blipFill>
              <a:blip r:embed="rId7"/>
              <a:stretch>
                <a:fillRect l="0" t="0" r="0" b="0"/>
              </a:stretch>
            </a:blipFill>
          </p:spPr>
        </p:sp>
      </p:grpSp>
      <p:grpSp>
        <p:nvGrpSpPr>
          <p:cNvPr name="Group 22" id="22"/>
          <p:cNvGrpSpPr/>
          <p:nvPr/>
        </p:nvGrpSpPr>
        <p:grpSpPr>
          <a:xfrm rot="0">
            <a:off x="0" y="839771"/>
            <a:ext cx="18288000" cy="1488609"/>
            <a:chOff x="0" y="0"/>
            <a:chExt cx="6957683" cy="566342"/>
          </a:xfrm>
        </p:grpSpPr>
        <p:sp>
          <p:nvSpPr>
            <p:cNvPr name="Freeform 23" id="23"/>
            <p:cNvSpPr/>
            <p:nvPr/>
          </p:nvSpPr>
          <p:spPr>
            <a:xfrm flipH="false" flipV="false" rot="0">
              <a:off x="0" y="0"/>
              <a:ext cx="6957683" cy="566342"/>
            </a:xfrm>
            <a:custGeom>
              <a:avLst/>
              <a:gdLst/>
              <a:ahLst/>
              <a:cxnLst/>
              <a:rect r="r" b="b" t="t" l="l"/>
              <a:pathLst>
                <a:path h="566342" w="6957683">
                  <a:moveTo>
                    <a:pt x="0" y="0"/>
                  </a:moveTo>
                  <a:lnTo>
                    <a:pt x="6957683" y="0"/>
                  </a:lnTo>
                  <a:lnTo>
                    <a:pt x="6957683" y="566342"/>
                  </a:lnTo>
                  <a:lnTo>
                    <a:pt x="0" y="566342"/>
                  </a:lnTo>
                  <a:close/>
                </a:path>
              </a:pathLst>
            </a:custGeom>
            <a:solidFill>
              <a:srgbClr val="157446"/>
            </a:solidFill>
          </p:spPr>
        </p:sp>
        <p:sp>
          <p:nvSpPr>
            <p:cNvPr name="TextBox 24" id="24"/>
            <p:cNvSpPr txBox="true"/>
            <p:nvPr/>
          </p:nvSpPr>
          <p:spPr>
            <a:xfrm>
              <a:off x="0" y="-28575"/>
              <a:ext cx="6957683" cy="594917"/>
            </a:xfrm>
            <a:prstGeom prst="rect">
              <a:avLst/>
            </a:prstGeom>
          </p:spPr>
          <p:txBody>
            <a:bodyPr anchor="ctr" rtlCol="false" tIns="47853" lIns="47853" bIns="47853" rIns="47853"/>
            <a:lstStyle/>
            <a:p>
              <a:pPr algn="ctr">
                <a:lnSpc>
                  <a:spcPts val="1582"/>
                </a:lnSpc>
              </a:pPr>
            </a:p>
          </p:txBody>
        </p:sp>
      </p:grpSp>
      <p:sp>
        <p:nvSpPr>
          <p:cNvPr name="Freeform 25" id="25"/>
          <p:cNvSpPr/>
          <p:nvPr/>
        </p:nvSpPr>
        <p:spPr>
          <a:xfrm flipH="false" flipV="false" rot="0">
            <a:off x="819806" y="8742753"/>
            <a:ext cx="3798054" cy="958742"/>
          </a:xfrm>
          <a:custGeom>
            <a:avLst/>
            <a:gdLst/>
            <a:ahLst/>
            <a:cxnLst/>
            <a:rect r="r" b="b" t="t" l="l"/>
            <a:pathLst>
              <a:path h="958742" w="3798054">
                <a:moveTo>
                  <a:pt x="0" y="0"/>
                </a:moveTo>
                <a:lnTo>
                  <a:pt x="3798054" y="0"/>
                </a:lnTo>
                <a:lnTo>
                  <a:pt x="3798054" y="958742"/>
                </a:lnTo>
                <a:lnTo>
                  <a:pt x="0" y="958742"/>
                </a:lnTo>
                <a:lnTo>
                  <a:pt x="0" y="0"/>
                </a:lnTo>
                <a:close/>
              </a:path>
            </a:pathLst>
          </a:custGeom>
          <a:blipFill>
            <a:blip r:embed="rId3"/>
            <a:stretch>
              <a:fillRect l="-4579" t="-18141" r="0" b="-19955"/>
            </a:stretch>
          </a:blipFill>
        </p:spPr>
      </p:sp>
      <p:sp>
        <p:nvSpPr>
          <p:cNvPr name="Freeform 26" id="26"/>
          <p:cNvSpPr/>
          <p:nvPr/>
        </p:nvSpPr>
        <p:spPr>
          <a:xfrm flipH="false" flipV="false" rot="0">
            <a:off x="5053804" y="8614169"/>
            <a:ext cx="1288261" cy="1288261"/>
          </a:xfrm>
          <a:custGeom>
            <a:avLst/>
            <a:gdLst/>
            <a:ahLst/>
            <a:cxnLst/>
            <a:rect r="r" b="b" t="t" l="l"/>
            <a:pathLst>
              <a:path h="1288261" w="1288261">
                <a:moveTo>
                  <a:pt x="0" y="0"/>
                </a:moveTo>
                <a:lnTo>
                  <a:pt x="1288262" y="0"/>
                </a:lnTo>
                <a:lnTo>
                  <a:pt x="1288262" y="1288262"/>
                </a:lnTo>
                <a:lnTo>
                  <a:pt x="0" y="1288262"/>
                </a:lnTo>
                <a:lnTo>
                  <a:pt x="0" y="0"/>
                </a:lnTo>
                <a:close/>
              </a:path>
            </a:pathLst>
          </a:custGeom>
          <a:blipFill>
            <a:blip r:embed="rId4"/>
            <a:stretch>
              <a:fillRect l="0" t="0" r="0" b="0"/>
            </a:stretch>
          </a:blipFill>
        </p:spPr>
      </p:sp>
      <p:sp>
        <p:nvSpPr>
          <p:cNvPr name="Freeform 27" id="27"/>
          <p:cNvSpPr/>
          <p:nvPr/>
        </p:nvSpPr>
        <p:spPr>
          <a:xfrm flipH="false" flipV="false" rot="0">
            <a:off x="16488372" y="8674732"/>
            <a:ext cx="891400" cy="1167135"/>
          </a:xfrm>
          <a:custGeom>
            <a:avLst/>
            <a:gdLst/>
            <a:ahLst/>
            <a:cxnLst/>
            <a:rect r="r" b="b" t="t" l="l"/>
            <a:pathLst>
              <a:path h="1167135" w="891400">
                <a:moveTo>
                  <a:pt x="0" y="0"/>
                </a:moveTo>
                <a:lnTo>
                  <a:pt x="891400" y="0"/>
                </a:lnTo>
                <a:lnTo>
                  <a:pt x="891400" y="1167136"/>
                </a:lnTo>
                <a:lnTo>
                  <a:pt x="0" y="1167136"/>
                </a:lnTo>
                <a:lnTo>
                  <a:pt x="0" y="0"/>
                </a:lnTo>
                <a:close/>
              </a:path>
            </a:pathLst>
          </a:custGeom>
          <a:blipFill>
            <a:blip r:embed="rId5"/>
            <a:stretch>
              <a:fillRect l="0" t="0" r="0" b="0"/>
            </a:stretch>
          </a:blipFill>
        </p:spPr>
      </p:sp>
      <p:grpSp>
        <p:nvGrpSpPr>
          <p:cNvPr name="Group 28" id="28"/>
          <p:cNvGrpSpPr/>
          <p:nvPr/>
        </p:nvGrpSpPr>
        <p:grpSpPr>
          <a:xfrm rot="0">
            <a:off x="13342285" y="8603026"/>
            <a:ext cx="1238842" cy="1238842"/>
            <a:chOff x="0" y="0"/>
            <a:chExt cx="1651789" cy="1651789"/>
          </a:xfrm>
        </p:grpSpPr>
        <p:grpSp>
          <p:nvGrpSpPr>
            <p:cNvPr name="Group 29" id="29"/>
            <p:cNvGrpSpPr/>
            <p:nvPr/>
          </p:nvGrpSpPr>
          <p:grpSpPr>
            <a:xfrm rot="0">
              <a:off x="172045" y="99441"/>
              <a:ext cx="248136" cy="248136"/>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1" id="31"/>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grpSp>
          <p:nvGrpSpPr>
            <p:cNvPr name="Group 32" id="32"/>
            <p:cNvGrpSpPr/>
            <p:nvPr/>
          </p:nvGrpSpPr>
          <p:grpSpPr>
            <a:xfrm rot="0">
              <a:off x="1192316" y="1198418"/>
              <a:ext cx="405550" cy="405550"/>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4" id="34"/>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grpSp>
          <p:nvGrpSpPr>
            <p:cNvPr name="Group 35" id="35"/>
            <p:cNvGrpSpPr/>
            <p:nvPr/>
          </p:nvGrpSpPr>
          <p:grpSpPr>
            <a:xfrm rot="0">
              <a:off x="20462" y="20462"/>
              <a:ext cx="1610865" cy="1610865"/>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7" id="37"/>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sp>
          <p:nvSpPr>
            <p:cNvPr name="Freeform 38" id="38"/>
            <p:cNvSpPr/>
            <p:nvPr/>
          </p:nvSpPr>
          <p:spPr>
            <a:xfrm flipH="false" flipV="false" rot="0">
              <a:off x="0" y="0"/>
              <a:ext cx="1651789" cy="1651789"/>
            </a:xfrm>
            <a:custGeom>
              <a:avLst/>
              <a:gdLst/>
              <a:ahLst/>
              <a:cxnLst/>
              <a:rect r="r" b="b" t="t" l="l"/>
              <a:pathLst>
                <a:path h="1651789" w="1651789">
                  <a:moveTo>
                    <a:pt x="0" y="0"/>
                  </a:moveTo>
                  <a:lnTo>
                    <a:pt x="1651789" y="0"/>
                  </a:lnTo>
                  <a:lnTo>
                    <a:pt x="1651789" y="1651789"/>
                  </a:lnTo>
                  <a:lnTo>
                    <a:pt x="0" y="1651789"/>
                  </a:lnTo>
                  <a:lnTo>
                    <a:pt x="0" y="0"/>
                  </a:lnTo>
                  <a:close/>
                </a:path>
              </a:pathLst>
            </a:custGeom>
            <a:blipFill>
              <a:blip r:embed="rId6"/>
              <a:stretch>
                <a:fillRect l="0" t="0" r="0" b="0"/>
              </a:stretch>
            </a:blipFill>
          </p:spPr>
        </p:sp>
      </p:grpSp>
      <p:grpSp>
        <p:nvGrpSpPr>
          <p:cNvPr name="Group 39" id="39"/>
          <p:cNvGrpSpPr/>
          <p:nvPr/>
        </p:nvGrpSpPr>
        <p:grpSpPr>
          <a:xfrm rot="0">
            <a:off x="14757848" y="8603026"/>
            <a:ext cx="1238842" cy="1238842"/>
            <a:chOff x="0" y="0"/>
            <a:chExt cx="1651789" cy="1651789"/>
          </a:xfrm>
        </p:grpSpPr>
        <p:grpSp>
          <p:nvGrpSpPr>
            <p:cNvPr name="Group 40" id="40"/>
            <p:cNvGrpSpPr/>
            <p:nvPr/>
          </p:nvGrpSpPr>
          <p:grpSpPr>
            <a:xfrm rot="0">
              <a:off x="29715" y="14858"/>
              <a:ext cx="1607216" cy="1607216"/>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2" id="42"/>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sp>
          <p:nvSpPr>
            <p:cNvPr name="Freeform 43" id="43"/>
            <p:cNvSpPr/>
            <p:nvPr/>
          </p:nvSpPr>
          <p:spPr>
            <a:xfrm flipH="false" flipV="false" rot="0">
              <a:off x="0" y="0"/>
              <a:ext cx="1651789" cy="1651789"/>
            </a:xfrm>
            <a:custGeom>
              <a:avLst/>
              <a:gdLst/>
              <a:ahLst/>
              <a:cxnLst/>
              <a:rect r="r" b="b" t="t" l="l"/>
              <a:pathLst>
                <a:path h="1651789" w="1651789">
                  <a:moveTo>
                    <a:pt x="0" y="0"/>
                  </a:moveTo>
                  <a:lnTo>
                    <a:pt x="1651789" y="0"/>
                  </a:lnTo>
                  <a:lnTo>
                    <a:pt x="1651789" y="1651789"/>
                  </a:lnTo>
                  <a:lnTo>
                    <a:pt x="0" y="1651789"/>
                  </a:lnTo>
                  <a:lnTo>
                    <a:pt x="0" y="0"/>
                  </a:lnTo>
                  <a:close/>
                </a:path>
              </a:pathLst>
            </a:custGeom>
            <a:blipFill>
              <a:blip r:embed="rId7"/>
              <a:stretch>
                <a:fillRect l="0" t="0" r="0" b="0"/>
              </a:stretch>
            </a:blipFill>
          </p:spPr>
        </p:sp>
      </p:grpSp>
      <p:sp>
        <p:nvSpPr>
          <p:cNvPr name="TextBox 44" id="44"/>
          <p:cNvSpPr txBox="true"/>
          <p:nvPr/>
        </p:nvSpPr>
        <p:spPr>
          <a:xfrm rot="0">
            <a:off x="1680146" y="1043126"/>
            <a:ext cx="14853033" cy="870586"/>
          </a:xfrm>
          <a:prstGeom prst="rect">
            <a:avLst/>
          </a:prstGeom>
        </p:spPr>
        <p:txBody>
          <a:bodyPr anchor="t" rtlCol="false" tIns="0" lIns="0" bIns="0" rIns="0">
            <a:spAutoFit/>
          </a:bodyPr>
          <a:lstStyle/>
          <a:p>
            <a:pPr algn="l">
              <a:lnSpc>
                <a:spcPts val="7139"/>
              </a:lnSpc>
              <a:spcBef>
                <a:spcPct val="0"/>
              </a:spcBef>
            </a:pPr>
            <a:r>
              <a:rPr lang="en-US" b="true" sz="5099">
                <a:solidFill>
                  <a:srgbClr val="FFFFFF"/>
                </a:solidFill>
                <a:latin typeface="Montserrat Heavy"/>
                <a:ea typeface="Montserrat Heavy"/>
                <a:cs typeface="Montserrat Heavy"/>
                <a:sym typeface="Montserrat Heavy"/>
              </a:rPr>
              <a:t>Thank you </a:t>
            </a:r>
            <a:r>
              <a:rPr lang="en-US" sz="5099">
                <a:solidFill>
                  <a:srgbClr val="FFFFFF"/>
                </a:solidFill>
                <a:latin typeface="Montserrat"/>
                <a:ea typeface="Montserrat"/>
                <a:cs typeface="Montserrat"/>
                <a:sym typeface="Montserrat"/>
              </a:rPr>
              <a:t>- any questions?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TextBox 5" id="5"/>
          <p:cNvSpPr txBox="true"/>
          <p:nvPr/>
        </p:nvSpPr>
        <p:spPr>
          <a:xfrm rot="0">
            <a:off x="1028700" y="609600"/>
            <a:ext cx="2496979"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Content</a:t>
            </a:r>
          </a:p>
        </p:txBody>
      </p:sp>
      <p:grpSp>
        <p:nvGrpSpPr>
          <p:cNvPr name="Group 6" id="6"/>
          <p:cNvGrpSpPr/>
          <p:nvPr/>
        </p:nvGrpSpPr>
        <p:grpSpPr>
          <a:xfrm rot="0">
            <a:off x="1042988" y="3686397"/>
            <a:ext cx="666784" cy="666784"/>
            <a:chOff x="0" y="0"/>
            <a:chExt cx="889045" cy="889045"/>
          </a:xfrm>
        </p:grpSpPr>
        <p:grpSp>
          <p:nvGrpSpPr>
            <p:cNvPr name="Group 7" id="7"/>
            <p:cNvGrpSpPr/>
            <p:nvPr/>
          </p:nvGrpSpPr>
          <p:grpSpPr>
            <a:xfrm rot="0">
              <a:off x="0" y="0"/>
              <a:ext cx="889045" cy="88904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57446"/>
                </a:solidFill>
                <a:prstDash val="solid"/>
                <a:miter/>
              </a:ln>
            </p:spPr>
          </p:sp>
          <p:sp>
            <p:nvSpPr>
              <p:cNvPr name="TextBox 9" id="9"/>
              <p:cNvSpPr txBox="true"/>
              <p:nvPr/>
            </p:nvSpPr>
            <p:spPr>
              <a:xfrm>
                <a:off x="76200" y="66675"/>
                <a:ext cx="660400" cy="669925"/>
              </a:xfrm>
              <a:prstGeom prst="rect">
                <a:avLst/>
              </a:prstGeom>
            </p:spPr>
            <p:txBody>
              <a:bodyPr anchor="ctr" rtlCol="false" tIns="29959" lIns="29959" bIns="29959" rIns="29959"/>
              <a:lstStyle/>
              <a:p>
                <a:pPr algn="ctr">
                  <a:lnSpc>
                    <a:spcPts val="695"/>
                  </a:lnSpc>
                </a:pPr>
              </a:p>
            </p:txBody>
          </p:sp>
        </p:grpSp>
        <p:sp>
          <p:nvSpPr>
            <p:cNvPr name="Freeform 10" id="10"/>
            <p:cNvSpPr/>
            <p:nvPr/>
          </p:nvSpPr>
          <p:spPr>
            <a:xfrm flipH="false" flipV="false" rot="701259">
              <a:off x="86375" y="257516"/>
              <a:ext cx="460162" cy="430497"/>
            </a:xfrm>
            <a:custGeom>
              <a:avLst/>
              <a:gdLst/>
              <a:ahLst/>
              <a:cxnLst/>
              <a:rect r="r" b="b" t="t" l="l"/>
              <a:pathLst>
                <a:path h="430497" w="460162">
                  <a:moveTo>
                    <a:pt x="0" y="0"/>
                  </a:moveTo>
                  <a:lnTo>
                    <a:pt x="460162" y="0"/>
                  </a:lnTo>
                  <a:lnTo>
                    <a:pt x="460162" y="430497"/>
                  </a:lnTo>
                  <a:lnTo>
                    <a:pt x="0" y="4304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11" id="11"/>
            <p:cNvSpPr/>
            <p:nvPr/>
          </p:nvSpPr>
          <p:spPr>
            <a:xfrm flipH="false" flipV="false" rot="-640587">
              <a:off x="422658" y="244426"/>
              <a:ext cx="343753" cy="456677"/>
            </a:xfrm>
            <a:custGeom>
              <a:avLst/>
              <a:gdLst/>
              <a:ahLst/>
              <a:cxnLst/>
              <a:rect r="r" b="b" t="t" l="l"/>
              <a:pathLst>
                <a:path h="456677" w="343753">
                  <a:moveTo>
                    <a:pt x="0" y="0"/>
                  </a:moveTo>
                  <a:lnTo>
                    <a:pt x="343753" y="0"/>
                  </a:lnTo>
                  <a:lnTo>
                    <a:pt x="343753" y="456677"/>
                  </a:lnTo>
                  <a:lnTo>
                    <a:pt x="0" y="4566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2" id="12"/>
          <p:cNvSpPr txBox="true"/>
          <p:nvPr/>
        </p:nvSpPr>
        <p:spPr>
          <a:xfrm rot="0">
            <a:off x="1934188" y="2753134"/>
            <a:ext cx="14817765" cy="504932"/>
          </a:xfrm>
          <a:prstGeom prst="rect">
            <a:avLst/>
          </a:prstGeom>
        </p:spPr>
        <p:txBody>
          <a:bodyPr anchor="t" rtlCol="false" tIns="0" lIns="0" bIns="0" rIns="0">
            <a:spAutoFit/>
          </a:bodyPr>
          <a:lstStyle/>
          <a:p>
            <a:pPr algn="just">
              <a:lnSpc>
                <a:spcPts val="4194"/>
              </a:lnSpc>
              <a:spcBef>
                <a:spcPct val="0"/>
              </a:spcBef>
            </a:pPr>
            <a:r>
              <a:rPr lang="en-US" b="true" sz="2995">
                <a:solidFill>
                  <a:srgbClr val="06070E"/>
                </a:solidFill>
                <a:latin typeface="Montserrat Bold"/>
                <a:ea typeface="Montserrat Bold"/>
                <a:cs typeface="Montserrat Bold"/>
                <a:sym typeface="Montserrat Bold"/>
              </a:rPr>
              <a:t>Who are The Green Estate?</a:t>
            </a:r>
          </a:p>
        </p:txBody>
      </p:sp>
      <p:sp>
        <p:nvSpPr>
          <p:cNvPr name="TextBox 13" id="13"/>
          <p:cNvSpPr txBox="true"/>
          <p:nvPr/>
        </p:nvSpPr>
        <p:spPr>
          <a:xfrm rot="0">
            <a:off x="3637300" y="4827501"/>
            <a:ext cx="13114653" cy="412750"/>
          </a:xfrm>
          <a:prstGeom prst="rect">
            <a:avLst/>
          </a:prstGeom>
        </p:spPr>
        <p:txBody>
          <a:bodyPr anchor="t" rtlCol="false" tIns="0" lIns="0" bIns="0" rIns="0">
            <a:spAutoFit/>
          </a:bodyPr>
          <a:lstStyle/>
          <a:p>
            <a:pPr algn="just">
              <a:lnSpc>
                <a:spcPts val="3499"/>
              </a:lnSpc>
              <a:spcBef>
                <a:spcPct val="0"/>
              </a:spcBef>
            </a:pPr>
            <a:r>
              <a:rPr lang="en-US" b="true" sz="2499">
                <a:solidFill>
                  <a:srgbClr val="06070E"/>
                </a:solidFill>
                <a:latin typeface="Montserrat Bold"/>
                <a:ea typeface="Montserrat Bold"/>
                <a:cs typeface="Montserrat Bold"/>
                <a:sym typeface="Montserrat Bold"/>
              </a:rPr>
              <a:t>Flood management</a:t>
            </a:r>
          </a:p>
        </p:txBody>
      </p:sp>
      <p:sp>
        <p:nvSpPr>
          <p:cNvPr name="TextBox 14" id="14"/>
          <p:cNvSpPr txBox="true"/>
          <p:nvPr/>
        </p:nvSpPr>
        <p:spPr>
          <a:xfrm rot="0">
            <a:off x="3637300" y="5652881"/>
            <a:ext cx="13114653" cy="412750"/>
          </a:xfrm>
          <a:prstGeom prst="rect">
            <a:avLst/>
          </a:prstGeom>
        </p:spPr>
        <p:txBody>
          <a:bodyPr anchor="t" rtlCol="false" tIns="0" lIns="0" bIns="0" rIns="0">
            <a:spAutoFit/>
          </a:bodyPr>
          <a:lstStyle/>
          <a:p>
            <a:pPr algn="just">
              <a:lnSpc>
                <a:spcPts val="3499"/>
              </a:lnSpc>
              <a:spcBef>
                <a:spcPct val="0"/>
              </a:spcBef>
            </a:pPr>
            <a:r>
              <a:rPr lang="en-US" b="true" sz="2499">
                <a:solidFill>
                  <a:srgbClr val="06070E"/>
                </a:solidFill>
                <a:latin typeface="Montserrat Bold"/>
                <a:ea typeface="Montserrat Bold"/>
                <a:cs typeface="Montserrat Bold"/>
                <a:sym typeface="Montserrat Bold"/>
              </a:rPr>
              <a:t>Urban Cooling</a:t>
            </a:r>
          </a:p>
        </p:txBody>
      </p:sp>
      <p:sp>
        <p:nvSpPr>
          <p:cNvPr name="TextBox 15" id="15"/>
          <p:cNvSpPr txBox="true"/>
          <p:nvPr/>
        </p:nvSpPr>
        <p:spPr>
          <a:xfrm rot="0">
            <a:off x="1934188" y="3780793"/>
            <a:ext cx="14817765" cy="504932"/>
          </a:xfrm>
          <a:prstGeom prst="rect">
            <a:avLst/>
          </a:prstGeom>
        </p:spPr>
        <p:txBody>
          <a:bodyPr anchor="t" rtlCol="false" tIns="0" lIns="0" bIns="0" rIns="0">
            <a:spAutoFit/>
          </a:bodyPr>
          <a:lstStyle/>
          <a:p>
            <a:pPr algn="just">
              <a:lnSpc>
                <a:spcPts val="4194"/>
              </a:lnSpc>
              <a:spcBef>
                <a:spcPct val="0"/>
              </a:spcBef>
            </a:pPr>
            <a:r>
              <a:rPr lang="en-US" b="true" sz="2995">
                <a:solidFill>
                  <a:srgbClr val="06070E"/>
                </a:solidFill>
                <a:latin typeface="Montserrat Bold"/>
                <a:ea typeface="Montserrat Bold"/>
                <a:cs typeface="Montserrat Bold"/>
                <a:sym typeface="Montserrat Bold"/>
              </a:rPr>
              <a:t>What do we mean by Nature-based Solutions?</a:t>
            </a:r>
          </a:p>
        </p:txBody>
      </p:sp>
      <p:sp>
        <p:nvSpPr>
          <p:cNvPr name="TextBox 16" id="16"/>
          <p:cNvSpPr txBox="true"/>
          <p:nvPr/>
        </p:nvSpPr>
        <p:spPr>
          <a:xfrm rot="0">
            <a:off x="3624655" y="6475206"/>
            <a:ext cx="13127298" cy="412750"/>
          </a:xfrm>
          <a:prstGeom prst="rect">
            <a:avLst/>
          </a:prstGeom>
        </p:spPr>
        <p:txBody>
          <a:bodyPr anchor="t" rtlCol="false" tIns="0" lIns="0" bIns="0" rIns="0">
            <a:spAutoFit/>
          </a:bodyPr>
          <a:lstStyle/>
          <a:p>
            <a:pPr algn="just">
              <a:lnSpc>
                <a:spcPts val="3499"/>
              </a:lnSpc>
              <a:spcBef>
                <a:spcPct val="0"/>
              </a:spcBef>
            </a:pPr>
            <a:r>
              <a:rPr lang="en-US" b="true" sz="2499">
                <a:solidFill>
                  <a:srgbClr val="06070E"/>
                </a:solidFill>
                <a:latin typeface="Montserrat Bold"/>
                <a:ea typeface="Montserrat Bold"/>
                <a:cs typeface="Montserrat Bold"/>
                <a:sym typeface="Montserrat Bold"/>
              </a:rPr>
              <a:t>Soils and Food Growing</a:t>
            </a:r>
          </a:p>
        </p:txBody>
      </p:sp>
      <p:sp>
        <p:nvSpPr>
          <p:cNvPr name="TextBox 17" id="17"/>
          <p:cNvSpPr txBox="true"/>
          <p:nvPr/>
        </p:nvSpPr>
        <p:spPr>
          <a:xfrm rot="0">
            <a:off x="1919901" y="9004402"/>
            <a:ext cx="14817765" cy="504932"/>
          </a:xfrm>
          <a:prstGeom prst="rect">
            <a:avLst/>
          </a:prstGeom>
        </p:spPr>
        <p:txBody>
          <a:bodyPr anchor="t" rtlCol="false" tIns="0" lIns="0" bIns="0" rIns="0">
            <a:spAutoFit/>
          </a:bodyPr>
          <a:lstStyle/>
          <a:p>
            <a:pPr algn="just">
              <a:lnSpc>
                <a:spcPts val="4194"/>
              </a:lnSpc>
              <a:spcBef>
                <a:spcPct val="0"/>
              </a:spcBef>
            </a:pPr>
            <a:r>
              <a:rPr lang="en-US" b="true" sz="2995">
                <a:solidFill>
                  <a:srgbClr val="06070E"/>
                </a:solidFill>
                <a:latin typeface="Montserrat Bold"/>
                <a:ea typeface="Montserrat Bold"/>
                <a:cs typeface="Montserrat Bold"/>
                <a:sym typeface="Montserrat Bold"/>
              </a:rPr>
              <a:t>Green Estate &amp; Adapt-Ed</a:t>
            </a:r>
          </a:p>
        </p:txBody>
      </p:sp>
      <p:sp>
        <p:nvSpPr>
          <p:cNvPr name="TextBox 18" id="18"/>
          <p:cNvSpPr txBox="true"/>
          <p:nvPr/>
        </p:nvSpPr>
        <p:spPr>
          <a:xfrm rot="0">
            <a:off x="3612010" y="7297531"/>
            <a:ext cx="13127298" cy="412750"/>
          </a:xfrm>
          <a:prstGeom prst="rect">
            <a:avLst/>
          </a:prstGeom>
        </p:spPr>
        <p:txBody>
          <a:bodyPr anchor="t" rtlCol="false" tIns="0" lIns="0" bIns="0" rIns="0">
            <a:spAutoFit/>
          </a:bodyPr>
          <a:lstStyle/>
          <a:p>
            <a:pPr algn="just">
              <a:lnSpc>
                <a:spcPts val="3499"/>
              </a:lnSpc>
              <a:spcBef>
                <a:spcPct val="0"/>
              </a:spcBef>
            </a:pPr>
            <a:r>
              <a:rPr lang="en-US" b="true" sz="2499">
                <a:solidFill>
                  <a:srgbClr val="06070E"/>
                </a:solidFill>
                <a:latin typeface="Montserrat Bold"/>
                <a:ea typeface="Montserrat Bold"/>
                <a:cs typeface="Montserrat Bold"/>
                <a:sym typeface="Montserrat Bold"/>
              </a:rPr>
              <a:t>Urban Meadows</a:t>
            </a:r>
          </a:p>
        </p:txBody>
      </p:sp>
      <p:grpSp>
        <p:nvGrpSpPr>
          <p:cNvPr name="Group 19" id="19"/>
          <p:cNvGrpSpPr/>
          <p:nvPr/>
        </p:nvGrpSpPr>
        <p:grpSpPr>
          <a:xfrm rot="0">
            <a:off x="1028700" y="2700783"/>
            <a:ext cx="666784" cy="666784"/>
            <a:chOff x="0" y="0"/>
            <a:chExt cx="889045" cy="889045"/>
          </a:xfrm>
        </p:grpSpPr>
        <p:grpSp>
          <p:nvGrpSpPr>
            <p:cNvPr name="Group 20" id="20"/>
            <p:cNvGrpSpPr/>
            <p:nvPr/>
          </p:nvGrpSpPr>
          <p:grpSpPr>
            <a:xfrm rot="0">
              <a:off x="0" y="0"/>
              <a:ext cx="889045" cy="889045"/>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57446"/>
                </a:solidFill>
                <a:prstDash val="solid"/>
                <a:miter/>
              </a:ln>
            </p:spPr>
          </p:sp>
          <p:sp>
            <p:nvSpPr>
              <p:cNvPr name="TextBox 22" id="22"/>
              <p:cNvSpPr txBox="true"/>
              <p:nvPr/>
            </p:nvSpPr>
            <p:spPr>
              <a:xfrm>
                <a:off x="76200" y="66675"/>
                <a:ext cx="660400" cy="669925"/>
              </a:xfrm>
              <a:prstGeom prst="rect">
                <a:avLst/>
              </a:prstGeom>
            </p:spPr>
            <p:txBody>
              <a:bodyPr anchor="ctr" rtlCol="false" tIns="29959" lIns="29959" bIns="29959" rIns="29959"/>
              <a:lstStyle/>
              <a:p>
                <a:pPr algn="ctr">
                  <a:lnSpc>
                    <a:spcPts val="695"/>
                  </a:lnSpc>
                </a:pPr>
              </a:p>
            </p:txBody>
          </p:sp>
        </p:grpSp>
        <p:sp>
          <p:nvSpPr>
            <p:cNvPr name="Freeform 23" id="23"/>
            <p:cNvSpPr/>
            <p:nvPr/>
          </p:nvSpPr>
          <p:spPr>
            <a:xfrm flipH="false" flipV="false" rot="701259">
              <a:off x="86375" y="257516"/>
              <a:ext cx="460162" cy="430497"/>
            </a:xfrm>
            <a:custGeom>
              <a:avLst/>
              <a:gdLst/>
              <a:ahLst/>
              <a:cxnLst/>
              <a:rect r="r" b="b" t="t" l="l"/>
              <a:pathLst>
                <a:path h="430497" w="460162">
                  <a:moveTo>
                    <a:pt x="0" y="0"/>
                  </a:moveTo>
                  <a:lnTo>
                    <a:pt x="460162" y="0"/>
                  </a:lnTo>
                  <a:lnTo>
                    <a:pt x="460162" y="430497"/>
                  </a:lnTo>
                  <a:lnTo>
                    <a:pt x="0" y="4304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4" id="24"/>
            <p:cNvSpPr/>
            <p:nvPr/>
          </p:nvSpPr>
          <p:spPr>
            <a:xfrm flipH="false" flipV="false" rot="-640587">
              <a:off x="422658" y="244426"/>
              <a:ext cx="343753" cy="456677"/>
            </a:xfrm>
            <a:custGeom>
              <a:avLst/>
              <a:gdLst/>
              <a:ahLst/>
              <a:cxnLst/>
              <a:rect r="r" b="b" t="t" l="l"/>
              <a:pathLst>
                <a:path h="456677" w="343753">
                  <a:moveTo>
                    <a:pt x="0" y="0"/>
                  </a:moveTo>
                  <a:lnTo>
                    <a:pt x="343753" y="0"/>
                  </a:lnTo>
                  <a:lnTo>
                    <a:pt x="343753" y="456677"/>
                  </a:lnTo>
                  <a:lnTo>
                    <a:pt x="0" y="4566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25" id="25"/>
          <p:cNvGrpSpPr/>
          <p:nvPr/>
        </p:nvGrpSpPr>
        <p:grpSpPr>
          <a:xfrm rot="0">
            <a:off x="1028700" y="8952052"/>
            <a:ext cx="666784" cy="666784"/>
            <a:chOff x="0" y="0"/>
            <a:chExt cx="889045" cy="889045"/>
          </a:xfrm>
        </p:grpSpPr>
        <p:grpSp>
          <p:nvGrpSpPr>
            <p:cNvPr name="Group 26" id="26"/>
            <p:cNvGrpSpPr/>
            <p:nvPr/>
          </p:nvGrpSpPr>
          <p:grpSpPr>
            <a:xfrm rot="0">
              <a:off x="0" y="0"/>
              <a:ext cx="889045" cy="889045"/>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57446"/>
                </a:solidFill>
                <a:prstDash val="solid"/>
                <a:miter/>
              </a:ln>
            </p:spPr>
          </p:sp>
          <p:sp>
            <p:nvSpPr>
              <p:cNvPr name="TextBox 28" id="28"/>
              <p:cNvSpPr txBox="true"/>
              <p:nvPr/>
            </p:nvSpPr>
            <p:spPr>
              <a:xfrm>
                <a:off x="76200" y="66675"/>
                <a:ext cx="660400" cy="669925"/>
              </a:xfrm>
              <a:prstGeom prst="rect">
                <a:avLst/>
              </a:prstGeom>
            </p:spPr>
            <p:txBody>
              <a:bodyPr anchor="ctr" rtlCol="false" tIns="29959" lIns="29959" bIns="29959" rIns="29959"/>
              <a:lstStyle/>
              <a:p>
                <a:pPr algn="ctr">
                  <a:lnSpc>
                    <a:spcPts val="695"/>
                  </a:lnSpc>
                </a:pPr>
              </a:p>
            </p:txBody>
          </p:sp>
        </p:grpSp>
        <p:sp>
          <p:nvSpPr>
            <p:cNvPr name="Freeform 29" id="29"/>
            <p:cNvSpPr/>
            <p:nvPr/>
          </p:nvSpPr>
          <p:spPr>
            <a:xfrm flipH="false" flipV="false" rot="701259">
              <a:off x="86375" y="257516"/>
              <a:ext cx="460162" cy="430497"/>
            </a:xfrm>
            <a:custGeom>
              <a:avLst/>
              <a:gdLst/>
              <a:ahLst/>
              <a:cxnLst/>
              <a:rect r="r" b="b" t="t" l="l"/>
              <a:pathLst>
                <a:path h="430497" w="460162">
                  <a:moveTo>
                    <a:pt x="0" y="0"/>
                  </a:moveTo>
                  <a:lnTo>
                    <a:pt x="460162" y="0"/>
                  </a:lnTo>
                  <a:lnTo>
                    <a:pt x="460162" y="430497"/>
                  </a:lnTo>
                  <a:lnTo>
                    <a:pt x="0" y="4304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0" id="30"/>
            <p:cNvSpPr/>
            <p:nvPr/>
          </p:nvSpPr>
          <p:spPr>
            <a:xfrm flipH="false" flipV="false" rot="-640587">
              <a:off x="422658" y="244426"/>
              <a:ext cx="343753" cy="456677"/>
            </a:xfrm>
            <a:custGeom>
              <a:avLst/>
              <a:gdLst/>
              <a:ahLst/>
              <a:cxnLst/>
              <a:rect r="r" b="b" t="t" l="l"/>
              <a:pathLst>
                <a:path h="456677" w="343753">
                  <a:moveTo>
                    <a:pt x="0" y="0"/>
                  </a:moveTo>
                  <a:lnTo>
                    <a:pt x="343753" y="0"/>
                  </a:lnTo>
                  <a:lnTo>
                    <a:pt x="343753" y="456677"/>
                  </a:lnTo>
                  <a:lnTo>
                    <a:pt x="0" y="4566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31" id="31"/>
          <p:cNvGrpSpPr/>
          <p:nvPr/>
        </p:nvGrpSpPr>
        <p:grpSpPr>
          <a:xfrm rot="0">
            <a:off x="2949912" y="4840767"/>
            <a:ext cx="424318" cy="424318"/>
            <a:chOff x="0" y="0"/>
            <a:chExt cx="565758" cy="565758"/>
          </a:xfrm>
        </p:grpSpPr>
        <p:grpSp>
          <p:nvGrpSpPr>
            <p:cNvPr name="Group 32" id="32"/>
            <p:cNvGrpSpPr/>
            <p:nvPr/>
          </p:nvGrpSpPr>
          <p:grpSpPr>
            <a:xfrm rot="0">
              <a:off x="0" y="0"/>
              <a:ext cx="565758" cy="565758"/>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57446"/>
                </a:solidFill>
                <a:prstDash val="solid"/>
                <a:miter/>
              </a:ln>
            </p:spPr>
          </p:sp>
          <p:sp>
            <p:nvSpPr>
              <p:cNvPr name="TextBox 34" id="34"/>
              <p:cNvSpPr txBox="true"/>
              <p:nvPr/>
            </p:nvSpPr>
            <p:spPr>
              <a:xfrm>
                <a:off x="76200" y="66675"/>
                <a:ext cx="660400" cy="669925"/>
              </a:xfrm>
              <a:prstGeom prst="rect">
                <a:avLst/>
              </a:prstGeom>
            </p:spPr>
            <p:txBody>
              <a:bodyPr anchor="ctr" rtlCol="false" tIns="29959" lIns="29959" bIns="29959" rIns="29959"/>
              <a:lstStyle/>
              <a:p>
                <a:pPr algn="ctr">
                  <a:lnSpc>
                    <a:spcPts val="695"/>
                  </a:lnSpc>
                </a:pPr>
              </a:p>
            </p:txBody>
          </p:sp>
        </p:grpSp>
        <p:sp>
          <p:nvSpPr>
            <p:cNvPr name="Freeform 35" id="35"/>
            <p:cNvSpPr/>
            <p:nvPr/>
          </p:nvSpPr>
          <p:spPr>
            <a:xfrm flipH="false" flipV="false" rot="701259">
              <a:off x="54966" y="163874"/>
              <a:ext cx="292831" cy="273954"/>
            </a:xfrm>
            <a:custGeom>
              <a:avLst/>
              <a:gdLst/>
              <a:ahLst/>
              <a:cxnLst/>
              <a:rect r="r" b="b" t="t" l="l"/>
              <a:pathLst>
                <a:path h="273954" w="292831">
                  <a:moveTo>
                    <a:pt x="0" y="0"/>
                  </a:moveTo>
                  <a:lnTo>
                    <a:pt x="292831" y="0"/>
                  </a:lnTo>
                  <a:lnTo>
                    <a:pt x="292831" y="273954"/>
                  </a:lnTo>
                  <a:lnTo>
                    <a:pt x="0" y="2739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6" id="36"/>
            <p:cNvSpPr/>
            <p:nvPr/>
          </p:nvSpPr>
          <p:spPr>
            <a:xfrm flipH="false" flipV="false" rot="-640587">
              <a:off x="268965" y="155544"/>
              <a:ext cx="218753" cy="290613"/>
            </a:xfrm>
            <a:custGeom>
              <a:avLst/>
              <a:gdLst/>
              <a:ahLst/>
              <a:cxnLst/>
              <a:rect r="r" b="b" t="t" l="l"/>
              <a:pathLst>
                <a:path h="290613" w="218753">
                  <a:moveTo>
                    <a:pt x="0" y="0"/>
                  </a:moveTo>
                  <a:lnTo>
                    <a:pt x="218753" y="0"/>
                  </a:lnTo>
                  <a:lnTo>
                    <a:pt x="218753" y="290614"/>
                  </a:lnTo>
                  <a:lnTo>
                    <a:pt x="0" y="290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37" id="37"/>
          <p:cNvGrpSpPr/>
          <p:nvPr/>
        </p:nvGrpSpPr>
        <p:grpSpPr>
          <a:xfrm rot="0">
            <a:off x="2949912" y="5690981"/>
            <a:ext cx="424318" cy="424318"/>
            <a:chOff x="0" y="0"/>
            <a:chExt cx="565758" cy="565758"/>
          </a:xfrm>
        </p:grpSpPr>
        <p:grpSp>
          <p:nvGrpSpPr>
            <p:cNvPr name="Group 38" id="38"/>
            <p:cNvGrpSpPr/>
            <p:nvPr/>
          </p:nvGrpSpPr>
          <p:grpSpPr>
            <a:xfrm rot="0">
              <a:off x="0" y="0"/>
              <a:ext cx="565758" cy="565758"/>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57446"/>
                </a:solidFill>
                <a:prstDash val="solid"/>
                <a:miter/>
              </a:ln>
            </p:spPr>
          </p:sp>
          <p:sp>
            <p:nvSpPr>
              <p:cNvPr name="TextBox 40" id="40"/>
              <p:cNvSpPr txBox="true"/>
              <p:nvPr/>
            </p:nvSpPr>
            <p:spPr>
              <a:xfrm>
                <a:off x="76200" y="66675"/>
                <a:ext cx="660400" cy="669925"/>
              </a:xfrm>
              <a:prstGeom prst="rect">
                <a:avLst/>
              </a:prstGeom>
            </p:spPr>
            <p:txBody>
              <a:bodyPr anchor="ctr" rtlCol="false" tIns="29959" lIns="29959" bIns="29959" rIns="29959"/>
              <a:lstStyle/>
              <a:p>
                <a:pPr algn="ctr">
                  <a:lnSpc>
                    <a:spcPts val="695"/>
                  </a:lnSpc>
                </a:pPr>
              </a:p>
            </p:txBody>
          </p:sp>
        </p:grpSp>
        <p:sp>
          <p:nvSpPr>
            <p:cNvPr name="Freeform 41" id="41"/>
            <p:cNvSpPr/>
            <p:nvPr/>
          </p:nvSpPr>
          <p:spPr>
            <a:xfrm flipH="false" flipV="false" rot="701259">
              <a:off x="54966" y="163874"/>
              <a:ext cx="292831" cy="273954"/>
            </a:xfrm>
            <a:custGeom>
              <a:avLst/>
              <a:gdLst/>
              <a:ahLst/>
              <a:cxnLst/>
              <a:rect r="r" b="b" t="t" l="l"/>
              <a:pathLst>
                <a:path h="273954" w="292831">
                  <a:moveTo>
                    <a:pt x="0" y="0"/>
                  </a:moveTo>
                  <a:lnTo>
                    <a:pt x="292831" y="0"/>
                  </a:lnTo>
                  <a:lnTo>
                    <a:pt x="292831" y="273954"/>
                  </a:lnTo>
                  <a:lnTo>
                    <a:pt x="0" y="2739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2" id="42"/>
            <p:cNvSpPr/>
            <p:nvPr/>
          </p:nvSpPr>
          <p:spPr>
            <a:xfrm flipH="false" flipV="false" rot="-640587">
              <a:off x="268965" y="155544"/>
              <a:ext cx="218753" cy="290613"/>
            </a:xfrm>
            <a:custGeom>
              <a:avLst/>
              <a:gdLst/>
              <a:ahLst/>
              <a:cxnLst/>
              <a:rect r="r" b="b" t="t" l="l"/>
              <a:pathLst>
                <a:path h="290613" w="218753">
                  <a:moveTo>
                    <a:pt x="0" y="0"/>
                  </a:moveTo>
                  <a:lnTo>
                    <a:pt x="218753" y="0"/>
                  </a:lnTo>
                  <a:lnTo>
                    <a:pt x="218753" y="290614"/>
                  </a:lnTo>
                  <a:lnTo>
                    <a:pt x="0" y="290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43" id="43"/>
          <p:cNvGrpSpPr/>
          <p:nvPr/>
        </p:nvGrpSpPr>
        <p:grpSpPr>
          <a:xfrm rot="0">
            <a:off x="2949912" y="6488472"/>
            <a:ext cx="424318" cy="424318"/>
            <a:chOff x="0" y="0"/>
            <a:chExt cx="565758" cy="565758"/>
          </a:xfrm>
        </p:grpSpPr>
        <p:grpSp>
          <p:nvGrpSpPr>
            <p:cNvPr name="Group 44" id="44"/>
            <p:cNvGrpSpPr/>
            <p:nvPr/>
          </p:nvGrpSpPr>
          <p:grpSpPr>
            <a:xfrm rot="0">
              <a:off x="0" y="0"/>
              <a:ext cx="565758" cy="565758"/>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57446"/>
                </a:solidFill>
                <a:prstDash val="solid"/>
                <a:miter/>
              </a:ln>
            </p:spPr>
          </p:sp>
          <p:sp>
            <p:nvSpPr>
              <p:cNvPr name="TextBox 46" id="46"/>
              <p:cNvSpPr txBox="true"/>
              <p:nvPr/>
            </p:nvSpPr>
            <p:spPr>
              <a:xfrm>
                <a:off x="76200" y="66675"/>
                <a:ext cx="660400" cy="669925"/>
              </a:xfrm>
              <a:prstGeom prst="rect">
                <a:avLst/>
              </a:prstGeom>
            </p:spPr>
            <p:txBody>
              <a:bodyPr anchor="ctr" rtlCol="false" tIns="29959" lIns="29959" bIns="29959" rIns="29959"/>
              <a:lstStyle/>
              <a:p>
                <a:pPr algn="ctr">
                  <a:lnSpc>
                    <a:spcPts val="695"/>
                  </a:lnSpc>
                </a:pPr>
              </a:p>
            </p:txBody>
          </p:sp>
        </p:grpSp>
        <p:sp>
          <p:nvSpPr>
            <p:cNvPr name="Freeform 47" id="47"/>
            <p:cNvSpPr/>
            <p:nvPr/>
          </p:nvSpPr>
          <p:spPr>
            <a:xfrm flipH="false" flipV="false" rot="701259">
              <a:off x="54966" y="163874"/>
              <a:ext cx="292831" cy="273954"/>
            </a:xfrm>
            <a:custGeom>
              <a:avLst/>
              <a:gdLst/>
              <a:ahLst/>
              <a:cxnLst/>
              <a:rect r="r" b="b" t="t" l="l"/>
              <a:pathLst>
                <a:path h="273954" w="292831">
                  <a:moveTo>
                    <a:pt x="0" y="0"/>
                  </a:moveTo>
                  <a:lnTo>
                    <a:pt x="292831" y="0"/>
                  </a:lnTo>
                  <a:lnTo>
                    <a:pt x="292831" y="273954"/>
                  </a:lnTo>
                  <a:lnTo>
                    <a:pt x="0" y="2739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8" id="48"/>
            <p:cNvSpPr/>
            <p:nvPr/>
          </p:nvSpPr>
          <p:spPr>
            <a:xfrm flipH="false" flipV="false" rot="-640587">
              <a:off x="268965" y="155544"/>
              <a:ext cx="218753" cy="290613"/>
            </a:xfrm>
            <a:custGeom>
              <a:avLst/>
              <a:gdLst/>
              <a:ahLst/>
              <a:cxnLst/>
              <a:rect r="r" b="b" t="t" l="l"/>
              <a:pathLst>
                <a:path h="290613" w="218753">
                  <a:moveTo>
                    <a:pt x="0" y="0"/>
                  </a:moveTo>
                  <a:lnTo>
                    <a:pt x="218753" y="0"/>
                  </a:lnTo>
                  <a:lnTo>
                    <a:pt x="218753" y="290614"/>
                  </a:lnTo>
                  <a:lnTo>
                    <a:pt x="0" y="290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49" id="49"/>
          <p:cNvGrpSpPr/>
          <p:nvPr/>
        </p:nvGrpSpPr>
        <p:grpSpPr>
          <a:xfrm rot="0">
            <a:off x="2949912" y="7341415"/>
            <a:ext cx="424318" cy="424318"/>
            <a:chOff x="0" y="0"/>
            <a:chExt cx="565758" cy="565758"/>
          </a:xfrm>
        </p:grpSpPr>
        <p:grpSp>
          <p:nvGrpSpPr>
            <p:cNvPr name="Group 50" id="50"/>
            <p:cNvGrpSpPr/>
            <p:nvPr/>
          </p:nvGrpSpPr>
          <p:grpSpPr>
            <a:xfrm rot="0">
              <a:off x="0" y="0"/>
              <a:ext cx="565758" cy="565758"/>
              <a:chOff x="0" y="0"/>
              <a:chExt cx="812800" cy="812800"/>
            </a:xfrm>
          </p:grpSpPr>
          <p:sp>
            <p:nvSpPr>
              <p:cNvPr name="Freeform 51" id="5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57446"/>
                </a:solidFill>
                <a:prstDash val="solid"/>
                <a:miter/>
              </a:ln>
            </p:spPr>
          </p:sp>
          <p:sp>
            <p:nvSpPr>
              <p:cNvPr name="TextBox 52" id="52"/>
              <p:cNvSpPr txBox="true"/>
              <p:nvPr/>
            </p:nvSpPr>
            <p:spPr>
              <a:xfrm>
                <a:off x="76200" y="66675"/>
                <a:ext cx="660400" cy="669925"/>
              </a:xfrm>
              <a:prstGeom prst="rect">
                <a:avLst/>
              </a:prstGeom>
            </p:spPr>
            <p:txBody>
              <a:bodyPr anchor="ctr" rtlCol="false" tIns="29959" lIns="29959" bIns="29959" rIns="29959"/>
              <a:lstStyle/>
              <a:p>
                <a:pPr algn="ctr">
                  <a:lnSpc>
                    <a:spcPts val="695"/>
                  </a:lnSpc>
                </a:pPr>
              </a:p>
            </p:txBody>
          </p:sp>
        </p:grpSp>
        <p:sp>
          <p:nvSpPr>
            <p:cNvPr name="Freeform 53" id="53"/>
            <p:cNvSpPr/>
            <p:nvPr/>
          </p:nvSpPr>
          <p:spPr>
            <a:xfrm flipH="false" flipV="false" rot="701259">
              <a:off x="54966" y="163874"/>
              <a:ext cx="292831" cy="273954"/>
            </a:xfrm>
            <a:custGeom>
              <a:avLst/>
              <a:gdLst/>
              <a:ahLst/>
              <a:cxnLst/>
              <a:rect r="r" b="b" t="t" l="l"/>
              <a:pathLst>
                <a:path h="273954" w="292831">
                  <a:moveTo>
                    <a:pt x="0" y="0"/>
                  </a:moveTo>
                  <a:lnTo>
                    <a:pt x="292831" y="0"/>
                  </a:lnTo>
                  <a:lnTo>
                    <a:pt x="292831" y="273954"/>
                  </a:lnTo>
                  <a:lnTo>
                    <a:pt x="0" y="2739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4" id="54"/>
            <p:cNvSpPr/>
            <p:nvPr/>
          </p:nvSpPr>
          <p:spPr>
            <a:xfrm flipH="false" flipV="false" rot="-640587">
              <a:off x="268965" y="155544"/>
              <a:ext cx="218753" cy="290613"/>
            </a:xfrm>
            <a:custGeom>
              <a:avLst/>
              <a:gdLst/>
              <a:ahLst/>
              <a:cxnLst/>
              <a:rect r="r" b="b" t="t" l="l"/>
              <a:pathLst>
                <a:path h="290613" w="218753">
                  <a:moveTo>
                    <a:pt x="0" y="0"/>
                  </a:moveTo>
                  <a:lnTo>
                    <a:pt x="218753" y="0"/>
                  </a:lnTo>
                  <a:lnTo>
                    <a:pt x="218753" y="290614"/>
                  </a:lnTo>
                  <a:lnTo>
                    <a:pt x="0" y="290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55" id="55"/>
          <p:cNvSpPr txBox="true"/>
          <p:nvPr/>
        </p:nvSpPr>
        <p:spPr>
          <a:xfrm rot="0">
            <a:off x="3612010" y="8119856"/>
            <a:ext cx="13127298" cy="412750"/>
          </a:xfrm>
          <a:prstGeom prst="rect">
            <a:avLst/>
          </a:prstGeom>
        </p:spPr>
        <p:txBody>
          <a:bodyPr anchor="t" rtlCol="false" tIns="0" lIns="0" bIns="0" rIns="0">
            <a:spAutoFit/>
          </a:bodyPr>
          <a:lstStyle/>
          <a:p>
            <a:pPr algn="just">
              <a:lnSpc>
                <a:spcPts val="3499"/>
              </a:lnSpc>
              <a:spcBef>
                <a:spcPct val="0"/>
              </a:spcBef>
            </a:pPr>
            <a:r>
              <a:rPr lang="en-US" b="true" sz="2499">
                <a:solidFill>
                  <a:srgbClr val="06070E"/>
                </a:solidFill>
                <a:latin typeface="Montserrat Bold"/>
                <a:ea typeface="Montserrat Bold"/>
                <a:cs typeface="Montserrat Bold"/>
                <a:sym typeface="Montserrat Bold"/>
              </a:rPr>
              <a:t>Green Space Management</a:t>
            </a:r>
          </a:p>
        </p:txBody>
      </p:sp>
      <p:grpSp>
        <p:nvGrpSpPr>
          <p:cNvPr name="Group 56" id="56"/>
          <p:cNvGrpSpPr/>
          <p:nvPr/>
        </p:nvGrpSpPr>
        <p:grpSpPr>
          <a:xfrm rot="0">
            <a:off x="2949912" y="8137208"/>
            <a:ext cx="424318" cy="424318"/>
            <a:chOff x="0" y="0"/>
            <a:chExt cx="565758" cy="565758"/>
          </a:xfrm>
        </p:grpSpPr>
        <p:grpSp>
          <p:nvGrpSpPr>
            <p:cNvPr name="Group 57" id="57"/>
            <p:cNvGrpSpPr/>
            <p:nvPr/>
          </p:nvGrpSpPr>
          <p:grpSpPr>
            <a:xfrm rot="0">
              <a:off x="0" y="0"/>
              <a:ext cx="565758" cy="565758"/>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157446"/>
                </a:solidFill>
                <a:prstDash val="solid"/>
                <a:miter/>
              </a:ln>
            </p:spPr>
          </p:sp>
          <p:sp>
            <p:nvSpPr>
              <p:cNvPr name="TextBox 59" id="59"/>
              <p:cNvSpPr txBox="true"/>
              <p:nvPr/>
            </p:nvSpPr>
            <p:spPr>
              <a:xfrm>
                <a:off x="76200" y="66675"/>
                <a:ext cx="660400" cy="669925"/>
              </a:xfrm>
              <a:prstGeom prst="rect">
                <a:avLst/>
              </a:prstGeom>
            </p:spPr>
            <p:txBody>
              <a:bodyPr anchor="ctr" rtlCol="false" tIns="29959" lIns="29959" bIns="29959" rIns="29959"/>
              <a:lstStyle/>
              <a:p>
                <a:pPr algn="ctr">
                  <a:lnSpc>
                    <a:spcPts val="695"/>
                  </a:lnSpc>
                </a:pPr>
              </a:p>
            </p:txBody>
          </p:sp>
        </p:grpSp>
        <p:sp>
          <p:nvSpPr>
            <p:cNvPr name="Freeform 60" id="60"/>
            <p:cNvSpPr/>
            <p:nvPr/>
          </p:nvSpPr>
          <p:spPr>
            <a:xfrm flipH="false" flipV="false" rot="701259">
              <a:off x="54966" y="163874"/>
              <a:ext cx="292831" cy="273954"/>
            </a:xfrm>
            <a:custGeom>
              <a:avLst/>
              <a:gdLst/>
              <a:ahLst/>
              <a:cxnLst/>
              <a:rect r="r" b="b" t="t" l="l"/>
              <a:pathLst>
                <a:path h="273954" w="292831">
                  <a:moveTo>
                    <a:pt x="0" y="0"/>
                  </a:moveTo>
                  <a:lnTo>
                    <a:pt x="292831" y="0"/>
                  </a:lnTo>
                  <a:lnTo>
                    <a:pt x="292831" y="273954"/>
                  </a:lnTo>
                  <a:lnTo>
                    <a:pt x="0" y="2739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1" id="61"/>
            <p:cNvSpPr/>
            <p:nvPr/>
          </p:nvSpPr>
          <p:spPr>
            <a:xfrm flipH="false" flipV="false" rot="-640587">
              <a:off x="268965" y="155544"/>
              <a:ext cx="218753" cy="290613"/>
            </a:xfrm>
            <a:custGeom>
              <a:avLst/>
              <a:gdLst/>
              <a:ahLst/>
              <a:cxnLst/>
              <a:rect r="r" b="b" t="t" l="l"/>
              <a:pathLst>
                <a:path h="290613" w="218753">
                  <a:moveTo>
                    <a:pt x="0" y="0"/>
                  </a:moveTo>
                  <a:lnTo>
                    <a:pt x="218753" y="0"/>
                  </a:lnTo>
                  <a:lnTo>
                    <a:pt x="218753" y="290614"/>
                  </a:lnTo>
                  <a:lnTo>
                    <a:pt x="0" y="290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TextBox 5" id="5"/>
          <p:cNvSpPr txBox="true"/>
          <p:nvPr/>
        </p:nvSpPr>
        <p:spPr>
          <a:xfrm rot="0">
            <a:off x="1028700" y="609600"/>
            <a:ext cx="9695498"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Who are The Green Estate CIC?</a:t>
            </a:r>
          </a:p>
        </p:txBody>
      </p:sp>
      <p:grpSp>
        <p:nvGrpSpPr>
          <p:cNvPr name="Group 6" id="6"/>
          <p:cNvGrpSpPr/>
          <p:nvPr/>
        </p:nvGrpSpPr>
        <p:grpSpPr>
          <a:xfrm rot="0">
            <a:off x="13774795" y="3612372"/>
            <a:ext cx="4110005" cy="4110005"/>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0" r="-2946" b="-37262"/>
              </a:stretch>
            </a:blipFill>
          </p:spPr>
        </p:sp>
      </p:grpSp>
      <p:grpSp>
        <p:nvGrpSpPr>
          <p:cNvPr name="Group 8" id="8"/>
          <p:cNvGrpSpPr/>
          <p:nvPr/>
        </p:nvGrpSpPr>
        <p:grpSpPr>
          <a:xfrm rot="0">
            <a:off x="4860398" y="3612372"/>
            <a:ext cx="4110005" cy="411000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16666" r="0" b="-16666"/>
              </a:stretch>
            </a:blipFill>
          </p:spPr>
        </p:sp>
      </p:grpSp>
      <p:grpSp>
        <p:nvGrpSpPr>
          <p:cNvPr name="Group 10" id="10"/>
          <p:cNvGrpSpPr/>
          <p:nvPr/>
        </p:nvGrpSpPr>
        <p:grpSpPr>
          <a:xfrm rot="0">
            <a:off x="9317596" y="3612372"/>
            <a:ext cx="4110005" cy="411000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999" t="0" r="-25000" b="0"/>
              </a:stretch>
            </a:blipFill>
          </p:spPr>
        </p:sp>
      </p:grpSp>
      <p:grpSp>
        <p:nvGrpSpPr>
          <p:cNvPr name="Group 12" id="12"/>
          <p:cNvGrpSpPr/>
          <p:nvPr/>
        </p:nvGrpSpPr>
        <p:grpSpPr>
          <a:xfrm rot="0">
            <a:off x="403200" y="3612372"/>
            <a:ext cx="4110005" cy="4110005"/>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0" r="0" b="0"/>
              </a:stretch>
            </a:blipFill>
          </p:spPr>
        </p:sp>
      </p:grpSp>
      <p:sp>
        <p:nvSpPr>
          <p:cNvPr name="Freeform 14" id="14"/>
          <p:cNvSpPr/>
          <p:nvPr/>
        </p:nvSpPr>
        <p:spPr>
          <a:xfrm flipH="false" flipV="false" rot="6519979">
            <a:off x="4715805" y="8526116"/>
            <a:ext cx="624935" cy="2057400"/>
          </a:xfrm>
          <a:custGeom>
            <a:avLst/>
            <a:gdLst/>
            <a:ahLst/>
            <a:cxnLst/>
            <a:rect r="r" b="b" t="t" l="l"/>
            <a:pathLst>
              <a:path h="2057400" w="624935">
                <a:moveTo>
                  <a:pt x="0" y="0"/>
                </a:moveTo>
                <a:lnTo>
                  <a:pt x="624935" y="0"/>
                </a:lnTo>
                <a:lnTo>
                  <a:pt x="624935"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6501177">
            <a:off x="13906955" y="2245277"/>
            <a:ext cx="624935" cy="2057400"/>
          </a:xfrm>
          <a:custGeom>
            <a:avLst/>
            <a:gdLst/>
            <a:ahLst/>
            <a:cxnLst/>
            <a:rect r="r" b="b" t="t" l="l"/>
            <a:pathLst>
              <a:path h="2057400" w="624935">
                <a:moveTo>
                  <a:pt x="0" y="0"/>
                </a:moveTo>
                <a:lnTo>
                  <a:pt x="624935" y="0"/>
                </a:lnTo>
                <a:lnTo>
                  <a:pt x="624935"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819189" y="8050702"/>
            <a:ext cx="3278029" cy="497841"/>
          </a:xfrm>
          <a:prstGeom prst="rect">
            <a:avLst/>
          </a:prstGeom>
        </p:spPr>
        <p:txBody>
          <a:bodyPr anchor="t" rtlCol="false" tIns="0" lIns="0" bIns="0" rIns="0">
            <a:spAutoFit/>
          </a:bodyPr>
          <a:lstStyle/>
          <a:p>
            <a:pPr algn="ctr">
              <a:lnSpc>
                <a:spcPts val="4059"/>
              </a:lnSpc>
              <a:spcBef>
                <a:spcPct val="0"/>
              </a:spcBef>
            </a:pPr>
            <a:r>
              <a:rPr lang="en-US" b="true" sz="2899">
                <a:solidFill>
                  <a:srgbClr val="157446"/>
                </a:solidFill>
                <a:latin typeface="Inter Bold"/>
                <a:ea typeface="Inter Bold"/>
                <a:cs typeface="Inter Bold"/>
                <a:sym typeface="Inter Bold"/>
              </a:rPr>
              <a:t>Pictorial Meadows</a:t>
            </a:r>
          </a:p>
        </p:txBody>
      </p:sp>
      <p:sp>
        <p:nvSpPr>
          <p:cNvPr name="TextBox 17" id="17"/>
          <p:cNvSpPr txBox="true"/>
          <p:nvPr/>
        </p:nvSpPr>
        <p:spPr>
          <a:xfrm rot="0">
            <a:off x="5639700" y="8050702"/>
            <a:ext cx="2556153" cy="1012191"/>
          </a:xfrm>
          <a:prstGeom prst="rect">
            <a:avLst/>
          </a:prstGeom>
        </p:spPr>
        <p:txBody>
          <a:bodyPr anchor="t" rtlCol="false" tIns="0" lIns="0" bIns="0" rIns="0">
            <a:spAutoFit/>
          </a:bodyPr>
          <a:lstStyle/>
          <a:p>
            <a:pPr algn="ctr">
              <a:lnSpc>
                <a:spcPts val="4059"/>
              </a:lnSpc>
            </a:pPr>
            <a:r>
              <a:rPr lang="en-US" sz="2899" b="true">
                <a:solidFill>
                  <a:srgbClr val="157446"/>
                </a:solidFill>
                <a:latin typeface="Inter Bold"/>
                <a:ea typeface="Inter Bold"/>
                <a:cs typeface="Inter Bold"/>
                <a:sym typeface="Inter Bold"/>
              </a:rPr>
              <a:t>Nature-based </a:t>
            </a:r>
          </a:p>
          <a:p>
            <a:pPr algn="ctr">
              <a:lnSpc>
                <a:spcPts val="4059"/>
              </a:lnSpc>
              <a:spcBef>
                <a:spcPct val="0"/>
              </a:spcBef>
            </a:pPr>
            <a:r>
              <a:rPr lang="en-US" b="true" sz="2899">
                <a:solidFill>
                  <a:srgbClr val="157446"/>
                </a:solidFill>
                <a:latin typeface="Inter Bold"/>
                <a:ea typeface="Inter Bold"/>
                <a:cs typeface="Inter Bold"/>
                <a:sym typeface="Inter Bold"/>
              </a:rPr>
              <a:t>Solutions</a:t>
            </a:r>
          </a:p>
        </p:txBody>
      </p:sp>
      <p:sp>
        <p:nvSpPr>
          <p:cNvPr name="TextBox 18" id="18"/>
          <p:cNvSpPr txBox="true"/>
          <p:nvPr/>
        </p:nvSpPr>
        <p:spPr>
          <a:xfrm rot="0">
            <a:off x="9791925" y="8050702"/>
            <a:ext cx="3161347" cy="1012191"/>
          </a:xfrm>
          <a:prstGeom prst="rect">
            <a:avLst/>
          </a:prstGeom>
        </p:spPr>
        <p:txBody>
          <a:bodyPr anchor="t" rtlCol="false" tIns="0" lIns="0" bIns="0" rIns="0">
            <a:spAutoFit/>
          </a:bodyPr>
          <a:lstStyle/>
          <a:p>
            <a:pPr algn="ctr">
              <a:lnSpc>
                <a:spcPts val="4059"/>
              </a:lnSpc>
            </a:pPr>
            <a:r>
              <a:rPr lang="en-US" sz="2899" b="true">
                <a:solidFill>
                  <a:srgbClr val="157446"/>
                </a:solidFill>
                <a:latin typeface="Inter Bold"/>
                <a:ea typeface="Inter Bold"/>
                <a:cs typeface="Inter Bold"/>
                <a:sym typeface="Inter Bold"/>
              </a:rPr>
              <a:t>Caring for </a:t>
            </a:r>
          </a:p>
          <a:p>
            <a:pPr algn="ctr">
              <a:lnSpc>
                <a:spcPts val="4059"/>
              </a:lnSpc>
              <a:spcBef>
                <a:spcPct val="0"/>
              </a:spcBef>
            </a:pPr>
            <a:r>
              <a:rPr lang="en-US" b="true" sz="2899">
                <a:solidFill>
                  <a:srgbClr val="157446"/>
                </a:solidFill>
                <a:latin typeface="Inter Bold"/>
                <a:ea typeface="Inter Bold"/>
                <a:cs typeface="Inter Bold"/>
                <a:sym typeface="Inter Bold"/>
              </a:rPr>
              <a:t>green space in S2</a:t>
            </a:r>
          </a:p>
        </p:txBody>
      </p:sp>
      <p:sp>
        <p:nvSpPr>
          <p:cNvPr name="TextBox 19" id="19"/>
          <p:cNvSpPr txBox="true"/>
          <p:nvPr/>
        </p:nvSpPr>
        <p:spPr>
          <a:xfrm rot="0">
            <a:off x="14821244" y="8013872"/>
            <a:ext cx="2340054" cy="497841"/>
          </a:xfrm>
          <a:prstGeom prst="rect">
            <a:avLst/>
          </a:prstGeom>
        </p:spPr>
        <p:txBody>
          <a:bodyPr anchor="t" rtlCol="false" tIns="0" lIns="0" bIns="0" rIns="0">
            <a:spAutoFit/>
          </a:bodyPr>
          <a:lstStyle/>
          <a:p>
            <a:pPr algn="ctr">
              <a:lnSpc>
                <a:spcPts val="4059"/>
              </a:lnSpc>
              <a:spcBef>
                <a:spcPct val="0"/>
              </a:spcBef>
            </a:pPr>
            <a:r>
              <a:rPr lang="en-US" b="true" sz="2899">
                <a:solidFill>
                  <a:srgbClr val="157446"/>
                </a:solidFill>
                <a:latin typeface="Inter Bold"/>
                <a:ea typeface="Inter Bold"/>
                <a:cs typeface="Inter Bold"/>
                <a:sym typeface="Inter Bold"/>
              </a:rPr>
              <a:t>Manor Lodge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028700" y="2901342"/>
            <a:ext cx="4664418" cy="6356958"/>
          </a:xfrm>
          <a:custGeom>
            <a:avLst/>
            <a:gdLst/>
            <a:ahLst/>
            <a:cxnLst/>
            <a:rect r="r" b="b" t="t" l="l"/>
            <a:pathLst>
              <a:path h="6356958" w="4664418">
                <a:moveTo>
                  <a:pt x="0" y="0"/>
                </a:moveTo>
                <a:lnTo>
                  <a:pt x="4664418" y="0"/>
                </a:lnTo>
                <a:lnTo>
                  <a:pt x="4664418" y="6356958"/>
                </a:lnTo>
                <a:lnTo>
                  <a:pt x="0" y="6356958"/>
                </a:lnTo>
                <a:lnTo>
                  <a:pt x="0" y="0"/>
                </a:lnTo>
                <a:close/>
              </a:path>
            </a:pathLst>
          </a:custGeom>
          <a:blipFill>
            <a:blip r:embed="rId2"/>
            <a:stretch>
              <a:fillRect l="0" t="0" r="0" b="0"/>
            </a:stretch>
          </a:blipFill>
        </p:spPr>
      </p:sp>
      <p:sp>
        <p:nvSpPr>
          <p:cNvPr name="TextBox 6" id="6"/>
          <p:cNvSpPr txBox="true"/>
          <p:nvPr/>
        </p:nvSpPr>
        <p:spPr>
          <a:xfrm rot="0">
            <a:off x="7186715" y="4888360"/>
            <a:ext cx="9122159" cy="1953605"/>
          </a:xfrm>
          <a:prstGeom prst="rect">
            <a:avLst/>
          </a:prstGeom>
        </p:spPr>
        <p:txBody>
          <a:bodyPr anchor="t" rtlCol="false" tIns="0" lIns="0" bIns="0" rIns="0">
            <a:spAutoFit/>
          </a:bodyPr>
          <a:lstStyle/>
          <a:p>
            <a:pPr algn="ctr">
              <a:lnSpc>
                <a:spcPts val="5203"/>
              </a:lnSpc>
            </a:pPr>
            <a:r>
              <a:rPr lang="en-US" b="true" sz="3716">
                <a:solidFill>
                  <a:srgbClr val="06070E"/>
                </a:solidFill>
                <a:latin typeface="Montserrat Heavy"/>
                <a:ea typeface="Montserrat Heavy"/>
                <a:cs typeface="Montserrat Heavy"/>
                <a:sym typeface="Montserrat Heavy"/>
              </a:rPr>
              <a:t>Together we grow green and</a:t>
            </a:r>
          </a:p>
          <a:p>
            <a:pPr algn="ctr">
              <a:lnSpc>
                <a:spcPts val="5203"/>
              </a:lnSpc>
            </a:pPr>
            <a:r>
              <a:rPr lang="en-US" b="true" sz="3716">
                <a:solidFill>
                  <a:srgbClr val="06070E"/>
                </a:solidFill>
                <a:latin typeface="Montserrat Heavy"/>
                <a:ea typeface="Montserrat Heavy"/>
                <a:cs typeface="Montserrat Heavy"/>
                <a:sym typeface="Montserrat Heavy"/>
              </a:rPr>
              <a:t>resilient urban places for people</a:t>
            </a:r>
          </a:p>
          <a:p>
            <a:pPr algn="ctr">
              <a:lnSpc>
                <a:spcPts val="5203"/>
              </a:lnSpc>
            </a:pPr>
            <a:r>
              <a:rPr lang="en-US" b="true" sz="3716">
                <a:solidFill>
                  <a:srgbClr val="06070E"/>
                </a:solidFill>
                <a:latin typeface="Montserrat Heavy"/>
                <a:ea typeface="Montserrat Heavy"/>
                <a:cs typeface="Montserrat Heavy"/>
                <a:sym typeface="Montserrat Heavy"/>
              </a:rPr>
              <a:t>and nature to thrive</a:t>
            </a:r>
          </a:p>
        </p:txBody>
      </p:sp>
      <p:sp>
        <p:nvSpPr>
          <p:cNvPr name="TextBox 7" id="7"/>
          <p:cNvSpPr txBox="true"/>
          <p:nvPr/>
        </p:nvSpPr>
        <p:spPr>
          <a:xfrm rot="0">
            <a:off x="1028700" y="609600"/>
            <a:ext cx="3667944"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Our</a:t>
            </a:r>
            <a:r>
              <a:rPr lang="en-US" b="true" sz="4500">
                <a:solidFill>
                  <a:srgbClr val="FFFFFF"/>
                </a:solidFill>
                <a:latin typeface="Montserrat Heavy"/>
                <a:ea typeface="Montserrat Heavy"/>
                <a:cs typeface="Montserrat Heavy"/>
                <a:sym typeface="Montserrat Heavy"/>
              </a:rPr>
              <a:t> Mission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1114339" y="2815353"/>
            <a:ext cx="6144961" cy="6442947"/>
          </a:xfrm>
          <a:custGeom>
            <a:avLst/>
            <a:gdLst/>
            <a:ahLst/>
            <a:cxnLst/>
            <a:rect r="r" b="b" t="t" l="l"/>
            <a:pathLst>
              <a:path h="6442947" w="6144961">
                <a:moveTo>
                  <a:pt x="0" y="0"/>
                </a:moveTo>
                <a:lnTo>
                  <a:pt x="6144961" y="0"/>
                </a:lnTo>
                <a:lnTo>
                  <a:pt x="6144961" y="6442947"/>
                </a:lnTo>
                <a:lnTo>
                  <a:pt x="0" y="6442947"/>
                </a:lnTo>
                <a:lnTo>
                  <a:pt x="0" y="0"/>
                </a:lnTo>
                <a:close/>
              </a:path>
            </a:pathLst>
          </a:custGeom>
          <a:blipFill>
            <a:blip r:embed="rId2"/>
            <a:stretch>
              <a:fillRect l="0" t="0" r="0" b="0"/>
            </a:stretch>
          </a:blipFill>
        </p:spPr>
      </p:sp>
      <p:sp>
        <p:nvSpPr>
          <p:cNvPr name="TextBox 6" id="6"/>
          <p:cNvSpPr txBox="true"/>
          <p:nvPr/>
        </p:nvSpPr>
        <p:spPr>
          <a:xfrm rot="0">
            <a:off x="1028700" y="609600"/>
            <a:ext cx="14395609"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What do we</a:t>
            </a:r>
            <a:r>
              <a:rPr lang="en-US" b="true" sz="4500">
                <a:solidFill>
                  <a:srgbClr val="FFFFFF"/>
                </a:solidFill>
                <a:latin typeface="Montserrat Heavy"/>
                <a:ea typeface="Montserrat Heavy"/>
                <a:cs typeface="Montserrat Heavy"/>
                <a:sym typeface="Montserrat Heavy"/>
              </a:rPr>
              <a:t> mean by Nature Based Solutions?</a:t>
            </a:r>
          </a:p>
        </p:txBody>
      </p:sp>
      <p:sp>
        <p:nvSpPr>
          <p:cNvPr name="TextBox 7" id="7"/>
          <p:cNvSpPr txBox="true"/>
          <p:nvPr/>
        </p:nvSpPr>
        <p:spPr>
          <a:xfrm rot="0">
            <a:off x="1028700" y="3093084"/>
            <a:ext cx="9425858" cy="5380991"/>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Solutions that leverage nature and the power of healthy ecosystems to address challenges such as climate change, biodiversity crisis and social inequalities </a:t>
            </a:r>
          </a:p>
          <a:p>
            <a:pPr algn="l">
              <a:lnSpc>
                <a:spcPts val="4759"/>
              </a:lnSpc>
            </a:pPr>
          </a:p>
          <a:p>
            <a:pPr algn="l" marL="734050" indent="-367025" lvl="1">
              <a:lnSpc>
                <a:spcPts val="4759"/>
              </a:lnSpc>
              <a:buFont typeface="Arial"/>
              <a:buChar char="•"/>
            </a:pPr>
            <a:r>
              <a:rPr lang="en-US" sz="3399">
                <a:solidFill>
                  <a:srgbClr val="000000"/>
                </a:solidFill>
                <a:latin typeface="Inter"/>
                <a:ea typeface="Inter"/>
                <a:cs typeface="Inter"/>
                <a:sym typeface="Inter"/>
              </a:rPr>
              <a:t>They are actions that s</a:t>
            </a:r>
            <a:r>
              <a:rPr lang="en-US" sz="3399">
                <a:solidFill>
                  <a:srgbClr val="000000"/>
                </a:solidFill>
                <a:latin typeface="Inter"/>
                <a:ea typeface="Inter"/>
                <a:cs typeface="Inter"/>
                <a:sym typeface="Inter"/>
              </a:rPr>
              <a:t>imultaneously benefit people and nature</a:t>
            </a:r>
          </a:p>
          <a:p>
            <a:pPr algn="l">
              <a:lnSpc>
                <a:spcPts val="4759"/>
              </a:lnSpc>
            </a:pPr>
          </a:p>
          <a:p>
            <a:pPr algn="l" marL="734050" indent="-367025" lvl="1">
              <a:lnSpc>
                <a:spcPts val="4759"/>
              </a:lnSpc>
              <a:buFont typeface="Arial"/>
              <a:buChar char="•"/>
            </a:pPr>
            <a:r>
              <a:rPr lang="en-US" sz="3399">
                <a:solidFill>
                  <a:srgbClr val="000000"/>
                </a:solidFill>
                <a:latin typeface="Inter"/>
                <a:ea typeface="Inter"/>
                <a:cs typeface="Inter"/>
                <a:sym typeface="Inter"/>
              </a:rPr>
              <a:t>They are l</a:t>
            </a:r>
            <a:r>
              <a:rPr lang="en-US" sz="3399">
                <a:solidFill>
                  <a:srgbClr val="000000"/>
                </a:solidFill>
                <a:latin typeface="Inter"/>
                <a:ea typeface="Inter"/>
                <a:cs typeface="Inter"/>
                <a:sym typeface="Inter"/>
              </a:rPr>
              <a:t>ocally appropriate and adaptive </a:t>
            </a:r>
          </a:p>
        </p:txBody>
      </p:sp>
      <p:sp>
        <p:nvSpPr>
          <p:cNvPr name="TextBox 8" id="8"/>
          <p:cNvSpPr txBox="true"/>
          <p:nvPr/>
        </p:nvSpPr>
        <p:spPr>
          <a:xfrm rot="0">
            <a:off x="13510668" y="9565641"/>
            <a:ext cx="4447699" cy="198119"/>
          </a:xfrm>
          <a:prstGeom prst="rect">
            <a:avLst/>
          </a:prstGeom>
        </p:spPr>
        <p:txBody>
          <a:bodyPr anchor="t" rtlCol="false" tIns="0" lIns="0" bIns="0" rIns="0">
            <a:spAutoFit/>
          </a:bodyPr>
          <a:lstStyle/>
          <a:p>
            <a:pPr algn="ctr">
              <a:lnSpc>
                <a:spcPts val="1680"/>
              </a:lnSpc>
              <a:spcBef>
                <a:spcPct val="0"/>
              </a:spcBef>
            </a:pPr>
            <a:r>
              <a:rPr lang="en-US" sz="1200">
                <a:solidFill>
                  <a:srgbClr val="000000"/>
                </a:solidFill>
                <a:latin typeface="Montserrat"/>
                <a:ea typeface="Montserrat"/>
                <a:cs typeface="Montserrat"/>
                <a:sym typeface="Montserrat"/>
              </a:rPr>
              <a:t>© IUCN </a:t>
            </a:r>
            <a:r>
              <a:rPr lang="en-US" sz="1200">
                <a:solidFill>
                  <a:srgbClr val="000000"/>
                </a:solidFill>
                <a:latin typeface="Montserrat"/>
                <a:ea typeface="Montserrat"/>
                <a:cs typeface="Montserrat"/>
                <a:sym typeface="Montserrat"/>
              </a:rPr>
              <a:t>Conceptual framework on Nature-based Solutions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40080"/>
            <a:ext cx="18288000" cy="10927080"/>
          </a:xfrm>
          <a:custGeom>
            <a:avLst/>
            <a:gdLst/>
            <a:ahLst/>
            <a:cxnLst/>
            <a:rect r="r" b="b" t="t" l="l"/>
            <a:pathLst>
              <a:path h="10927080" w="18288000">
                <a:moveTo>
                  <a:pt x="0" y="0"/>
                </a:moveTo>
                <a:lnTo>
                  <a:pt x="18288000" y="0"/>
                </a:lnTo>
                <a:lnTo>
                  <a:pt x="18288000" y="10927080"/>
                </a:lnTo>
                <a:lnTo>
                  <a:pt x="0" y="10927080"/>
                </a:lnTo>
                <a:lnTo>
                  <a:pt x="0" y="0"/>
                </a:lnTo>
                <a:close/>
              </a:path>
            </a:pathLst>
          </a:custGeom>
          <a:blipFill>
            <a:blip r:embed="rId2"/>
            <a:stretch>
              <a:fillRect l="0" t="0" r="0" b="0"/>
            </a:stretch>
          </a:blipFill>
        </p:spPr>
      </p:sp>
      <p:grpSp>
        <p:nvGrpSpPr>
          <p:cNvPr name="Group 3" id="3"/>
          <p:cNvGrpSpPr/>
          <p:nvPr/>
        </p:nvGrpSpPr>
        <p:grpSpPr>
          <a:xfrm rot="0">
            <a:off x="0" y="0"/>
            <a:ext cx="18288000" cy="2129622"/>
            <a:chOff x="0" y="0"/>
            <a:chExt cx="4816593" cy="560888"/>
          </a:xfrm>
        </p:grpSpPr>
        <p:sp>
          <p:nvSpPr>
            <p:cNvPr name="Freeform 4" id="4"/>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5" id="5"/>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TextBox 6" id="6"/>
          <p:cNvSpPr txBox="true"/>
          <p:nvPr/>
        </p:nvSpPr>
        <p:spPr>
          <a:xfrm rot="0">
            <a:off x="1028700" y="609600"/>
            <a:ext cx="12015312"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Nature Based Solutions in Urban Areas</a:t>
            </a:r>
          </a:p>
        </p:txBody>
      </p:sp>
      <p:sp>
        <p:nvSpPr>
          <p:cNvPr name="TextBox 7" id="7"/>
          <p:cNvSpPr txBox="true"/>
          <p:nvPr/>
        </p:nvSpPr>
        <p:spPr>
          <a:xfrm rot="0">
            <a:off x="12708712" y="9745044"/>
            <a:ext cx="5579288" cy="174624"/>
          </a:xfrm>
          <a:prstGeom prst="rect">
            <a:avLst/>
          </a:prstGeom>
        </p:spPr>
        <p:txBody>
          <a:bodyPr anchor="t" rtlCol="false" tIns="0" lIns="0" bIns="0" rIns="0">
            <a:spAutoFit/>
          </a:bodyPr>
          <a:lstStyle/>
          <a:p>
            <a:pPr algn="ctr">
              <a:lnSpc>
                <a:spcPts val="1400"/>
              </a:lnSpc>
              <a:spcBef>
                <a:spcPct val="0"/>
              </a:spcBef>
            </a:pPr>
            <a:r>
              <a:rPr lang="en-US" sz="1000" i="true">
                <a:solidFill>
                  <a:srgbClr val="FFFFFF"/>
                </a:solidFill>
                <a:latin typeface="Montserrat Italics"/>
                <a:ea typeface="Montserrat Italics"/>
                <a:cs typeface="Montserrat Italics"/>
                <a:sym typeface="Montserrat Italics"/>
              </a:rPr>
              <a:t>Source: United Nations Environment Programme Finance Initiative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9544003" y="2937024"/>
            <a:ext cx="6483360" cy="6321276"/>
          </a:xfrm>
          <a:custGeom>
            <a:avLst/>
            <a:gdLst/>
            <a:ahLst/>
            <a:cxnLst/>
            <a:rect r="r" b="b" t="t" l="l"/>
            <a:pathLst>
              <a:path h="6321276" w="6483360">
                <a:moveTo>
                  <a:pt x="0" y="0"/>
                </a:moveTo>
                <a:lnTo>
                  <a:pt x="6483360" y="0"/>
                </a:lnTo>
                <a:lnTo>
                  <a:pt x="6483360" y="6321276"/>
                </a:lnTo>
                <a:lnTo>
                  <a:pt x="0" y="6321276"/>
                </a:lnTo>
                <a:lnTo>
                  <a:pt x="0" y="0"/>
                </a:lnTo>
                <a:close/>
              </a:path>
            </a:pathLst>
          </a:custGeom>
          <a:blipFill>
            <a:blip r:embed="rId2"/>
            <a:stretch>
              <a:fillRect l="0" t="0" r="0" b="0"/>
            </a:stretch>
          </a:blipFill>
        </p:spPr>
      </p:sp>
      <p:sp>
        <p:nvSpPr>
          <p:cNvPr name="TextBox 6" id="6"/>
          <p:cNvSpPr txBox="true"/>
          <p:nvPr/>
        </p:nvSpPr>
        <p:spPr>
          <a:xfrm rot="0">
            <a:off x="1028700" y="609600"/>
            <a:ext cx="10913984"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Water Managament in Urban Areas</a:t>
            </a:r>
          </a:p>
        </p:txBody>
      </p:sp>
      <p:sp>
        <p:nvSpPr>
          <p:cNvPr name="TextBox 7" id="7"/>
          <p:cNvSpPr txBox="true"/>
          <p:nvPr/>
        </p:nvSpPr>
        <p:spPr>
          <a:xfrm rot="0">
            <a:off x="1028700" y="3093084"/>
            <a:ext cx="6724742" cy="5380991"/>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Sustainable Urban Drainage Systems (SUDS) </a:t>
            </a:r>
          </a:p>
          <a:p>
            <a:pPr algn="l">
              <a:lnSpc>
                <a:spcPts val="4759"/>
              </a:lnSpc>
            </a:pPr>
          </a:p>
          <a:p>
            <a:pPr algn="l" marL="734050" indent="-367025" lvl="1">
              <a:lnSpc>
                <a:spcPts val="4759"/>
              </a:lnSpc>
              <a:buFont typeface="Arial"/>
              <a:buChar char="•"/>
            </a:pPr>
            <a:r>
              <a:rPr lang="en-US" sz="3399">
                <a:solidFill>
                  <a:srgbClr val="000000"/>
                </a:solidFill>
                <a:latin typeface="Inter"/>
                <a:ea typeface="Inter"/>
                <a:cs typeface="Inter"/>
                <a:sym typeface="Inter"/>
              </a:rPr>
              <a:t>Slow water flow, increase water absorption and store water</a:t>
            </a:r>
          </a:p>
          <a:p>
            <a:pPr algn="l">
              <a:lnSpc>
                <a:spcPts val="4759"/>
              </a:lnSpc>
            </a:pPr>
          </a:p>
          <a:p>
            <a:pPr algn="l" marL="734050" indent="-367025" lvl="1">
              <a:lnSpc>
                <a:spcPts val="4759"/>
              </a:lnSpc>
              <a:buFont typeface="Arial"/>
              <a:buChar char="•"/>
            </a:pPr>
            <a:r>
              <a:rPr lang="en-US" sz="3399">
                <a:solidFill>
                  <a:srgbClr val="000000"/>
                </a:solidFill>
                <a:latin typeface="Inter"/>
                <a:ea typeface="Inter"/>
                <a:cs typeface="Inter"/>
                <a:sym typeface="Inter"/>
              </a:rPr>
              <a:t>Use natural elements (like trees, plants and soil)</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028700" y="6461526"/>
            <a:ext cx="5441644" cy="3060925"/>
          </a:xfrm>
          <a:custGeom>
            <a:avLst/>
            <a:gdLst/>
            <a:ahLst/>
            <a:cxnLst/>
            <a:rect r="r" b="b" t="t" l="l"/>
            <a:pathLst>
              <a:path h="3060925" w="5441644">
                <a:moveTo>
                  <a:pt x="0" y="0"/>
                </a:moveTo>
                <a:lnTo>
                  <a:pt x="5441644" y="0"/>
                </a:lnTo>
                <a:lnTo>
                  <a:pt x="5441644" y="3060925"/>
                </a:lnTo>
                <a:lnTo>
                  <a:pt x="0" y="3060925"/>
                </a:lnTo>
                <a:lnTo>
                  <a:pt x="0" y="0"/>
                </a:lnTo>
                <a:close/>
              </a:path>
            </a:pathLst>
          </a:custGeom>
          <a:blipFill>
            <a:blip r:embed="rId3"/>
            <a:stretch>
              <a:fillRect l="0" t="0" r="0" b="0"/>
            </a:stretch>
          </a:blipFill>
        </p:spPr>
      </p:sp>
      <p:sp>
        <p:nvSpPr>
          <p:cNvPr name="Freeform 6" id="6"/>
          <p:cNvSpPr/>
          <p:nvPr/>
        </p:nvSpPr>
        <p:spPr>
          <a:xfrm flipH="false" flipV="false" rot="0">
            <a:off x="680327" y="2659286"/>
            <a:ext cx="5289924" cy="2975582"/>
          </a:xfrm>
          <a:custGeom>
            <a:avLst/>
            <a:gdLst/>
            <a:ahLst/>
            <a:cxnLst/>
            <a:rect r="r" b="b" t="t" l="l"/>
            <a:pathLst>
              <a:path h="2975582" w="5289924">
                <a:moveTo>
                  <a:pt x="0" y="0"/>
                </a:moveTo>
                <a:lnTo>
                  <a:pt x="5289924" y="0"/>
                </a:lnTo>
                <a:lnTo>
                  <a:pt x="5289924" y="2975583"/>
                </a:lnTo>
                <a:lnTo>
                  <a:pt x="0" y="2975583"/>
                </a:lnTo>
                <a:lnTo>
                  <a:pt x="0" y="0"/>
                </a:lnTo>
                <a:close/>
              </a:path>
            </a:pathLst>
          </a:custGeom>
          <a:blipFill>
            <a:blip r:embed="rId4"/>
            <a:stretch>
              <a:fillRect l="0" t="0" r="0" b="0"/>
            </a:stretch>
          </a:blipFill>
        </p:spPr>
      </p:sp>
      <p:sp>
        <p:nvSpPr>
          <p:cNvPr name="Freeform 7" id="7"/>
          <p:cNvSpPr/>
          <p:nvPr/>
        </p:nvSpPr>
        <p:spPr>
          <a:xfrm flipH="false" flipV="false" rot="0">
            <a:off x="4536181" y="4638360"/>
            <a:ext cx="4786770" cy="2692558"/>
          </a:xfrm>
          <a:custGeom>
            <a:avLst/>
            <a:gdLst/>
            <a:ahLst/>
            <a:cxnLst/>
            <a:rect r="r" b="b" t="t" l="l"/>
            <a:pathLst>
              <a:path h="2692558" w="4786770">
                <a:moveTo>
                  <a:pt x="0" y="0"/>
                </a:moveTo>
                <a:lnTo>
                  <a:pt x="4786770" y="0"/>
                </a:lnTo>
                <a:lnTo>
                  <a:pt x="4786770" y="2692558"/>
                </a:lnTo>
                <a:lnTo>
                  <a:pt x="0" y="2692558"/>
                </a:lnTo>
                <a:lnTo>
                  <a:pt x="0" y="0"/>
                </a:lnTo>
                <a:close/>
              </a:path>
            </a:pathLst>
          </a:custGeom>
          <a:blipFill>
            <a:blip r:embed="rId5"/>
            <a:stretch>
              <a:fillRect l="0" t="0" r="0" b="0"/>
            </a:stretch>
          </a:blipFill>
        </p:spPr>
      </p:sp>
      <p:sp>
        <p:nvSpPr>
          <p:cNvPr name="TextBox 8" id="8"/>
          <p:cNvSpPr txBox="true"/>
          <p:nvPr/>
        </p:nvSpPr>
        <p:spPr>
          <a:xfrm rot="0">
            <a:off x="1028700" y="609600"/>
            <a:ext cx="8294251"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Case Study - Grey to Green</a:t>
            </a:r>
          </a:p>
        </p:txBody>
      </p:sp>
      <p:sp>
        <p:nvSpPr>
          <p:cNvPr name="TextBox 9" id="9"/>
          <p:cNvSpPr txBox="true"/>
          <p:nvPr/>
        </p:nvSpPr>
        <p:spPr>
          <a:xfrm rot="0">
            <a:off x="9929662" y="3211074"/>
            <a:ext cx="7329638" cy="4780915"/>
          </a:xfrm>
          <a:prstGeom prst="rect">
            <a:avLst/>
          </a:prstGeom>
        </p:spPr>
        <p:txBody>
          <a:bodyPr anchor="t" rtlCol="false" tIns="0" lIns="0" bIns="0" rIns="0">
            <a:spAutoFit/>
          </a:bodyPr>
          <a:lstStyle/>
          <a:p>
            <a:pPr algn="l" marL="734059" indent="-367030" lvl="1">
              <a:lnSpc>
                <a:spcPts val="4759"/>
              </a:lnSpc>
              <a:spcBef>
                <a:spcPct val="0"/>
              </a:spcBef>
              <a:buFont typeface="Arial"/>
              <a:buChar char="•"/>
            </a:pPr>
            <a:r>
              <a:rPr lang="en-US" sz="3399">
                <a:solidFill>
                  <a:srgbClr val="000000"/>
                </a:solidFill>
                <a:latin typeface="Inter"/>
                <a:ea typeface="Inter"/>
                <a:cs typeface="Inter"/>
                <a:sym typeface="Inter"/>
              </a:rPr>
              <a:t>Prevents 24,000 bathtubs worth of water entering Sheffield’s sewers every year</a:t>
            </a:r>
          </a:p>
          <a:p>
            <a:pPr algn="l">
              <a:lnSpc>
                <a:spcPts val="4759"/>
              </a:lnSpc>
              <a:spcBef>
                <a:spcPct val="0"/>
              </a:spcBef>
            </a:pPr>
          </a:p>
          <a:p>
            <a:pPr algn="l" marL="734059" indent="-367030" lvl="1">
              <a:lnSpc>
                <a:spcPts val="4759"/>
              </a:lnSpc>
              <a:spcBef>
                <a:spcPct val="0"/>
              </a:spcBef>
              <a:buFont typeface="Arial"/>
              <a:buChar char="•"/>
            </a:pPr>
            <a:r>
              <a:rPr lang="en-US" sz="3399">
                <a:solidFill>
                  <a:srgbClr val="000000"/>
                </a:solidFill>
                <a:latin typeface="Inter"/>
                <a:ea typeface="Inter"/>
                <a:cs typeface="Inter"/>
                <a:sym typeface="Inter"/>
              </a:rPr>
              <a:t>Reduces up to 80% flow rate in during high rainfall</a:t>
            </a:r>
          </a:p>
          <a:p>
            <a:pPr algn="l">
              <a:lnSpc>
                <a:spcPts val="4759"/>
              </a:lnSpc>
              <a:spcBef>
                <a:spcPct val="0"/>
              </a:spcBef>
            </a:pPr>
          </a:p>
          <a:p>
            <a:pPr algn="l" marL="734059" indent="-367030" lvl="1">
              <a:lnSpc>
                <a:spcPts val="4759"/>
              </a:lnSpc>
              <a:spcBef>
                <a:spcPct val="0"/>
              </a:spcBef>
              <a:buFont typeface="Arial"/>
              <a:buChar char="•"/>
            </a:pPr>
            <a:r>
              <a:rPr lang="en-US" sz="3399">
                <a:solidFill>
                  <a:srgbClr val="000000"/>
                </a:solidFill>
                <a:latin typeface="Inter"/>
                <a:ea typeface="Inter"/>
                <a:cs typeface="Inter"/>
                <a:sym typeface="Inter"/>
              </a:rPr>
              <a:t>561% increase in biodiversity,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129622"/>
            <a:chOff x="0" y="0"/>
            <a:chExt cx="4816593" cy="560888"/>
          </a:xfrm>
        </p:grpSpPr>
        <p:sp>
          <p:nvSpPr>
            <p:cNvPr name="Freeform 3" id="3"/>
            <p:cNvSpPr/>
            <p:nvPr/>
          </p:nvSpPr>
          <p:spPr>
            <a:xfrm flipH="false" flipV="false" rot="0">
              <a:off x="0" y="0"/>
              <a:ext cx="4816592" cy="560888"/>
            </a:xfrm>
            <a:custGeom>
              <a:avLst/>
              <a:gdLst/>
              <a:ahLst/>
              <a:cxnLst/>
              <a:rect r="r" b="b" t="t" l="l"/>
              <a:pathLst>
                <a:path h="560888" w="4816592">
                  <a:moveTo>
                    <a:pt x="0" y="0"/>
                  </a:moveTo>
                  <a:lnTo>
                    <a:pt x="4816592" y="0"/>
                  </a:lnTo>
                  <a:lnTo>
                    <a:pt x="4816592" y="560888"/>
                  </a:lnTo>
                  <a:lnTo>
                    <a:pt x="0" y="560888"/>
                  </a:lnTo>
                  <a:close/>
                </a:path>
              </a:pathLst>
            </a:custGeom>
            <a:solidFill>
              <a:srgbClr val="157446"/>
            </a:solidFill>
          </p:spPr>
        </p:sp>
        <p:sp>
          <p:nvSpPr>
            <p:cNvPr name="TextBox 4" id="4"/>
            <p:cNvSpPr txBox="true"/>
            <p:nvPr/>
          </p:nvSpPr>
          <p:spPr>
            <a:xfrm>
              <a:off x="0" y="-38100"/>
              <a:ext cx="4816593" cy="598988"/>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8519954" y="2805518"/>
            <a:ext cx="5990018" cy="3986084"/>
          </a:xfrm>
          <a:custGeom>
            <a:avLst/>
            <a:gdLst/>
            <a:ahLst/>
            <a:cxnLst/>
            <a:rect r="r" b="b" t="t" l="l"/>
            <a:pathLst>
              <a:path h="3986084" w="5990018">
                <a:moveTo>
                  <a:pt x="0" y="0"/>
                </a:moveTo>
                <a:lnTo>
                  <a:pt x="5990017" y="0"/>
                </a:lnTo>
                <a:lnTo>
                  <a:pt x="5990017" y="3986084"/>
                </a:lnTo>
                <a:lnTo>
                  <a:pt x="0" y="3986084"/>
                </a:lnTo>
                <a:lnTo>
                  <a:pt x="0" y="0"/>
                </a:lnTo>
                <a:close/>
              </a:path>
            </a:pathLst>
          </a:custGeom>
          <a:blipFill>
            <a:blip r:embed="rId2"/>
            <a:stretch>
              <a:fillRect l="0" t="0" r="0" b="0"/>
            </a:stretch>
          </a:blipFill>
        </p:spPr>
      </p:sp>
      <p:sp>
        <p:nvSpPr>
          <p:cNvPr name="TextBox 6" id="6"/>
          <p:cNvSpPr txBox="true"/>
          <p:nvPr/>
        </p:nvSpPr>
        <p:spPr>
          <a:xfrm rot="0">
            <a:off x="1028700" y="609600"/>
            <a:ext cx="4587478" cy="762000"/>
          </a:xfrm>
          <a:prstGeom prst="rect">
            <a:avLst/>
          </a:prstGeom>
        </p:spPr>
        <p:txBody>
          <a:bodyPr anchor="t" rtlCol="false" tIns="0" lIns="0" bIns="0" rIns="0">
            <a:spAutoFit/>
          </a:bodyPr>
          <a:lstStyle/>
          <a:p>
            <a:pPr algn="l">
              <a:lnSpc>
                <a:spcPts val="6299"/>
              </a:lnSpc>
              <a:spcBef>
                <a:spcPct val="0"/>
              </a:spcBef>
            </a:pPr>
            <a:r>
              <a:rPr lang="en-US" b="true" sz="4500">
                <a:solidFill>
                  <a:srgbClr val="FFFFFF"/>
                </a:solidFill>
                <a:latin typeface="Montserrat Heavy"/>
                <a:ea typeface="Montserrat Heavy"/>
                <a:cs typeface="Montserrat Heavy"/>
                <a:sym typeface="Montserrat Heavy"/>
              </a:rPr>
              <a:t>Urban Cooling </a:t>
            </a:r>
          </a:p>
        </p:txBody>
      </p:sp>
      <p:sp>
        <p:nvSpPr>
          <p:cNvPr name="TextBox 7" id="7"/>
          <p:cNvSpPr txBox="true"/>
          <p:nvPr/>
        </p:nvSpPr>
        <p:spPr>
          <a:xfrm rot="0">
            <a:off x="1028700" y="3093084"/>
            <a:ext cx="6724742" cy="2980691"/>
          </a:xfrm>
          <a:prstGeom prst="rect">
            <a:avLst/>
          </a:prstGeom>
        </p:spPr>
        <p:txBody>
          <a:bodyPr anchor="t" rtlCol="false" tIns="0" lIns="0" bIns="0" rIns="0">
            <a:spAutoFit/>
          </a:bodyPr>
          <a:lstStyle/>
          <a:p>
            <a:pPr algn="l" marL="734050" indent="-367025" lvl="1">
              <a:lnSpc>
                <a:spcPts val="4759"/>
              </a:lnSpc>
              <a:buFont typeface="Arial"/>
              <a:buChar char="•"/>
            </a:pPr>
            <a:r>
              <a:rPr lang="en-US" sz="3399">
                <a:solidFill>
                  <a:srgbClr val="000000"/>
                </a:solidFill>
                <a:latin typeface="Inter"/>
                <a:ea typeface="Inter"/>
                <a:cs typeface="Inter"/>
                <a:sym typeface="Inter"/>
              </a:rPr>
              <a:t>Green roofs and walls</a:t>
            </a:r>
          </a:p>
          <a:p>
            <a:pPr algn="l" marL="734050" indent="-367025" lvl="1">
              <a:lnSpc>
                <a:spcPts val="4759"/>
              </a:lnSpc>
              <a:buFont typeface="Arial"/>
              <a:buChar char="•"/>
            </a:pPr>
            <a:r>
              <a:rPr lang="en-US" sz="3399">
                <a:solidFill>
                  <a:srgbClr val="000000"/>
                </a:solidFill>
                <a:latin typeface="Inter"/>
                <a:ea typeface="Inter"/>
                <a:cs typeface="Inter"/>
                <a:sym typeface="Inter"/>
              </a:rPr>
              <a:t>Parks </a:t>
            </a:r>
          </a:p>
          <a:p>
            <a:pPr algn="l" marL="734050" indent="-367025" lvl="1">
              <a:lnSpc>
                <a:spcPts val="4759"/>
              </a:lnSpc>
              <a:buFont typeface="Arial"/>
              <a:buChar char="•"/>
            </a:pPr>
            <a:r>
              <a:rPr lang="en-US" sz="3399">
                <a:solidFill>
                  <a:srgbClr val="000000"/>
                </a:solidFill>
                <a:latin typeface="Inter"/>
                <a:ea typeface="Inter"/>
                <a:cs typeface="Inter"/>
                <a:sym typeface="Inter"/>
              </a:rPr>
              <a:t>Individual trees</a:t>
            </a:r>
          </a:p>
          <a:p>
            <a:pPr algn="l" marL="734050" indent="-367025" lvl="1">
              <a:lnSpc>
                <a:spcPts val="4759"/>
              </a:lnSpc>
              <a:buFont typeface="Arial"/>
              <a:buChar char="•"/>
            </a:pPr>
            <a:r>
              <a:rPr lang="en-US" sz="3399">
                <a:solidFill>
                  <a:srgbClr val="000000"/>
                </a:solidFill>
                <a:latin typeface="Inter"/>
                <a:ea typeface="Inter"/>
                <a:cs typeface="Inter"/>
                <a:sym typeface="Inter"/>
              </a:rPr>
              <a:t>Urban forests</a:t>
            </a:r>
          </a:p>
          <a:p>
            <a:pPr algn="l" marL="734050" indent="-367025" lvl="1">
              <a:lnSpc>
                <a:spcPts val="4759"/>
              </a:lnSpc>
              <a:buFont typeface="Arial"/>
              <a:buChar char="•"/>
            </a:pPr>
            <a:r>
              <a:rPr lang="en-US" sz="3399">
                <a:solidFill>
                  <a:srgbClr val="000000"/>
                </a:solidFill>
                <a:latin typeface="Inter"/>
                <a:ea typeface="Inter"/>
                <a:cs typeface="Inter"/>
                <a:sym typeface="Inter"/>
              </a:rPr>
              <a:t>Water features </a:t>
            </a:r>
          </a:p>
        </p:txBody>
      </p:sp>
      <p:sp>
        <p:nvSpPr>
          <p:cNvPr name="Freeform 8" id="8"/>
          <p:cNvSpPr/>
          <p:nvPr/>
        </p:nvSpPr>
        <p:spPr>
          <a:xfrm flipH="false" flipV="false" rot="0">
            <a:off x="12002472" y="5601454"/>
            <a:ext cx="5014999" cy="3184525"/>
          </a:xfrm>
          <a:custGeom>
            <a:avLst/>
            <a:gdLst/>
            <a:ahLst/>
            <a:cxnLst/>
            <a:rect r="r" b="b" t="t" l="l"/>
            <a:pathLst>
              <a:path h="3184525" w="5014999">
                <a:moveTo>
                  <a:pt x="0" y="0"/>
                </a:moveTo>
                <a:lnTo>
                  <a:pt x="5014999" y="0"/>
                </a:lnTo>
                <a:lnTo>
                  <a:pt x="5014999" y="3184524"/>
                </a:lnTo>
                <a:lnTo>
                  <a:pt x="0" y="3184524"/>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DAHG52Y7Q60</dc:identifier>
  <dcterms:modified xsi:type="dcterms:W3CDTF">2011-08-01T06:04:30Z</dcterms:modified>
  <cp:revision>1</cp:revision>
  <dc:title>MACC CPD Session #1 - GE presentation</dc:title>
</cp:coreProperties>
</file>