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01_2C13A1CD.xml" ContentType="application/vnd.ms-powerpoint.comments+xml"/>
  <Override PartName="/ppt/ink/ink1.xml" ContentType="application/inkml+xml"/>
  <Override PartName="/ppt/ink/ink2.xml" ContentType="application/inkml+xml"/>
  <Override PartName="/ppt/notesSlides/notesSlide38.xml" ContentType="application/vnd.openxmlformats-officedocument.presentationml.notesSlide+xml"/>
  <Override PartName="/ppt/comments/modernComment_368_2DCFB69C.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37F_1F5E5555.xml" ContentType="application/vnd.ms-powerpoint.comments+xml"/>
  <Override PartName="/ppt/comments/modernComment_373_7CD21C5A.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5" r:id="rId6"/>
  </p:sldMasterIdLst>
  <p:notesMasterIdLst>
    <p:notesMasterId r:id="rId69"/>
  </p:notesMasterIdLst>
  <p:sldIdLst>
    <p:sldId id="256" r:id="rId7"/>
    <p:sldId id="2486" r:id="rId8"/>
    <p:sldId id="2488" r:id="rId9"/>
    <p:sldId id="2511" r:id="rId10"/>
    <p:sldId id="889" r:id="rId11"/>
    <p:sldId id="885" r:id="rId12"/>
    <p:sldId id="2503" r:id="rId13"/>
    <p:sldId id="882" r:id="rId14"/>
    <p:sldId id="2492" r:id="rId15"/>
    <p:sldId id="2493" r:id="rId16"/>
    <p:sldId id="2494" r:id="rId17"/>
    <p:sldId id="2495" r:id="rId18"/>
    <p:sldId id="2496" r:id="rId19"/>
    <p:sldId id="2497" r:id="rId20"/>
    <p:sldId id="2498" r:id="rId21"/>
    <p:sldId id="2501" r:id="rId22"/>
    <p:sldId id="2504" r:id="rId23"/>
    <p:sldId id="327" r:id="rId24"/>
    <p:sldId id="328" r:id="rId25"/>
    <p:sldId id="329" r:id="rId26"/>
    <p:sldId id="330" r:id="rId27"/>
    <p:sldId id="331" r:id="rId28"/>
    <p:sldId id="332" r:id="rId29"/>
    <p:sldId id="333" r:id="rId30"/>
    <p:sldId id="334" r:id="rId31"/>
    <p:sldId id="769" r:id="rId32"/>
    <p:sldId id="544" r:id="rId33"/>
    <p:sldId id="753" r:id="rId34"/>
    <p:sldId id="2502" r:id="rId35"/>
    <p:sldId id="519" r:id="rId36"/>
    <p:sldId id="2506" r:id="rId37"/>
    <p:sldId id="2487" r:id="rId38"/>
    <p:sldId id="921" r:id="rId39"/>
    <p:sldId id="296" r:id="rId40"/>
    <p:sldId id="295" r:id="rId41"/>
    <p:sldId id="294" r:id="rId42"/>
    <p:sldId id="2518" r:id="rId43"/>
    <p:sldId id="2519" r:id="rId44"/>
    <p:sldId id="2507" r:id="rId45"/>
    <p:sldId id="890" r:id="rId46"/>
    <p:sldId id="891" r:id="rId47"/>
    <p:sldId id="892" r:id="rId48"/>
    <p:sldId id="893" r:id="rId49"/>
    <p:sldId id="257" r:id="rId50"/>
    <p:sldId id="872" r:id="rId51"/>
    <p:sldId id="2499" r:id="rId52"/>
    <p:sldId id="887" r:id="rId53"/>
    <p:sldId id="2523" r:id="rId54"/>
    <p:sldId id="2508" r:id="rId55"/>
    <p:sldId id="895" r:id="rId56"/>
    <p:sldId id="2517" r:id="rId57"/>
    <p:sldId id="896" r:id="rId58"/>
    <p:sldId id="2516" r:id="rId59"/>
    <p:sldId id="883" r:id="rId60"/>
    <p:sldId id="2510" r:id="rId61"/>
    <p:sldId id="2513" r:id="rId62"/>
    <p:sldId id="2520" r:id="rId63"/>
    <p:sldId id="2521" r:id="rId64"/>
    <p:sldId id="2509" r:id="rId65"/>
    <p:sldId id="347" r:id="rId66"/>
    <p:sldId id="874" r:id="rId67"/>
    <p:sldId id="88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36C166-57BB-FB92-973B-80D68D1352F7}" name="Joelle Hallliday" initials="JH" userId="9b60684c78687c71" providerId="Windows Live"/>
  <p188:author id="{F045BDF0-BFCE-D8D9-187D-8504650026E4}" name="Halliday, Joelle" initials="HJ" userId="S::dsjh17@hallam.shu.ac.uk::bbe75f67-c9fa-40f3-a9e0-316a84d37b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sorterViewPr>
    <p:cViewPr>
      <p:scale>
        <a:sx n="100" d="100"/>
        <a:sy n="100" d="100"/>
      </p:scale>
      <p:origin x="0" y="-1728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wett, Lee" userId="5e02011e-322d-435a-a52f-8257a8be825d" providerId="ADAL" clId="{34F6FDAF-2426-4D71-B07F-854779C97BDA}"/>
    <pc:docChg chg="delSld">
      <pc:chgData name="Jowett, Lee" userId="5e02011e-322d-435a-a52f-8257a8be825d" providerId="ADAL" clId="{34F6FDAF-2426-4D71-B07F-854779C97BDA}" dt="2025-10-18T08:24:16.319" v="1" actId="47"/>
      <pc:docMkLst>
        <pc:docMk/>
      </pc:docMkLst>
      <pc:sldChg chg="del">
        <pc:chgData name="Jowett, Lee" userId="5e02011e-322d-435a-a52f-8257a8be825d" providerId="ADAL" clId="{34F6FDAF-2426-4D71-B07F-854779C97BDA}" dt="2025-10-18T08:24:15.312" v="0" actId="47"/>
        <pc:sldMkLst>
          <pc:docMk/>
          <pc:sldMk cId="2433200726" sldId="2515"/>
        </pc:sldMkLst>
      </pc:sldChg>
      <pc:sldChg chg="del">
        <pc:chgData name="Jowett, Lee" userId="5e02011e-322d-435a-a52f-8257a8be825d" providerId="ADAL" clId="{34F6FDAF-2426-4D71-B07F-854779C97BDA}" dt="2025-10-18T08:24:16.319" v="1" actId="47"/>
        <pc:sldMkLst>
          <pc:docMk/>
          <pc:sldMk cId="1923337297" sldId="2522"/>
        </pc:sldMkLst>
      </pc:sldChg>
    </pc:docChg>
  </pc:docChgLst>
</pc:chgInfo>
</file>

<file path=ppt/comments/modernComment_101_2C13A1CD.xml><?xml version="1.0" encoding="utf-8"?>
<p188:cmLst xmlns:a="http://schemas.openxmlformats.org/drawingml/2006/main" xmlns:r="http://schemas.openxmlformats.org/officeDocument/2006/relationships" xmlns:p188="http://schemas.microsoft.com/office/powerpoint/2018/8/main">
  <p188:cm id="{B3E7AEA9-BEAF-4A9D-B796-7F19D687A9E3}" authorId="{F045BDF0-BFCE-D8D9-187D-8504650026E4}" created="2025-03-07T12:39:33.977">
    <pc:sldMkLst xmlns:pc="http://schemas.microsoft.com/office/powerpoint/2013/main/command">
      <pc:docMk/>
      <pc:sldMk cId="739484109" sldId="257"/>
    </pc:sldMkLst>
    <p188:txBody>
      <a:bodyPr/>
      <a:lstStyle/>
      <a:p>
        <a:r>
          <a:rPr lang="en-GB"/>
          <a:t>Probably dont need this</a:t>
        </a:r>
      </a:p>
    </p188:txBody>
  </p188:cm>
</p188:cmLst>
</file>

<file path=ppt/comments/modernComment_368_2DCFB69C.xml><?xml version="1.0" encoding="utf-8"?>
<p188:cmLst xmlns:a="http://schemas.openxmlformats.org/drawingml/2006/main" xmlns:r="http://schemas.openxmlformats.org/officeDocument/2006/relationships" xmlns:p188="http://schemas.microsoft.com/office/powerpoint/2018/8/main">
  <p188:cm id="{AD544A83-0B8A-4134-BD02-E181C0460966}" authorId="{F045BDF0-BFCE-D8D9-187D-8504650026E4}" created="2025-03-07T12:39:48.571">
    <pc:sldMkLst xmlns:pc="http://schemas.microsoft.com/office/powerpoint/2013/main/command">
      <pc:docMk/>
      <pc:sldMk cId="768587420" sldId="872"/>
    </pc:sldMkLst>
    <p188:replyLst>
      <p188:reply id="{71BCCB31-270D-4362-98CF-BD2FAD92B101}" authorId="{0936C166-57BB-FB92-973B-80D68D1352F7}" created="2025-10-15T14:12:10.615">
        <p188:txBody>
          <a:bodyPr/>
          <a:lstStyle/>
          <a:p>
            <a:r>
              <a:rPr lang="en-GB"/>
              <a:t>Think we should remove this</a:t>
            </a:r>
          </a:p>
        </p188:txBody>
      </p188:reply>
    </p188:replyLst>
    <p188:txBody>
      <a:bodyPr/>
      <a:lstStyle/>
      <a:p>
        <a:r>
          <a:rPr lang="en-GB"/>
          <a:t>Probably dont need this</a:t>
        </a:r>
      </a:p>
    </p188:txBody>
  </p188:cm>
</p188:cmLst>
</file>

<file path=ppt/comments/modernComment_373_7CD21C5A.xml><?xml version="1.0" encoding="utf-8"?>
<p188:cmLst xmlns:a="http://schemas.openxmlformats.org/drawingml/2006/main" xmlns:r="http://schemas.openxmlformats.org/officeDocument/2006/relationships" xmlns:p188="http://schemas.microsoft.com/office/powerpoint/2018/8/main">
  <p188:cm id="{307254CE-32C6-445A-82DC-9F82FF24C6BE}" authorId="{0936C166-57BB-FB92-973B-80D68D1352F7}" created="2025-10-15T14:35:24.433">
    <ac:txMkLst xmlns:ac="http://schemas.microsoft.com/office/drawing/2013/main/command">
      <pc:docMk xmlns:pc="http://schemas.microsoft.com/office/powerpoint/2013/main/command"/>
      <pc:sldMk xmlns:pc="http://schemas.microsoft.com/office/powerpoint/2013/main/command" cId="2094144602" sldId="883"/>
      <ac:spMk id="2" creationId="{34196349-7B8F-8234-9AA4-EE6BF997B568}"/>
      <ac:txMk cp="0" len="26">
        <ac:context len="27" hash="3046983538"/>
      </ac:txMk>
    </ac:txMkLst>
    <p188:pos x="5947443" y="505732"/>
    <p188:txBody>
      <a:bodyPr/>
      <a:lstStyle/>
      <a:p>
        <a:r>
          <a:rPr lang="en-GB"/>
          <a:t>Not needed</a:t>
        </a:r>
      </a:p>
    </p188:txBody>
  </p188:cm>
</p188:cmLst>
</file>

<file path=ppt/comments/modernComment_37F_1F5E5555.xml><?xml version="1.0" encoding="utf-8"?>
<p188:cmLst xmlns:a="http://schemas.openxmlformats.org/drawingml/2006/main" xmlns:r="http://schemas.openxmlformats.org/officeDocument/2006/relationships" xmlns:p188="http://schemas.microsoft.com/office/powerpoint/2018/8/main">
  <p188:cm id="{898F1CA0-0BD9-42AE-AE58-A2352D6C8E34}" authorId="{0936C166-57BB-FB92-973B-80D68D1352F7}" created="2025-10-15T14:27:26.557">
    <ac:txMkLst xmlns:ac="http://schemas.microsoft.com/office/drawing/2013/main/command">
      <pc:docMk xmlns:pc="http://schemas.microsoft.com/office/powerpoint/2013/main/command"/>
      <pc:sldMk xmlns:pc="http://schemas.microsoft.com/office/powerpoint/2013/main/command" cId="526275925" sldId="895"/>
      <ac:spMk id="4" creationId="{CCC9766B-AC74-3756-3AB3-B34A6EDF78CF}"/>
      <ac:txMk cp="0" len="38">
        <ac:context len="40" hash="48086745"/>
      </ac:txMk>
    </ac:txMkLst>
    <p188:pos x="6991350" y="387350"/>
    <p188:txBody>
      <a:bodyPr/>
      <a:lstStyle/>
      <a:p>
        <a:r>
          <a:rPr lang="en-GB"/>
          <a:t>Changed this</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diagrams/_rels/data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41.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image" Target="../media/image41.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4.png"/><Relationship Id="rId9"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B1A3B-D24E-4736-9BB5-79EB8A0525CD}" type="doc">
      <dgm:prSet loTypeId="urn:microsoft.com/office/officeart/2005/8/layout/hProcess9" loCatId="process" qsTypeId="urn:microsoft.com/office/officeart/2005/8/quickstyle/simple1" qsCatId="simple" csTypeId="urn:microsoft.com/office/officeart/2005/8/colors/colorful1" csCatId="colorful" phldr="1"/>
      <dgm:spPr/>
    </dgm:pt>
    <dgm:pt modelId="{60244208-4C42-4B1F-B985-DABFEE93F106}">
      <dgm:prSet phldrT="[Text]"/>
      <dgm:spPr/>
      <dgm:t>
        <a:bodyPr/>
        <a:lstStyle/>
        <a:p>
          <a:r>
            <a:rPr lang="en-GB"/>
            <a:t>Training – virtual and face-to-face (October 2025)</a:t>
          </a:r>
        </a:p>
      </dgm:t>
    </dgm:pt>
    <dgm:pt modelId="{D2CC5842-A361-49A4-B59C-419BEE42F234}" type="parTrans" cxnId="{37EA86A8-6043-4B0A-BA14-60FBA5EBF3F2}">
      <dgm:prSet/>
      <dgm:spPr/>
      <dgm:t>
        <a:bodyPr/>
        <a:lstStyle/>
        <a:p>
          <a:endParaRPr lang="en-GB"/>
        </a:p>
      </dgm:t>
    </dgm:pt>
    <dgm:pt modelId="{63B605F6-EAE0-4653-9B79-0A4319FAADF8}" type="sibTrans" cxnId="{37EA86A8-6043-4B0A-BA14-60FBA5EBF3F2}">
      <dgm:prSet/>
      <dgm:spPr/>
      <dgm:t>
        <a:bodyPr/>
        <a:lstStyle/>
        <a:p>
          <a:endParaRPr lang="en-GB"/>
        </a:p>
      </dgm:t>
    </dgm:pt>
    <dgm:pt modelId="{1729F216-3063-4D51-8861-79342FC161ED}">
      <dgm:prSet phldrT="[Text]"/>
      <dgm:spPr/>
      <dgm:t>
        <a:bodyPr/>
        <a:lstStyle/>
        <a:p>
          <a:r>
            <a:rPr lang="en-GB"/>
            <a:t>In school and virtual delivery (Nov 2025 – Feb 2026)</a:t>
          </a:r>
        </a:p>
      </dgm:t>
    </dgm:pt>
    <dgm:pt modelId="{8E266F22-566F-49C7-96AE-7132F50474BF}" type="parTrans" cxnId="{515D2CA6-7378-428A-A95A-C2235F1B00E6}">
      <dgm:prSet/>
      <dgm:spPr/>
      <dgm:t>
        <a:bodyPr/>
        <a:lstStyle/>
        <a:p>
          <a:endParaRPr lang="en-GB"/>
        </a:p>
      </dgm:t>
    </dgm:pt>
    <dgm:pt modelId="{FE9313C1-9766-4FA1-8C87-D0F497E58D9F}" type="sibTrans" cxnId="{515D2CA6-7378-428A-A95A-C2235F1B00E6}">
      <dgm:prSet/>
      <dgm:spPr/>
      <dgm:t>
        <a:bodyPr/>
        <a:lstStyle/>
        <a:p>
          <a:endParaRPr lang="en-GB"/>
        </a:p>
      </dgm:t>
    </dgm:pt>
    <dgm:pt modelId="{1ECEF870-56E3-424E-85E4-707383AE04BB}">
      <dgm:prSet phldrT="[Text]"/>
      <dgm:spPr/>
      <dgm:t>
        <a:bodyPr/>
        <a:lstStyle/>
        <a:p>
          <a:r>
            <a:rPr lang="en-GB"/>
            <a:t>Training on applying for further funding  (Jan/Feb 2026)</a:t>
          </a:r>
        </a:p>
      </dgm:t>
    </dgm:pt>
    <dgm:pt modelId="{A9210E80-E08E-4F1F-8AC4-452231062707}" type="parTrans" cxnId="{64B16A69-7F2C-4D7C-A425-B2289724D596}">
      <dgm:prSet/>
      <dgm:spPr/>
      <dgm:t>
        <a:bodyPr/>
        <a:lstStyle/>
        <a:p>
          <a:endParaRPr lang="en-GB"/>
        </a:p>
      </dgm:t>
    </dgm:pt>
    <dgm:pt modelId="{27AF2F4F-666E-4501-9620-CA91EE9648F0}" type="sibTrans" cxnId="{64B16A69-7F2C-4D7C-A425-B2289724D596}">
      <dgm:prSet/>
      <dgm:spPr/>
      <dgm:t>
        <a:bodyPr/>
        <a:lstStyle/>
        <a:p>
          <a:endParaRPr lang="en-GB"/>
        </a:p>
      </dgm:t>
    </dgm:pt>
    <dgm:pt modelId="{0A5C989A-ECF6-4CD5-827F-0877B7A75DA4}">
      <dgm:prSet phldrT="[Text]"/>
      <dgm:spPr/>
      <dgm:t>
        <a:bodyPr/>
        <a:lstStyle/>
        <a:p>
          <a:r>
            <a:rPr lang="en-GB"/>
            <a:t>Check in with your mentor (January 2026)</a:t>
          </a:r>
        </a:p>
      </dgm:t>
    </dgm:pt>
    <dgm:pt modelId="{874EC19E-1A68-44A1-9B2B-919A3D4A7235}" type="parTrans" cxnId="{6E236F60-0722-4F8A-8B71-6FEF15DA3BA5}">
      <dgm:prSet/>
      <dgm:spPr/>
      <dgm:t>
        <a:bodyPr/>
        <a:lstStyle/>
        <a:p>
          <a:endParaRPr lang="en-GB"/>
        </a:p>
      </dgm:t>
    </dgm:pt>
    <dgm:pt modelId="{8637A728-A022-4730-A232-02126A3D719B}" type="sibTrans" cxnId="{6E236F60-0722-4F8A-8B71-6FEF15DA3BA5}">
      <dgm:prSet/>
      <dgm:spPr/>
      <dgm:t>
        <a:bodyPr/>
        <a:lstStyle/>
        <a:p>
          <a:endParaRPr lang="en-GB"/>
        </a:p>
      </dgm:t>
    </dgm:pt>
    <dgm:pt modelId="{7238742D-8674-4D54-9961-7FB7C675E301}">
      <dgm:prSet phldrT="[Text]"/>
      <dgm:spPr/>
      <dgm:t>
        <a:bodyPr/>
        <a:lstStyle/>
        <a:p>
          <a:r>
            <a:rPr lang="en-GB"/>
            <a:t>If successful – start your extended project (Autumn 2026)</a:t>
          </a:r>
        </a:p>
      </dgm:t>
    </dgm:pt>
    <dgm:pt modelId="{63547EA3-7C6D-40F0-B84B-9BB18BB05B47}" type="parTrans" cxnId="{CE9D84D2-2491-4920-82F5-D5E1D59E00BB}">
      <dgm:prSet/>
      <dgm:spPr/>
      <dgm:t>
        <a:bodyPr/>
        <a:lstStyle/>
        <a:p>
          <a:endParaRPr lang="en-GB"/>
        </a:p>
      </dgm:t>
    </dgm:pt>
    <dgm:pt modelId="{1B238D6B-F829-4600-890E-D622D0893ED8}" type="sibTrans" cxnId="{CE9D84D2-2491-4920-82F5-D5E1D59E00BB}">
      <dgm:prSet/>
      <dgm:spPr/>
      <dgm:t>
        <a:bodyPr/>
        <a:lstStyle/>
        <a:p>
          <a:endParaRPr lang="en-GB"/>
        </a:p>
      </dgm:t>
    </dgm:pt>
    <dgm:pt modelId="{1A748032-71EF-4DAF-AE48-89A18410E016}">
      <dgm:prSet phldrT="[Text]"/>
      <dgm:spPr/>
      <dgm:t>
        <a:bodyPr/>
        <a:lstStyle/>
        <a:p>
          <a:r>
            <a:rPr lang="en-GB"/>
            <a:t>Apply for further funding £3k (exact deadline TBC)</a:t>
          </a:r>
        </a:p>
      </dgm:t>
    </dgm:pt>
    <dgm:pt modelId="{AA388CA1-E7ED-4433-A06B-FB8EE9E283CF}" type="parTrans" cxnId="{0B03DBBA-6E78-465A-9741-E33159102279}">
      <dgm:prSet/>
      <dgm:spPr/>
      <dgm:t>
        <a:bodyPr/>
        <a:lstStyle/>
        <a:p>
          <a:endParaRPr lang="en-GB"/>
        </a:p>
      </dgm:t>
    </dgm:pt>
    <dgm:pt modelId="{4B10C84F-DB5F-44D0-A4F5-CBC5240B0242}" type="sibTrans" cxnId="{0B03DBBA-6E78-465A-9741-E33159102279}">
      <dgm:prSet/>
      <dgm:spPr/>
      <dgm:t>
        <a:bodyPr/>
        <a:lstStyle/>
        <a:p>
          <a:endParaRPr lang="en-GB"/>
        </a:p>
      </dgm:t>
    </dgm:pt>
    <dgm:pt modelId="{42012F74-CBEB-4E57-B4B4-F880FB355C4C}" type="pres">
      <dgm:prSet presAssocID="{A34B1A3B-D24E-4736-9BB5-79EB8A0525CD}" presName="CompostProcess" presStyleCnt="0">
        <dgm:presLayoutVars>
          <dgm:dir/>
          <dgm:resizeHandles val="exact"/>
        </dgm:presLayoutVars>
      </dgm:prSet>
      <dgm:spPr/>
    </dgm:pt>
    <dgm:pt modelId="{C9031924-1901-4A97-A382-7EE4E6804D38}" type="pres">
      <dgm:prSet presAssocID="{A34B1A3B-D24E-4736-9BB5-79EB8A0525CD}" presName="arrow" presStyleLbl="bgShp" presStyleIdx="0" presStyleCnt="1"/>
      <dgm:spPr/>
    </dgm:pt>
    <dgm:pt modelId="{2EE73691-7A6B-40A9-ACB7-65D4B8E7D0C4}" type="pres">
      <dgm:prSet presAssocID="{A34B1A3B-D24E-4736-9BB5-79EB8A0525CD}" presName="linearProcess" presStyleCnt="0"/>
      <dgm:spPr/>
    </dgm:pt>
    <dgm:pt modelId="{E7A5177A-3A5E-4870-9A91-684251DF8D5F}" type="pres">
      <dgm:prSet presAssocID="{60244208-4C42-4B1F-B985-DABFEE93F106}" presName="textNode" presStyleLbl="node1" presStyleIdx="0" presStyleCnt="6">
        <dgm:presLayoutVars>
          <dgm:bulletEnabled val="1"/>
        </dgm:presLayoutVars>
      </dgm:prSet>
      <dgm:spPr/>
    </dgm:pt>
    <dgm:pt modelId="{DBA2D8E1-F0D6-40F8-9DF6-94A4A35D01B1}" type="pres">
      <dgm:prSet presAssocID="{63B605F6-EAE0-4653-9B79-0A4319FAADF8}" presName="sibTrans" presStyleCnt="0"/>
      <dgm:spPr/>
    </dgm:pt>
    <dgm:pt modelId="{586CAF6A-EAE6-4551-BA1A-F9F0EBCF0CB7}" type="pres">
      <dgm:prSet presAssocID="{1729F216-3063-4D51-8861-79342FC161ED}" presName="textNode" presStyleLbl="node1" presStyleIdx="1" presStyleCnt="6">
        <dgm:presLayoutVars>
          <dgm:bulletEnabled val="1"/>
        </dgm:presLayoutVars>
      </dgm:prSet>
      <dgm:spPr/>
    </dgm:pt>
    <dgm:pt modelId="{A1FF1E3B-E498-4A82-B2C8-54580E6A82CF}" type="pres">
      <dgm:prSet presAssocID="{FE9313C1-9766-4FA1-8C87-D0F497E58D9F}" presName="sibTrans" presStyleCnt="0"/>
      <dgm:spPr/>
    </dgm:pt>
    <dgm:pt modelId="{05B51DD9-2F74-44EF-BB4C-0DAA3B5C0328}" type="pres">
      <dgm:prSet presAssocID="{0A5C989A-ECF6-4CD5-827F-0877B7A75DA4}" presName="textNode" presStyleLbl="node1" presStyleIdx="2" presStyleCnt="6">
        <dgm:presLayoutVars>
          <dgm:bulletEnabled val="1"/>
        </dgm:presLayoutVars>
      </dgm:prSet>
      <dgm:spPr/>
    </dgm:pt>
    <dgm:pt modelId="{1288828D-3D36-4153-8C5B-5265DD7D240E}" type="pres">
      <dgm:prSet presAssocID="{8637A728-A022-4730-A232-02126A3D719B}" presName="sibTrans" presStyleCnt="0"/>
      <dgm:spPr/>
    </dgm:pt>
    <dgm:pt modelId="{124AD8BB-32F6-462B-B030-2AE980F84F9B}" type="pres">
      <dgm:prSet presAssocID="{1ECEF870-56E3-424E-85E4-707383AE04BB}" presName="textNode" presStyleLbl="node1" presStyleIdx="3" presStyleCnt="6">
        <dgm:presLayoutVars>
          <dgm:bulletEnabled val="1"/>
        </dgm:presLayoutVars>
      </dgm:prSet>
      <dgm:spPr/>
    </dgm:pt>
    <dgm:pt modelId="{D0C31633-D4F0-4D59-9E05-5F52B3844F2E}" type="pres">
      <dgm:prSet presAssocID="{27AF2F4F-666E-4501-9620-CA91EE9648F0}" presName="sibTrans" presStyleCnt="0"/>
      <dgm:spPr/>
    </dgm:pt>
    <dgm:pt modelId="{584329C7-0A54-4043-8133-1EA81DC319E9}" type="pres">
      <dgm:prSet presAssocID="{1A748032-71EF-4DAF-AE48-89A18410E016}" presName="textNode" presStyleLbl="node1" presStyleIdx="4" presStyleCnt="6">
        <dgm:presLayoutVars>
          <dgm:bulletEnabled val="1"/>
        </dgm:presLayoutVars>
      </dgm:prSet>
      <dgm:spPr/>
    </dgm:pt>
    <dgm:pt modelId="{83F01D7D-AC86-4300-81C4-B265C6A5DD70}" type="pres">
      <dgm:prSet presAssocID="{4B10C84F-DB5F-44D0-A4F5-CBC5240B0242}" presName="sibTrans" presStyleCnt="0"/>
      <dgm:spPr/>
    </dgm:pt>
    <dgm:pt modelId="{F11C3041-3A9A-472B-AF82-BC0830251291}" type="pres">
      <dgm:prSet presAssocID="{7238742D-8674-4D54-9961-7FB7C675E301}" presName="textNode" presStyleLbl="node1" presStyleIdx="5" presStyleCnt="6">
        <dgm:presLayoutVars>
          <dgm:bulletEnabled val="1"/>
        </dgm:presLayoutVars>
      </dgm:prSet>
      <dgm:spPr/>
    </dgm:pt>
  </dgm:ptLst>
  <dgm:cxnLst>
    <dgm:cxn modelId="{9298162E-00B8-4F1A-8F05-9AA556C90E43}" type="presOf" srcId="{1ECEF870-56E3-424E-85E4-707383AE04BB}" destId="{124AD8BB-32F6-462B-B030-2AE980F84F9B}" srcOrd="0" destOrd="0" presId="urn:microsoft.com/office/officeart/2005/8/layout/hProcess9"/>
    <dgm:cxn modelId="{40BD6A35-4208-4422-9671-AF37F7CB6B9B}" type="presOf" srcId="{1A748032-71EF-4DAF-AE48-89A18410E016}" destId="{584329C7-0A54-4043-8133-1EA81DC319E9}" srcOrd="0" destOrd="0" presId="urn:microsoft.com/office/officeart/2005/8/layout/hProcess9"/>
    <dgm:cxn modelId="{F935E63D-0F81-4F1E-90F9-791155AE12F4}" type="presOf" srcId="{7238742D-8674-4D54-9961-7FB7C675E301}" destId="{F11C3041-3A9A-472B-AF82-BC0830251291}" srcOrd="0" destOrd="0" presId="urn:microsoft.com/office/officeart/2005/8/layout/hProcess9"/>
    <dgm:cxn modelId="{6E236F60-0722-4F8A-8B71-6FEF15DA3BA5}" srcId="{A34B1A3B-D24E-4736-9BB5-79EB8A0525CD}" destId="{0A5C989A-ECF6-4CD5-827F-0877B7A75DA4}" srcOrd="2" destOrd="0" parTransId="{874EC19E-1A68-44A1-9B2B-919A3D4A7235}" sibTransId="{8637A728-A022-4730-A232-02126A3D719B}"/>
    <dgm:cxn modelId="{26F2C268-7608-4B46-8E54-4B1A3EE78660}" type="presOf" srcId="{A34B1A3B-D24E-4736-9BB5-79EB8A0525CD}" destId="{42012F74-CBEB-4E57-B4B4-F880FB355C4C}" srcOrd="0" destOrd="0" presId="urn:microsoft.com/office/officeart/2005/8/layout/hProcess9"/>
    <dgm:cxn modelId="{64B16A69-7F2C-4D7C-A425-B2289724D596}" srcId="{A34B1A3B-D24E-4736-9BB5-79EB8A0525CD}" destId="{1ECEF870-56E3-424E-85E4-707383AE04BB}" srcOrd="3" destOrd="0" parTransId="{A9210E80-E08E-4F1F-8AC4-452231062707}" sibTransId="{27AF2F4F-666E-4501-9620-CA91EE9648F0}"/>
    <dgm:cxn modelId="{EE31867B-B848-4CAB-BBC0-9DC5B925DB07}" type="presOf" srcId="{0A5C989A-ECF6-4CD5-827F-0877B7A75DA4}" destId="{05B51DD9-2F74-44EF-BB4C-0DAA3B5C0328}" srcOrd="0" destOrd="0" presId="urn:microsoft.com/office/officeart/2005/8/layout/hProcess9"/>
    <dgm:cxn modelId="{DC9BDE81-E2FF-437C-88ED-23B0A96B216B}" type="presOf" srcId="{60244208-4C42-4B1F-B985-DABFEE93F106}" destId="{E7A5177A-3A5E-4870-9A91-684251DF8D5F}" srcOrd="0" destOrd="0" presId="urn:microsoft.com/office/officeart/2005/8/layout/hProcess9"/>
    <dgm:cxn modelId="{515D2CA6-7378-428A-A95A-C2235F1B00E6}" srcId="{A34B1A3B-D24E-4736-9BB5-79EB8A0525CD}" destId="{1729F216-3063-4D51-8861-79342FC161ED}" srcOrd="1" destOrd="0" parTransId="{8E266F22-566F-49C7-96AE-7132F50474BF}" sibTransId="{FE9313C1-9766-4FA1-8C87-D0F497E58D9F}"/>
    <dgm:cxn modelId="{37EA86A8-6043-4B0A-BA14-60FBA5EBF3F2}" srcId="{A34B1A3B-D24E-4736-9BB5-79EB8A0525CD}" destId="{60244208-4C42-4B1F-B985-DABFEE93F106}" srcOrd="0" destOrd="0" parTransId="{D2CC5842-A361-49A4-B59C-419BEE42F234}" sibTransId="{63B605F6-EAE0-4653-9B79-0A4319FAADF8}"/>
    <dgm:cxn modelId="{0B03DBBA-6E78-465A-9741-E33159102279}" srcId="{A34B1A3B-D24E-4736-9BB5-79EB8A0525CD}" destId="{1A748032-71EF-4DAF-AE48-89A18410E016}" srcOrd="4" destOrd="0" parTransId="{AA388CA1-E7ED-4433-A06B-FB8EE9E283CF}" sibTransId="{4B10C84F-DB5F-44D0-A4F5-CBC5240B0242}"/>
    <dgm:cxn modelId="{71DBE4C7-EFF2-42EA-A638-7B1DC417E7FD}" type="presOf" srcId="{1729F216-3063-4D51-8861-79342FC161ED}" destId="{586CAF6A-EAE6-4551-BA1A-F9F0EBCF0CB7}" srcOrd="0" destOrd="0" presId="urn:microsoft.com/office/officeart/2005/8/layout/hProcess9"/>
    <dgm:cxn modelId="{CE9D84D2-2491-4920-82F5-D5E1D59E00BB}" srcId="{A34B1A3B-D24E-4736-9BB5-79EB8A0525CD}" destId="{7238742D-8674-4D54-9961-7FB7C675E301}" srcOrd="5" destOrd="0" parTransId="{63547EA3-7C6D-40F0-B84B-9BB18BB05B47}" sibTransId="{1B238D6B-F829-4600-890E-D622D0893ED8}"/>
    <dgm:cxn modelId="{F3C90AE3-01D1-4E0B-81E6-1DDDF4B1F279}" type="presParOf" srcId="{42012F74-CBEB-4E57-B4B4-F880FB355C4C}" destId="{C9031924-1901-4A97-A382-7EE4E6804D38}" srcOrd="0" destOrd="0" presId="urn:microsoft.com/office/officeart/2005/8/layout/hProcess9"/>
    <dgm:cxn modelId="{F7AD8E1B-F7DE-4051-8332-B85FD14B1E27}" type="presParOf" srcId="{42012F74-CBEB-4E57-B4B4-F880FB355C4C}" destId="{2EE73691-7A6B-40A9-ACB7-65D4B8E7D0C4}" srcOrd="1" destOrd="0" presId="urn:microsoft.com/office/officeart/2005/8/layout/hProcess9"/>
    <dgm:cxn modelId="{412ABD02-31BF-4826-A814-AFD34F1189A6}" type="presParOf" srcId="{2EE73691-7A6B-40A9-ACB7-65D4B8E7D0C4}" destId="{E7A5177A-3A5E-4870-9A91-684251DF8D5F}" srcOrd="0" destOrd="0" presId="urn:microsoft.com/office/officeart/2005/8/layout/hProcess9"/>
    <dgm:cxn modelId="{DD5695A6-1DDF-4037-8721-A6E3783D7EF8}" type="presParOf" srcId="{2EE73691-7A6B-40A9-ACB7-65D4B8E7D0C4}" destId="{DBA2D8E1-F0D6-40F8-9DF6-94A4A35D01B1}" srcOrd="1" destOrd="0" presId="urn:microsoft.com/office/officeart/2005/8/layout/hProcess9"/>
    <dgm:cxn modelId="{AFBA6949-2D73-475F-88BB-03000333C9C7}" type="presParOf" srcId="{2EE73691-7A6B-40A9-ACB7-65D4B8E7D0C4}" destId="{586CAF6A-EAE6-4551-BA1A-F9F0EBCF0CB7}" srcOrd="2" destOrd="0" presId="urn:microsoft.com/office/officeart/2005/8/layout/hProcess9"/>
    <dgm:cxn modelId="{7E9E8DB1-36AE-452D-AD13-5B47344FF5AD}" type="presParOf" srcId="{2EE73691-7A6B-40A9-ACB7-65D4B8E7D0C4}" destId="{A1FF1E3B-E498-4A82-B2C8-54580E6A82CF}" srcOrd="3" destOrd="0" presId="urn:microsoft.com/office/officeart/2005/8/layout/hProcess9"/>
    <dgm:cxn modelId="{65C12147-6D52-41BC-B4D0-70918F6CFBBE}" type="presParOf" srcId="{2EE73691-7A6B-40A9-ACB7-65D4B8E7D0C4}" destId="{05B51DD9-2F74-44EF-BB4C-0DAA3B5C0328}" srcOrd="4" destOrd="0" presId="urn:microsoft.com/office/officeart/2005/8/layout/hProcess9"/>
    <dgm:cxn modelId="{54BB5CBF-006E-4EF1-966E-912329DD768A}" type="presParOf" srcId="{2EE73691-7A6B-40A9-ACB7-65D4B8E7D0C4}" destId="{1288828D-3D36-4153-8C5B-5265DD7D240E}" srcOrd="5" destOrd="0" presId="urn:microsoft.com/office/officeart/2005/8/layout/hProcess9"/>
    <dgm:cxn modelId="{8CFA6AE8-5201-4F02-9B95-6400EF229B7D}" type="presParOf" srcId="{2EE73691-7A6B-40A9-ACB7-65D4B8E7D0C4}" destId="{124AD8BB-32F6-462B-B030-2AE980F84F9B}" srcOrd="6" destOrd="0" presId="urn:microsoft.com/office/officeart/2005/8/layout/hProcess9"/>
    <dgm:cxn modelId="{2F0FBA81-131B-4A0D-9F0D-DDC3B654E3F8}" type="presParOf" srcId="{2EE73691-7A6B-40A9-ACB7-65D4B8E7D0C4}" destId="{D0C31633-D4F0-4D59-9E05-5F52B3844F2E}" srcOrd="7" destOrd="0" presId="urn:microsoft.com/office/officeart/2005/8/layout/hProcess9"/>
    <dgm:cxn modelId="{C0056687-7C9C-4DC8-8EE2-F1F1B29E73EC}" type="presParOf" srcId="{2EE73691-7A6B-40A9-ACB7-65D4B8E7D0C4}" destId="{584329C7-0A54-4043-8133-1EA81DC319E9}" srcOrd="8" destOrd="0" presId="urn:microsoft.com/office/officeart/2005/8/layout/hProcess9"/>
    <dgm:cxn modelId="{D9C4702A-AE24-43D6-889D-0511FBF74D63}" type="presParOf" srcId="{2EE73691-7A6B-40A9-ACB7-65D4B8E7D0C4}" destId="{83F01D7D-AC86-4300-81C4-B265C6A5DD70}" srcOrd="9" destOrd="0" presId="urn:microsoft.com/office/officeart/2005/8/layout/hProcess9"/>
    <dgm:cxn modelId="{9BAA8AA1-A67D-4557-9D7B-DC1D619F3EAE}" type="presParOf" srcId="{2EE73691-7A6B-40A9-ACB7-65D4B8E7D0C4}" destId="{F11C3041-3A9A-472B-AF82-BC0830251291}"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6315FA-CF36-4822-98FB-4BE69A987C41}" type="doc">
      <dgm:prSet loTypeId="urn:microsoft.com/office/officeart/2005/8/layout/hList7" loCatId="list" qsTypeId="urn:microsoft.com/office/officeart/2005/8/quickstyle/simple1" qsCatId="simple" csTypeId="urn:microsoft.com/office/officeart/2005/8/colors/accent1_1" csCatId="accent1" phldr="1"/>
      <dgm:spPr/>
    </dgm:pt>
    <dgm:pt modelId="{3DDC7FC6-90A6-4686-991D-18E26C6D005B}">
      <dgm:prSet phldrT="[Text]"/>
      <dgm:spPr/>
      <dgm:t>
        <a:bodyPr/>
        <a:lstStyle/>
        <a:p>
          <a:r>
            <a:rPr lang="en-GB" b="1"/>
            <a:t>What do they know: </a:t>
          </a:r>
        </a:p>
        <a:p>
          <a:r>
            <a:rPr lang="en-GB"/>
            <a:t>Family, local community &amp; school</a:t>
          </a:r>
        </a:p>
      </dgm:t>
    </dgm:pt>
    <dgm:pt modelId="{0D5E5D8E-4421-441A-95A8-792548686378}" type="parTrans" cxnId="{6B959586-0224-4ECD-87F1-1F5A3BE77D60}">
      <dgm:prSet/>
      <dgm:spPr/>
      <dgm:t>
        <a:bodyPr/>
        <a:lstStyle/>
        <a:p>
          <a:endParaRPr lang="en-GB"/>
        </a:p>
      </dgm:t>
    </dgm:pt>
    <dgm:pt modelId="{118C91B5-63C0-4A2E-80EA-7F20508AA84E}" type="sibTrans" cxnId="{6B959586-0224-4ECD-87F1-1F5A3BE77D60}">
      <dgm:prSet/>
      <dgm:spPr/>
      <dgm:t>
        <a:bodyPr/>
        <a:lstStyle/>
        <a:p>
          <a:endParaRPr lang="en-GB"/>
        </a:p>
      </dgm:t>
    </dgm:pt>
    <dgm:pt modelId="{84392379-F31B-4F68-86F5-A3DCD45E2D6E}">
      <dgm:prSet phldrT="[Text]"/>
      <dgm:spPr/>
      <dgm:t>
        <a:bodyPr/>
        <a:lstStyle/>
        <a:p>
          <a:r>
            <a:rPr lang="en-GB" b="1"/>
            <a:t>What they do:</a:t>
          </a:r>
        </a:p>
        <a:p>
          <a:r>
            <a:rPr lang="en-GB"/>
            <a:t>engaging in climate action outside of school</a:t>
          </a:r>
        </a:p>
      </dgm:t>
    </dgm:pt>
    <dgm:pt modelId="{385C99BF-4612-4EBE-A33A-3BBA7E878A00}" type="parTrans" cxnId="{30FB8DFA-0ED0-4F48-AE10-ED1E583CBAF1}">
      <dgm:prSet/>
      <dgm:spPr/>
      <dgm:t>
        <a:bodyPr/>
        <a:lstStyle/>
        <a:p>
          <a:endParaRPr lang="en-GB"/>
        </a:p>
      </dgm:t>
    </dgm:pt>
    <dgm:pt modelId="{A5F1D8E1-D9D9-4C94-BFE3-0519D996C1CA}" type="sibTrans" cxnId="{30FB8DFA-0ED0-4F48-AE10-ED1E583CBAF1}">
      <dgm:prSet/>
      <dgm:spPr/>
      <dgm:t>
        <a:bodyPr/>
        <a:lstStyle/>
        <a:p>
          <a:endParaRPr lang="en-GB"/>
        </a:p>
      </dgm:t>
    </dgm:pt>
    <dgm:pt modelId="{FA30BFF7-A1E8-40AC-AFAC-8D9C73CF91F2}">
      <dgm:prSet phldrT="[Text]"/>
      <dgm:spPr/>
      <dgm:t>
        <a:bodyPr/>
        <a:lstStyle/>
        <a:p>
          <a:r>
            <a:rPr lang="en-GB" b="1"/>
            <a:t>Green careers:</a:t>
          </a:r>
        </a:p>
        <a:p>
          <a:r>
            <a:rPr lang="en-GB"/>
            <a:t>Connecting with those who are taking action on climate change</a:t>
          </a:r>
        </a:p>
      </dgm:t>
    </dgm:pt>
    <dgm:pt modelId="{3CA1D08E-2ED7-45BD-9A04-46183E1CD00C}" type="parTrans" cxnId="{68382B81-014E-4EDE-AD27-615D6EB7F710}">
      <dgm:prSet/>
      <dgm:spPr/>
      <dgm:t>
        <a:bodyPr/>
        <a:lstStyle/>
        <a:p>
          <a:endParaRPr lang="en-GB"/>
        </a:p>
      </dgm:t>
    </dgm:pt>
    <dgm:pt modelId="{10691ED7-2AE0-4D25-A93E-94F1535E0392}" type="sibTrans" cxnId="{68382B81-014E-4EDE-AD27-615D6EB7F710}">
      <dgm:prSet/>
      <dgm:spPr/>
      <dgm:t>
        <a:bodyPr/>
        <a:lstStyle/>
        <a:p>
          <a:endParaRPr lang="en-GB"/>
        </a:p>
      </dgm:t>
    </dgm:pt>
    <dgm:pt modelId="{E3026F06-174E-4C04-AB41-61B4FF4B8148}">
      <dgm:prSet/>
      <dgm:spPr/>
      <dgm:t>
        <a:bodyPr/>
        <a:lstStyle/>
        <a:p>
          <a:endParaRPr lang="en-GB"/>
        </a:p>
      </dgm:t>
    </dgm:pt>
    <dgm:pt modelId="{6400802A-F405-488A-BC82-F7435E65D5FA}" type="parTrans" cxnId="{F865EFED-AEEA-4EAC-8D88-01BFCD132415}">
      <dgm:prSet/>
      <dgm:spPr/>
      <dgm:t>
        <a:bodyPr/>
        <a:lstStyle/>
        <a:p>
          <a:endParaRPr lang="en-GB"/>
        </a:p>
      </dgm:t>
    </dgm:pt>
    <dgm:pt modelId="{F08B06EC-1223-4247-B0DD-A946408761B2}" type="sibTrans" cxnId="{F865EFED-AEEA-4EAC-8D88-01BFCD132415}">
      <dgm:prSet/>
      <dgm:spPr/>
      <dgm:t>
        <a:bodyPr/>
        <a:lstStyle/>
        <a:p>
          <a:endParaRPr lang="en-GB"/>
        </a:p>
      </dgm:t>
    </dgm:pt>
    <dgm:pt modelId="{E80E942C-6CCA-4C97-8A0A-10CD8825D528}">
      <dgm:prSet/>
      <dgm:spPr/>
      <dgm:t>
        <a:bodyPr/>
        <a:lstStyle/>
        <a:p>
          <a:endParaRPr lang="en-GB"/>
        </a:p>
      </dgm:t>
    </dgm:pt>
    <dgm:pt modelId="{6B51CC0E-84D4-4224-B290-AEDABC6BD627}" type="parTrans" cxnId="{2A83FFDE-EE17-4972-A527-E3AF8A042C32}">
      <dgm:prSet/>
      <dgm:spPr/>
      <dgm:t>
        <a:bodyPr/>
        <a:lstStyle/>
        <a:p>
          <a:endParaRPr lang="en-GB"/>
        </a:p>
      </dgm:t>
    </dgm:pt>
    <dgm:pt modelId="{643707BE-DDC5-4C6E-A2E4-04477CE24918}" type="sibTrans" cxnId="{2A83FFDE-EE17-4972-A527-E3AF8A042C32}">
      <dgm:prSet/>
      <dgm:spPr/>
      <dgm:t>
        <a:bodyPr/>
        <a:lstStyle/>
        <a:p>
          <a:endParaRPr lang="en-GB"/>
        </a:p>
      </dgm:t>
    </dgm:pt>
    <dgm:pt modelId="{4354966E-808F-4E7F-B1A6-BF5ACE07D6E9}" type="pres">
      <dgm:prSet presAssocID="{DE6315FA-CF36-4822-98FB-4BE69A987C41}" presName="Name0" presStyleCnt="0">
        <dgm:presLayoutVars>
          <dgm:dir/>
          <dgm:resizeHandles val="exact"/>
        </dgm:presLayoutVars>
      </dgm:prSet>
      <dgm:spPr/>
    </dgm:pt>
    <dgm:pt modelId="{F0F1D2E4-C00F-460F-AB3D-6FACDBAADB9E}" type="pres">
      <dgm:prSet presAssocID="{DE6315FA-CF36-4822-98FB-4BE69A987C41}" presName="fgShape" presStyleLbl="fgShp" presStyleIdx="0" presStyleCnt="1"/>
      <dgm:spPr>
        <a:solidFill>
          <a:schemeClr val="accent1"/>
        </a:solidFill>
      </dgm:spPr>
    </dgm:pt>
    <dgm:pt modelId="{669074A3-757B-4E5B-B112-116A6647AB2D}" type="pres">
      <dgm:prSet presAssocID="{DE6315FA-CF36-4822-98FB-4BE69A987C41}" presName="linComp" presStyleCnt="0"/>
      <dgm:spPr/>
    </dgm:pt>
    <dgm:pt modelId="{115D8EA4-7647-4BA9-A445-4CE1088D8860}" type="pres">
      <dgm:prSet presAssocID="{E80E942C-6CCA-4C97-8A0A-10CD8825D528}" presName="compNode" presStyleCnt="0"/>
      <dgm:spPr/>
    </dgm:pt>
    <dgm:pt modelId="{567D8C7E-726E-4DA9-8FF3-3652BA61593D}" type="pres">
      <dgm:prSet presAssocID="{E80E942C-6CCA-4C97-8A0A-10CD8825D528}" presName="bkgdShape" presStyleLbl="node1" presStyleIdx="0" presStyleCnt="5" custLinFactNeighborY="2536"/>
      <dgm:spPr/>
    </dgm:pt>
    <dgm:pt modelId="{05F978B8-F259-4F87-952D-AB613C7416C6}" type="pres">
      <dgm:prSet presAssocID="{E80E942C-6CCA-4C97-8A0A-10CD8825D528}" presName="nodeTx" presStyleLbl="node1" presStyleIdx="0" presStyleCnt="5">
        <dgm:presLayoutVars>
          <dgm:bulletEnabled val="1"/>
        </dgm:presLayoutVars>
      </dgm:prSet>
      <dgm:spPr/>
    </dgm:pt>
    <dgm:pt modelId="{81329CB5-FA2F-48C0-A690-0EB17AAC8565}" type="pres">
      <dgm:prSet presAssocID="{E80E942C-6CCA-4C97-8A0A-10CD8825D528}" presName="invisiNode" presStyleLbl="node1" presStyleIdx="0" presStyleCnt="5"/>
      <dgm:spPr/>
    </dgm:pt>
    <dgm:pt modelId="{D6B1889F-3F81-459B-9FBF-B7290DA127AB}" type="pres">
      <dgm:prSet presAssocID="{E80E942C-6CCA-4C97-8A0A-10CD8825D528}" presName="imagNode" presStyleLbl="fgImgPlace1" presStyleIdx="0" presStyleCnt="5" custLinFactNeighborY="-6030"/>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3572AF2-B889-4C6E-B489-2BEEC451A1C8}" type="pres">
      <dgm:prSet presAssocID="{643707BE-DDC5-4C6E-A2E4-04477CE24918}" presName="sibTrans" presStyleLbl="sibTrans2D1" presStyleIdx="0" presStyleCnt="0"/>
      <dgm:spPr/>
    </dgm:pt>
    <dgm:pt modelId="{F34D0AB1-A02F-45FE-AE6F-EA85AB7FE5B2}" type="pres">
      <dgm:prSet presAssocID="{E3026F06-174E-4C04-AB41-61B4FF4B8148}" presName="compNode" presStyleCnt="0"/>
      <dgm:spPr/>
    </dgm:pt>
    <dgm:pt modelId="{904B7136-84E7-4AF0-8AFC-DA02673DE794}" type="pres">
      <dgm:prSet presAssocID="{E3026F06-174E-4C04-AB41-61B4FF4B8148}" presName="bkgdShape" presStyleLbl="node1" presStyleIdx="1" presStyleCnt="5"/>
      <dgm:spPr/>
    </dgm:pt>
    <dgm:pt modelId="{CD6C75FA-F2AA-40C4-B538-940D43C39407}" type="pres">
      <dgm:prSet presAssocID="{E3026F06-174E-4C04-AB41-61B4FF4B8148}" presName="nodeTx" presStyleLbl="node1" presStyleIdx="1" presStyleCnt="5">
        <dgm:presLayoutVars>
          <dgm:bulletEnabled val="1"/>
        </dgm:presLayoutVars>
      </dgm:prSet>
      <dgm:spPr/>
    </dgm:pt>
    <dgm:pt modelId="{E85C8F4A-BCD0-4441-9097-43E7BEC8BB7B}" type="pres">
      <dgm:prSet presAssocID="{E3026F06-174E-4C04-AB41-61B4FF4B8148}" presName="invisiNode" presStyleLbl="node1" presStyleIdx="1" presStyleCnt="5"/>
      <dgm:spPr/>
    </dgm:pt>
    <dgm:pt modelId="{4CA3BF13-B3CC-49D4-A595-569899C71CE3}" type="pres">
      <dgm:prSet presAssocID="{E3026F06-174E-4C04-AB41-61B4FF4B8148}" presName="imagNode" presStyleLbl="fgImgPlace1" presStyleIdx="1" presStyleCnt="5" custLinFactNeighborY="-6700"/>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91BA3E0E-B224-4635-82D0-FB4883DEC273}" type="pres">
      <dgm:prSet presAssocID="{F08B06EC-1223-4247-B0DD-A946408761B2}" presName="sibTrans" presStyleLbl="sibTrans2D1" presStyleIdx="0" presStyleCnt="0"/>
      <dgm:spPr/>
    </dgm:pt>
    <dgm:pt modelId="{2582CACA-9D8A-42C8-9DE5-36B929A0DC4F}" type="pres">
      <dgm:prSet presAssocID="{3DDC7FC6-90A6-4686-991D-18E26C6D005B}" presName="compNode" presStyleCnt="0"/>
      <dgm:spPr/>
    </dgm:pt>
    <dgm:pt modelId="{6E3F6DA5-1B7D-49D3-A476-8AD775C85FE9}" type="pres">
      <dgm:prSet presAssocID="{3DDC7FC6-90A6-4686-991D-18E26C6D005B}" presName="bkgdShape" presStyleLbl="node1" presStyleIdx="2" presStyleCnt="5"/>
      <dgm:spPr/>
    </dgm:pt>
    <dgm:pt modelId="{F11C41B7-25F9-48E5-9C61-3019535CFA34}" type="pres">
      <dgm:prSet presAssocID="{3DDC7FC6-90A6-4686-991D-18E26C6D005B}" presName="nodeTx" presStyleLbl="node1" presStyleIdx="2" presStyleCnt="5">
        <dgm:presLayoutVars>
          <dgm:bulletEnabled val="1"/>
        </dgm:presLayoutVars>
      </dgm:prSet>
      <dgm:spPr/>
    </dgm:pt>
    <dgm:pt modelId="{CA191E76-4A98-4D18-A638-DD53BF5B6F70}" type="pres">
      <dgm:prSet presAssocID="{3DDC7FC6-90A6-4686-991D-18E26C6D005B}" presName="invisiNode" presStyleLbl="node1" presStyleIdx="2" presStyleCnt="5"/>
      <dgm:spPr/>
    </dgm:pt>
    <dgm:pt modelId="{67495F30-18D3-4413-8FC0-91E7794BC4B3}" type="pres">
      <dgm:prSet presAssocID="{3DDC7FC6-90A6-4686-991D-18E26C6D005B}" presName="imagNode" presStyleLbl="fgImgPlace1" presStyleIdx="2" presStyleCnt="5" custLinFactNeighborY="-5360"/>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E65695BA-B4EC-42D4-A63A-9093BCB30F1D}" type="pres">
      <dgm:prSet presAssocID="{118C91B5-63C0-4A2E-80EA-7F20508AA84E}" presName="sibTrans" presStyleLbl="sibTrans2D1" presStyleIdx="0" presStyleCnt="0"/>
      <dgm:spPr/>
    </dgm:pt>
    <dgm:pt modelId="{02548C6C-7A47-46D6-9463-6891A041DEDB}" type="pres">
      <dgm:prSet presAssocID="{84392379-F31B-4F68-86F5-A3DCD45E2D6E}" presName="compNode" presStyleCnt="0"/>
      <dgm:spPr/>
    </dgm:pt>
    <dgm:pt modelId="{2F8D8D91-1D88-47E6-B2F2-26D800DABCD0}" type="pres">
      <dgm:prSet presAssocID="{84392379-F31B-4F68-86F5-A3DCD45E2D6E}" presName="bkgdShape" presStyleLbl="node1" presStyleIdx="3" presStyleCnt="5"/>
      <dgm:spPr/>
    </dgm:pt>
    <dgm:pt modelId="{BC8DB00A-75F0-44DC-903B-F27E9192EAD6}" type="pres">
      <dgm:prSet presAssocID="{84392379-F31B-4F68-86F5-A3DCD45E2D6E}" presName="nodeTx" presStyleLbl="node1" presStyleIdx="3" presStyleCnt="5">
        <dgm:presLayoutVars>
          <dgm:bulletEnabled val="1"/>
        </dgm:presLayoutVars>
      </dgm:prSet>
      <dgm:spPr/>
    </dgm:pt>
    <dgm:pt modelId="{1CC85261-36EE-4C8D-9FB6-DD57FE65EE53}" type="pres">
      <dgm:prSet presAssocID="{84392379-F31B-4F68-86F5-A3DCD45E2D6E}" presName="invisiNode" presStyleLbl="node1" presStyleIdx="3" presStyleCnt="5"/>
      <dgm:spPr/>
    </dgm:pt>
    <dgm:pt modelId="{5BD81267-9C79-41F2-88B3-5FC7B48B75D5}" type="pres">
      <dgm:prSet presAssocID="{84392379-F31B-4F68-86F5-A3DCD45E2D6E}" presName="imagNode" presStyleLbl="fgImgPlace1" presStyleIdx="3" presStyleCnt="5" custLinFactNeighborY="-4690"/>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DF4BE3E0-8C9E-4B55-B9DB-063F780BC02F}" type="pres">
      <dgm:prSet presAssocID="{A5F1D8E1-D9D9-4C94-BFE3-0519D996C1CA}" presName="sibTrans" presStyleLbl="sibTrans2D1" presStyleIdx="0" presStyleCnt="0"/>
      <dgm:spPr/>
    </dgm:pt>
    <dgm:pt modelId="{D32271EB-A12D-4737-81B8-944AF5D3B1DE}" type="pres">
      <dgm:prSet presAssocID="{FA30BFF7-A1E8-40AC-AFAC-8D9C73CF91F2}" presName="compNode" presStyleCnt="0"/>
      <dgm:spPr/>
    </dgm:pt>
    <dgm:pt modelId="{D3FE58F1-4B9C-46BA-B622-27FA93CDEC9E}" type="pres">
      <dgm:prSet presAssocID="{FA30BFF7-A1E8-40AC-AFAC-8D9C73CF91F2}" presName="bkgdShape" presStyleLbl="node1" presStyleIdx="4" presStyleCnt="5" custLinFactNeighborX="12925" custLinFactNeighborY="12960"/>
      <dgm:spPr/>
    </dgm:pt>
    <dgm:pt modelId="{9D2B5219-E1D4-4A78-A069-2AE27AA5D114}" type="pres">
      <dgm:prSet presAssocID="{FA30BFF7-A1E8-40AC-AFAC-8D9C73CF91F2}" presName="nodeTx" presStyleLbl="node1" presStyleIdx="4" presStyleCnt="5">
        <dgm:presLayoutVars>
          <dgm:bulletEnabled val="1"/>
        </dgm:presLayoutVars>
      </dgm:prSet>
      <dgm:spPr/>
    </dgm:pt>
    <dgm:pt modelId="{10210044-0505-4113-BC16-A123C4BD1555}" type="pres">
      <dgm:prSet presAssocID="{FA30BFF7-A1E8-40AC-AFAC-8D9C73CF91F2}" presName="invisiNode" presStyleLbl="node1" presStyleIdx="4" presStyleCnt="5"/>
      <dgm:spPr/>
    </dgm:pt>
    <dgm:pt modelId="{DB7665C2-7CAA-4E34-B174-19FC75FED55C}" type="pres">
      <dgm:prSet presAssocID="{FA30BFF7-A1E8-40AC-AFAC-8D9C73CF91F2}" presName="imagNode" presStyleLbl="fgImgPlace1" presStyleIdx="4" presStyleCnt="5" custLinFactNeighborY="-3350"/>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Lst>
  <dgm:cxnLst>
    <dgm:cxn modelId="{EB87230A-552D-4B71-ACEC-AE3643DCDD8F}" type="presOf" srcId="{3DDC7FC6-90A6-4686-991D-18E26C6D005B}" destId="{F11C41B7-25F9-48E5-9C61-3019535CFA34}" srcOrd="1" destOrd="0" presId="urn:microsoft.com/office/officeart/2005/8/layout/hList7"/>
    <dgm:cxn modelId="{E101DB0E-F444-4ADE-89F5-21DE7C1C38B0}" type="presOf" srcId="{E80E942C-6CCA-4C97-8A0A-10CD8825D528}" destId="{05F978B8-F259-4F87-952D-AB613C7416C6}" srcOrd="1" destOrd="0" presId="urn:microsoft.com/office/officeart/2005/8/layout/hList7"/>
    <dgm:cxn modelId="{44D6F411-02BE-484F-A2F5-339A6B35688C}" type="presOf" srcId="{E3026F06-174E-4C04-AB41-61B4FF4B8148}" destId="{904B7136-84E7-4AF0-8AFC-DA02673DE794}" srcOrd="0" destOrd="0" presId="urn:microsoft.com/office/officeart/2005/8/layout/hList7"/>
    <dgm:cxn modelId="{F12C0023-AF9B-4542-8486-D0664E5DDC04}" type="presOf" srcId="{F08B06EC-1223-4247-B0DD-A946408761B2}" destId="{91BA3E0E-B224-4635-82D0-FB4883DEC273}" srcOrd="0" destOrd="0" presId="urn:microsoft.com/office/officeart/2005/8/layout/hList7"/>
    <dgm:cxn modelId="{BE8BE02C-5BBD-4CE9-8A77-E844146322CE}" type="presOf" srcId="{3DDC7FC6-90A6-4686-991D-18E26C6D005B}" destId="{6E3F6DA5-1B7D-49D3-A476-8AD775C85FE9}" srcOrd="0" destOrd="0" presId="urn:microsoft.com/office/officeart/2005/8/layout/hList7"/>
    <dgm:cxn modelId="{C3A9A22D-DBD9-4018-8860-2BB4D1B6FBCE}" type="presOf" srcId="{84392379-F31B-4F68-86F5-A3DCD45E2D6E}" destId="{BC8DB00A-75F0-44DC-903B-F27E9192EAD6}" srcOrd="1" destOrd="0" presId="urn:microsoft.com/office/officeart/2005/8/layout/hList7"/>
    <dgm:cxn modelId="{DE596940-04B7-4C6B-B14C-D2B7B9F92761}" type="presOf" srcId="{E80E942C-6CCA-4C97-8A0A-10CD8825D528}" destId="{567D8C7E-726E-4DA9-8FF3-3652BA61593D}" srcOrd="0" destOrd="0" presId="urn:microsoft.com/office/officeart/2005/8/layout/hList7"/>
    <dgm:cxn modelId="{92C5B160-DEB3-444E-8E70-4B94C0DE013C}" type="presOf" srcId="{E3026F06-174E-4C04-AB41-61B4FF4B8148}" destId="{CD6C75FA-F2AA-40C4-B538-940D43C39407}" srcOrd="1" destOrd="0" presId="urn:microsoft.com/office/officeart/2005/8/layout/hList7"/>
    <dgm:cxn modelId="{13987F64-8A70-48FA-B688-7B82556A475E}" type="presOf" srcId="{643707BE-DDC5-4C6E-A2E4-04477CE24918}" destId="{83572AF2-B889-4C6E-B489-2BEEC451A1C8}" srcOrd="0" destOrd="0" presId="urn:microsoft.com/office/officeart/2005/8/layout/hList7"/>
    <dgm:cxn modelId="{22C84F78-C6D3-4451-8126-D138F2D91231}" type="presOf" srcId="{A5F1D8E1-D9D9-4C94-BFE3-0519D996C1CA}" destId="{DF4BE3E0-8C9E-4B55-B9DB-063F780BC02F}" srcOrd="0" destOrd="0" presId="urn:microsoft.com/office/officeart/2005/8/layout/hList7"/>
    <dgm:cxn modelId="{68382B81-014E-4EDE-AD27-615D6EB7F710}" srcId="{DE6315FA-CF36-4822-98FB-4BE69A987C41}" destId="{FA30BFF7-A1E8-40AC-AFAC-8D9C73CF91F2}" srcOrd="4" destOrd="0" parTransId="{3CA1D08E-2ED7-45BD-9A04-46183E1CD00C}" sibTransId="{10691ED7-2AE0-4D25-A93E-94F1535E0392}"/>
    <dgm:cxn modelId="{26885784-D73B-4795-B061-0E1A2BCA7F3C}" type="presOf" srcId="{FA30BFF7-A1E8-40AC-AFAC-8D9C73CF91F2}" destId="{9D2B5219-E1D4-4A78-A069-2AE27AA5D114}" srcOrd="1" destOrd="0" presId="urn:microsoft.com/office/officeart/2005/8/layout/hList7"/>
    <dgm:cxn modelId="{6B959586-0224-4ECD-87F1-1F5A3BE77D60}" srcId="{DE6315FA-CF36-4822-98FB-4BE69A987C41}" destId="{3DDC7FC6-90A6-4686-991D-18E26C6D005B}" srcOrd="2" destOrd="0" parTransId="{0D5E5D8E-4421-441A-95A8-792548686378}" sibTransId="{118C91B5-63C0-4A2E-80EA-7F20508AA84E}"/>
    <dgm:cxn modelId="{BF8813A9-3245-45CB-8F20-E0B21B37ECFF}" type="presOf" srcId="{84392379-F31B-4F68-86F5-A3DCD45E2D6E}" destId="{2F8D8D91-1D88-47E6-B2F2-26D800DABCD0}" srcOrd="0" destOrd="0" presId="urn:microsoft.com/office/officeart/2005/8/layout/hList7"/>
    <dgm:cxn modelId="{33E0E9AB-6893-43FA-9C28-FE0A3243AB5C}" type="presOf" srcId="{118C91B5-63C0-4A2E-80EA-7F20508AA84E}" destId="{E65695BA-B4EC-42D4-A63A-9093BCB30F1D}" srcOrd="0" destOrd="0" presId="urn:microsoft.com/office/officeart/2005/8/layout/hList7"/>
    <dgm:cxn modelId="{2A83FFDE-EE17-4972-A527-E3AF8A042C32}" srcId="{DE6315FA-CF36-4822-98FB-4BE69A987C41}" destId="{E80E942C-6CCA-4C97-8A0A-10CD8825D528}" srcOrd="0" destOrd="0" parTransId="{6B51CC0E-84D4-4224-B290-AEDABC6BD627}" sibTransId="{643707BE-DDC5-4C6E-A2E4-04477CE24918}"/>
    <dgm:cxn modelId="{4EC228DF-4CEB-4E6A-A192-5BFD8EF573B3}" type="presOf" srcId="{DE6315FA-CF36-4822-98FB-4BE69A987C41}" destId="{4354966E-808F-4E7F-B1A6-BF5ACE07D6E9}" srcOrd="0" destOrd="0" presId="urn:microsoft.com/office/officeart/2005/8/layout/hList7"/>
    <dgm:cxn modelId="{F865EFED-AEEA-4EAC-8D88-01BFCD132415}" srcId="{DE6315FA-CF36-4822-98FB-4BE69A987C41}" destId="{E3026F06-174E-4C04-AB41-61B4FF4B8148}" srcOrd="1" destOrd="0" parTransId="{6400802A-F405-488A-BC82-F7435E65D5FA}" sibTransId="{F08B06EC-1223-4247-B0DD-A946408761B2}"/>
    <dgm:cxn modelId="{37EB0EF0-BD85-4F40-8182-250ED228E05E}" type="presOf" srcId="{FA30BFF7-A1E8-40AC-AFAC-8D9C73CF91F2}" destId="{D3FE58F1-4B9C-46BA-B622-27FA93CDEC9E}" srcOrd="0" destOrd="0" presId="urn:microsoft.com/office/officeart/2005/8/layout/hList7"/>
    <dgm:cxn modelId="{30FB8DFA-0ED0-4F48-AE10-ED1E583CBAF1}" srcId="{DE6315FA-CF36-4822-98FB-4BE69A987C41}" destId="{84392379-F31B-4F68-86F5-A3DCD45E2D6E}" srcOrd="3" destOrd="0" parTransId="{385C99BF-4612-4EBE-A33A-3BBA7E878A00}" sibTransId="{A5F1D8E1-D9D9-4C94-BFE3-0519D996C1CA}"/>
    <dgm:cxn modelId="{41A44302-3210-4A0A-A9E8-4BFDD66F04D3}" type="presParOf" srcId="{4354966E-808F-4E7F-B1A6-BF5ACE07D6E9}" destId="{F0F1D2E4-C00F-460F-AB3D-6FACDBAADB9E}" srcOrd="0" destOrd="0" presId="urn:microsoft.com/office/officeart/2005/8/layout/hList7"/>
    <dgm:cxn modelId="{EE7EEBCD-6FBC-4CBD-9F4F-4CCAA5EC2BFB}" type="presParOf" srcId="{4354966E-808F-4E7F-B1A6-BF5ACE07D6E9}" destId="{669074A3-757B-4E5B-B112-116A6647AB2D}" srcOrd="1" destOrd="0" presId="urn:microsoft.com/office/officeart/2005/8/layout/hList7"/>
    <dgm:cxn modelId="{B731661F-5A97-4677-9F9B-23485E018F81}" type="presParOf" srcId="{669074A3-757B-4E5B-B112-116A6647AB2D}" destId="{115D8EA4-7647-4BA9-A445-4CE1088D8860}" srcOrd="0" destOrd="0" presId="urn:microsoft.com/office/officeart/2005/8/layout/hList7"/>
    <dgm:cxn modelId="{735A4000-7A0A-4E9F-A71E-7A4FFE1536FB}" type="presParOf" srcId="{115D8EA4-7647-4BA9-A445-4CE1088D8860}" destId="{567D8C7E-726E-4DA9-8FF3-3652BA61593D}" srcOrd="0" destOrd="0" presId="urn:microsoft.com/office/officeart/2005/8/layout/hList7"/>
    <dgm:cxn modelId="{049AE556-BD16-4055-B26B-E73BC2DCA3FD}" type="presParOf" srcId="{115D8EA4-7647-4BA9-A445-4CE1088D8860}" destId="{05F978B8-F259-4F87-952D-AB613C7416C6}" srcOrd="1" destOrd="0" presId="urn:microsoft.com/office/officeart/2005/8/layout/hList7"/>
    <dgm:cxn modelId="{8E40BD27-43C6-4976-B500-6430CBFAE4FC}" type="presParOf" srcId="{115D8EA4-7647-4BA9-A445-4CE1088D8860}" destId="{81329CB5-FA2F-48C0-A690-0EB17AAC8565}" srcOrd="2" destOrd="0" presId="urn:microsoft.com/office/officeart/2005/8/layout/hList7"/>
    <dgm:cxn modelId="{D73668AF-C691-49AB-9FDE-360915E3887A}" type="presParOf" srcId="{115D8EA4-7647-4BA9-A445-4CE1088D8860}" destId="{D6B1889F-3F81-459B-9FBF-B7290DA127AB}" srcOrd="3" destOrd="0" presId="urn:microsoft.com/office/officeart/2005/8/layout/hList7"/>
    <dgm:cxn modelId="{BCB0E1EA-437E-4715-85A2-EE4E6E015DE3}" type="presParOf" srcId="{669074A3-757B-4E5B-B112-116A6647AB2D}" destId="{83572AF2-B889-4C6E-B489-2BEEC451A1C8}" srcOrd="1" destOrd="0" presId="urn:microsoft.com/office/officeart/2005/8/layout/hList7"/>
    <dgm:cxn modelId="{51764317-2E13-471A-8591-3FBA214DAFE5}" type="presParOf" srcId="{669074A3-757B-4E5B-B112-116A6647AB2D}" destId="{F34D0AB1-A02F-45FE-AE6F-EA85AB7FE5B2}" srcOrd="2" destOrd="0" presId="urn:microsoft.com/office/officeart/2005/8/layout/hList7"/>
    <dgm:cxn modelId="{6BA8B1D1-6395-410D-A071-DC4239C127B8}" type="presParOf" srcId="{F34D0AB1-A02F-45FE-AE6F-EA85AB7FE5B2}" destId="{904B7136-84E7-4AF0-8AFC-DA02673DE794}" srcOrd="0" destOrd="0" presId="urn:microsoft.com/office/officeart/2005/8/layout/hList7"/>
    <dgm:cxn modelId="{A9F018FE-3FCF-45FB-AE1C-94A78CDC7931}" type="presParOf" srcId="{F34D0AB1-A02F-45FE-AE6F-EA85AB7FE5B2}" destId="{CD6C75FA-F2AA-40C4-B538-940D43C39407}" srcOrd="1" destOrd="0" presId="urn:microsoft.com/office/officeart/2005/8/layout/hList7"/>
    <dgm:cxn modelId="{6A5DC310-4219-40DF-B9F7-D64B4AA7A030}" type="presParOf" srcId="{F34D0AB1-A02F-45FE-AE6F-EA85AB7FE5B2}" destId="{E85C8F4A-BCD0-4441-9097-43E7BEC8BB7B}" srcOrd="2" destOrd="0" presId="urn:microsoft.com/office/officeart/2005/8/layout/hList7"/>
    <dgm:cxn modelId="{234BD81E-F1FA-4187-AA9E-7ED37365D582}" type="presParOf" srcId="{F34D0AB1-A02F-45FE-AE6F-EA85AB7FE5B2}" destId="{4CA3BF13-B3CC-49D4-A595-569899C71CE3}" srcOrd="3" destOrd="0" presId="urn:microsoft.com/office/officeart/2005/8/layout/hList7"/>
    <dgm:cxn modelId="{0445B612-3DEE-4698-926F-EF9B48A20974}" type="presParOf" srcId="{669074A3-757B-4E5B-B112-116A6647AB2D}" destId="{91BA3E0E-B224-4635-82D0-FB4883DEC273}" srcOrd="3" destOrd="0" presId="urn:microsoft.com/office/officeart/2005/8/layout/hList7"/>
    <dgm:cxn modelId="{CBF1DD26-D6B1-42BD-B1F7-B21251201462}" type="presParOf" srcId="{669074A3-757B-4E5B-B112-116A6647AB2D}" destId="{2582CACA-9D8A-42C8-9DE5-36B929A0DC4F}" srcOrd="4" destOrd="0" presId="urn:microsoft.com/office/officeart/2005/8/layout/hList7"/>
    <dgm:cxn modelId="{0CD2FCA5-73FB-4E40-AC3D-CF69AF402129}" type="presParOf" srcId="{2582CACA-9D8A-42C8-9DE5-36B929A0DC4F}" destId="{6E3F6DA5-1B7D-49D3-A476-8AD775C85FE9}" srcOrd="0" destOrd="0" presId="urn:microsoft.com/office/officeart/2005/8/layout/hList7"/>
    <dgm:cxn modelId="{6C37B482-9202-45A6-92D8-EC6421EC531D}" type="presParOf" srcId="{2582CACA-9D8A-42C8-9DE5-36B929A0DC4F}" destId="{F11C41B7-25F9-48E5-9C61-3019535CFA34}" srcOrd="1" destOrd="0" presId="urn:microsoft.com/office/officeart/2005/8/layout/hList7"/>
    <dgm:cxn modelId="{BB761373-E2D1-48D7-949D-9DAFEEB30553}" type="presParOf" srcId="{2582CACA-9D8A-42C8-9DE5-36B929A0DC4F}" destId="{CA191E76-4A98-4D18-A638-DD53BF5B6F70}" srcOrd="2" destOrd="0" presId="urn:microsoft.com/office/officeart/2005/8/layout/hList7"/>
    <dgm:cxn modelId="{D71B818D-CB8B-47D9-9CC6-96A6D491210B}" type="presParOf" srcId="{2582CACA-9D8A-42C8-9DE5-36B929A0DC4F}" destId="{67495F30-18D3-4413-8FC0-91E7794BC4B3}" srcOrd="3" destOrd="0" presId="urn:microsoft.com/office/officeart/2005/8/layout/hList7"/>
    <dgm:cxn modelId="{DC68506C-42C7-4742-A3B9-004190281143}" type="presParOf" srcId="{669074A3-757B-4E5B-B112-116A6647AB2D}" destId="{E65695BA-B4EC-42D4-A63A-9093BCB30F1D}" srcOrd="5" destOrd="0" presId="urn:microsoft.com/office/officeart/2005/8/layout/hList7"/>
    <dgm:cxn modelId="{D4A42704-641D-4188-8CA5-03D61AE1290D}" type="presParOf" srcId="{669074A3-757B-4E5B-B112-116A6647AB2D}" destId="{02548C6C-7A47-46D6-9463-6891A041DEDB}" srcOrd="6" destOrd="0" presId="urn:microsoft.com/office/officeart/2005/8/layout/hList7"/>
    <dgm:cxn modelId="{9AD56676-717C-4563-B854-6EBD18896E17}" type="presParOf" srcId="{02548C6C-7A47-46D6-9463-6891A041DEDB}" destId="{2F8D8D91-1D88-47E6-B2F2-26D800DABCD0}" srcOrd="0" destOrd="0" presId="urn:microsoft.com/office/officeart/2005/8/layout/hList7"/>
    <dgm:cxn modelId="{FFCD3FDD-7508-41BD-8A87-8F371B97F752}" type="presParOf" srcId="{02548C6C-7A47-46D6-9463-6891A041DEDB}" destId="{BC8DB00A-75F0-44DC-903B-F27E9192EAD6}" srcOrd="1" destOrd="0" presId="urn:microsoft.com/office/officeart/2005/8/layout/hList7"/>
    <dgm:cxn modelId="{60AD240E-F82A-406A-A932-711870042ED0}" type="presParOf" srcId="{02548C6C-7A47-46D6-9463-6891A041DEDB}" destId="{1CC85261-36EE-4C8D-9FB6-DD57FE65EE53}" srcOrd="2" destOrd="0" presId="urn:microsoft.com/office/officeart/2005/8/layout/hList7"/>
    <dgm:cxn modelId="{948FD369-B47B-4B85-9FC4-3F47B2C532DD}" type="presParOf" srcId="{02548C6C-7A47-46D6-9463-6891A041DEDB}" destId="{5BD81267-9C79-41F2-88B3-5FC7B48B75D5}" srcOrd="3" destOrd="0" presId="urn:microsoft.com/office/officeart/2005/8/layout/hList7"/>
    <dgm:cxn modelId="{52A4980D-7350-473C-8B2B-86764818FB0B}" type="presParOf" srcId="{669074A3-757B-4E5B-B112-116A6647AB2D}" destId="{DF4BE3E0-8C9E-4B55-B9DB-063F780BC02F}" srcOrd="7" destOrd="0" presId="urn:microsoft.com/office/officeart/2005/8/layout/hList7"/>
    <dgm:cxn modelId="{3CDE5E05-532D-4E5F-8E97-52108B9F0E89}" type="presParOf" srcId="{669074A3-757B-4E5B-B112-116A6647AB2D}" destId="{D32271EB-A12D-4737-81B8-944AF5D3B1DE}" srcOrd="8" destOrd="0" presId="urn:microsoft.com/office/officeart/2005/8/layout/hList7"/>
    <dgm:cxn modelId="{10567DE2-8F99-4DFD-9E7F-178A50CEF673}" type="presParOf" srcId="{D32271EB-A12D-4737-81B8-944AF5D3B1DE}" destId="{D3FE58F1-4B9C-46BA-B622-27FA93CDEC9E}" srcOrd="0" destOrd="0" presId="urn:microsoft.com/office/officeart/2005/8/layout/hList7"/>
    <dgm:cxn modelId="{3F99EB79-0621-4474-B8F8-AE3F2D28D182}" type="presParOf" srcId="{D32271EB-A12D-4737-81B8-944AF5D3B1DE}" destId="{9D2B5219-E1D4-4A78-A069-2AE27AA5D114}" srcOrd="1" destOrd="0" presId="urn:microsoft.com/office/officeart/2005/8/layout/hList7"/>
    <dgm:cxn modelId="{22CC236E-FAC8-404A-8909-CDC6FABF96FC}" type="presParOf" srcId="{D32271EB-A12D-4737-81B8-944AF5D3B1DE}" destId="{10210044-0505-4113-BC16-A123C4BD1555}" srcOrd="2" destOrd="0" presId="urn:microsoft.com/office/officeart/2005/8/layout/hList7"/>
    <dgm:cxn modelId="{F94EBAC6-C6E2-4364-90D4-902355346410}" type="presParOf" srcId="{D32271EB-A12D-4737-81B8-944AF5D3B1DE}" destId="{DB7665C2-7CAA-4E34-B174-19FC75FED55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9529F9-13CE-4A57-ADE2-419463B4F8EF}"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26BDD09B-0034-4E44-A214-71FA1BA4D4FC}">
      <dgm:prSet phldrT="[Text]"/>
      <dgm:spPr/>
      <dgm:t>
        <a:bodyPr/>
        <a:lstStyle/>
        <a:p>
          <a:r>
            <a:rPr lang="en-GB" b="1"/>
            <a:t>Extending</a:t>
          </a:r>
          <a:r>
            <a:rPr lang="en-GB"/>
            <a:t>:  beyond the taught curriculum</a:t>
          </a:r>
        </a:p>
      </dgm:t>
    </dgm:pt>
    <dgm:pt modelId="{6D839E99-8BCB-4C56-9BB9-CBD14AEF0E7F}" type="parTrans" cxnId="{A4C1006F-C417-4E29-90D0-05FE4ED98579}">
      <dgm:prSet/>
      <dgm:spPr/>
      <dgm:t>
        <a:bodyPr/>
        <a:lstStyle/>
        <a:p>
          <a:endParaRPr lang="en-GB"/>
        </a:p>
      </dgm:t>
    </dgm:pt>
    <dgm:pt modelId="{9A5D9D39-FFE6-4E6C-AA8B-696975F34F37}" type="sibTrans" cxnId="{A4C1006F-C417-4E29-90D0-05FE4ED98579}">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t>
        <a:bodyPr/>
        <a:lstStyle/>
        <a:p>
          <a:endParaRPr lang="en-GB"/>
        </a:p>
      </dgm:t>
    </dgm:pt>
    <dgm:pt modelId="{351E5B51-1E98-49F0-AA55-824DFD1F0D0F}">
      <dgm:prSet phldrT="[Text]" custT="1"/>
      <dgm:spPr/>
      <dgm:t>
        <a:bodyPr/>
        <a:lstStyle/>
        <a:p>
          <a:r>
            <a:rPr lang="en-GB" sz="1200" b="1"/>
            <a:t>Greenwashing </a:t>
          </a:r>
          <a:endParaRPr lang="en-GB" sz="1200"/>
        </a:p>
      </dgm:t>
    </dgm:pt>
    <dgm:pt modelId="{A3514FEC-0AA0-4240-8431-5B4AA39AC1FF}" type="parTrans" cxnId="{C101089C-298E-4F60-83A1-97474BE7C6BA}">
      <dgm:prSet/>
      <dgm:spPr/>
      <dgm:t>
        <a:bodyPr/>
        <a:lstStyle/>
        <a:p>
          <a:endParaRPr lang="en-GB"/>
        </a:p>
      </dgm:t>
    </dgm:pt>
    <dgm:pt modelId="{EAE58FCF-FC3D-4CBE-B5E7-94F6A5A8C471}" type="sibTrans" cxnId="{C101089C-298E-4F60-83A1-97474BE7C6BA}">
      <dgm:prSet/>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t>
        <a:bodyPr/>
        <a:lstStyle/>
        <a:p>
          <a:endParaRPr lang="en-GB"/>
        </a:p>
      </dgm:t>
    </dgm:pt>
    <dgm:pt modelId="{D38AE8A6-DAB3-46FF-8AF0-2378E27915CF}">
      <dgm:prSet phldrT="[Text]"/>
      <dgm:spPr/>
      <dgm:t>
        <a:bodyPr/>
        <a:lstStyle/>
        <a:p>
          <a:r>
            <a:rPr lang="en-GB" b="1"/>
            <a:t>Climate literacy: </a:t>
          </a:r>
          <a:r>
            <a:rPr lang="en-GB"/>
            <a:t>building knowledge in a sequenced order </a:t>
          </a:r>
        </a:p>
      </dgm:t>
    </dgm:pt>
    <dgm:pt modelId="{7C455470-9B36-45E0-94EC-1553175C70B7}" type="parTrans" cxnId="{506520CE-C04B-4CAE-B127-5DC11B98A910}">
      <dgm:prSet/>
      <dgm:spPr/>
      <dgm:t>
        <a:bodyPr/>
        <a:lstStyle/>
        <a:p>
          <a:endParaRPr lang="en-GB"/>
        </a:p>
      </dgm:t>
    </dgm:pt>
    <dgm:pt modelId="{9FA59558-5EF1-4603-8AC5-3E82F407B487}" type="sibTrans" cxnId="{506520CE-C04B-4CAE-B127-5DC11B98A910}">
      <dgm:prSet/>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t>
        <a:bodyPr/>
        <a:lstStyle/>
        <a:p>
          <a:endParaRPr lang="en-GB"/>
        </a:p>
      </dgm:t>
    </dgm:pt>
    <dgm:pt modelId="{1ABED317-E119-4F20-BD70-7054F1135BF4}">
      <dgm:prSet phldrT="[Text]"/>
      <dgm:spPr/>
      <dgm:t>
        <a:bodyPr/>
        <a:lstStyle/>
        <a:p>
          <a:r>
            <a:rPr lang="en-GB" b="1"/>
            <a:t>Equality and social justice</a:t>
          </a:r>
        </a:p>
      </dgm:t>
    </dgm:pt>
    <dgm:pt modelId="{83D47F30-E406-4AB0-A9AD-C838F74F0B5C}" type="parTrans" cxnId="{D9163531-440C-4083-B6D4-3213899185F7}">
      <dgm:prSet/>
      <dgm:spPr/>
      <dgm:t>
        <a:bodyPr/>
        <a:lstStyle/>
        <a:p>
          <a:endParaRPr lang="en-GB"/>
        </a:p>
      </dgm:t>
    </dgm:pt>
    <dgm:pt modelId="{9B5CD3D5-DF89-4F1E-9175-A4302943A0A2}" type="sibTrans" cxnId="{D9163531-440C-4083-B6D4-3213899185F7}">
      <dgm:prSet/>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t>
        <a:bodyPr/>
        <a:lstStyle/>
        <a:p>
          <a:endParaRPr lang="en-GB"/>
        </a:p>
      </dgm:t>
    </dgm:pt>
    <dgm:pt modelId="{3C5D5417-6220-47EE-8394-A9CF51CC2FC3}">
      <dgm:prSet phldrT="[Text]"/>
      <dgm:spPr/>
      <dgm:t>
        <a:bodyPr/>
        <a:lstStyle/>
        <a:p>
          <a:r>
            <a:rPr lang="en-GB" b="1"/>
            <a:t>Eco-anxiety:  </a:t>
          </a:r>
          <a:r>
            <a:rPr lang="en-GB" b="0"/>
            <a:t>acknowledging and targeting</a:t>
          </a:r>
          <a:endParaRPr lang="en-GB"/>
        </a:p>
      </dgm:t>
    </dgm:pt>
    <dgm:pt modelId="{B4CC8000-425C-400C-9D2A-588E5511061D}" type="parTrans" cxnId="{F340E6C9-2C73-4A3A-ACA0-DA26CB0C7F84}">
      <dgm:prSet/>
      <dgm:spPr/>
      <dgm:t>
        <a:bodyPr/>
        <a:lstStyle/>
        <a:p>
          <a:endParaRPr lang="en-GB"/>
        </a:p>
      </dgm:t>
    </dgm:pt>
    <dgm:pt modelId="{C1A5B08E-DBEF-4C6C-A693-1732951AFFB7}" type="sibTrans" cxnId="{F340E6C9-2C73-4A3A-ACA0-DA26CB0C7F84}">
      <dgm:prSet/>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t>
        <a:bodyPr/>
        <a:lstStyle/>
        <a:p>
          <a:endParaRPr lang="en-GB"/>
        </a:p>
      </dgm:t>
    </dgm:pt>
    <dgm:pt modelId="{E2169FB9-44F4-479A-BC07-8175CCD31765}">
      <dgm:prSet phldrT="[Text]"/>
      <dgm:spPr/>
      <dgm:t>
        <a:bodyPr/>
        <a:lstStyle/>
        <a:p>
          <a:r>
            <a:rPr lang="en-GB" b="1"/>
            <a:t>Personalising and localising:  s</a:t>
          </a:r>
          <a:r>
            <a:rPr lang="en-GB" b="0"/>
            <a:t>olutions focused</a:t>
          </a:r>
        </a:p>
      </dgm:t>
    </dgm:pt>
    <dgm:pt modelId="{3D1FA199-F417-48BE-ACE4-6BBB72760A19}" type="parTrans" cxnId="{B6726A31-1A05-4DC8-8BBD-BCC61C8C0123}">
      <dgm:prSet/>
      <dgm:spPr/>
      <dgm:t>
        <a:bodyPr/>
        <a:lstStyle/>
        <a:p>
          <a:endParaRPr lang="en-GB"/>
        </a:p>
      </dgm:t>
    </dgm:pt>
    <dgm:pt modelId="{D00ECB71-BF7C-488B-A702-00DD6CB75D91}" type="sibTrans" cxnId="{B6726A31-1A05-4DC8-8BBD-BCC61C8C0123}">
      <dgm:prSet/>
      <dgm:spPr>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t>
        <a:bodyPr/>
        <a:lstStyle/>
        <a:p>
          <a:endParaRPr lang="en-GB"/>
        </a:p>
      </dgm:t>
    </dgm:pt>
    <dgm:pt modelId="{E0C04163-0C0E-4115-8023-DA51E97C9DB1}">
      <dgm:prSet phldrT="[Text]"/>
      <dgm:spPr/>
      <dgm:t>
        <a:bodyPr/>
        <a:lstStyle/>
        <a:p>
          <a:r>
            <a:rPr lang="en-GB" b="1"/>
            <a:t>Valuing:  </a:t>
          </a:r>
          <a:r>
            <a:rPr lang="en-GB" b="0"/>
            <a:t>recognising and acknowledging experiences</a:t>
          </a:r>
        </a:p>
      </dgm:t>
    </dgm:pt>
    <dgm:pt modelId="{458A10B0-EA12-414A-86FB-D2B5FA68B1B2}" type="parTrans" cxnId="{8248115D-750A-4278-B581-472A472541B9}">
      <dgm:prSet/>
      <dgm:spPr/>
      <dgm:t>
        <a:bodyPr/>
        <a:lstStyle/>
        <a:p>
          <a:endParaRPr lang="en-GB"/>
        </a:p>
      </dgm:t>
    </dgm:pt>
    <dgm:pt modelId="{482838DB-8D3F-4293-AC84-1496DB6DEA4D}" type="sibTrans" cxnId="{8248115D-750A-4278-B581-472A472541B9}">
      <dgm:prSet/>
      <dgm:spPr>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t>
        <a:bodyPr/>
        <a:lstStyle/>
        <a:p>
          <a:endParaRPr lang="en-GB"/>
        </a:p>
      </dgm:t>
    </dgm:pt>
    <dgm:pt modelId="{8A79DF06-B8F1-4E5D-BCDF-F789FE0184F6}">
      <dgm:prSet phldrT="[Text]"/>
      <dgm:spPr/>
      <dgm:t>
        <a:bodyPr/>
        <a:lstStyle/>
        <a:p>
          <a:r>
            <a:rPr lang="en-GB" b="1"/>
            <a:t>Creating Agency – </a:t>
          </a:r>
          <a:r>
            <a:rPr lang="en-GB" b="0"/>
            <a:t>creating actions</a:t>
          </a:r>
        </a:p>
      </dgm:t>
    </dgm:pt>
    <dgm:pt modelId="{9B44DA64-3150-4BAA-BDC4-D7830E3A40A6}" type="parTrans" cxnId="{87A84267-4C4F-42BC-8EE8-AD64E6A9A1F6}">
      <dgm:prSet/>
      <dgm:spPr/>
      <dgm:t>
        <a:bodyPr/>
        <a:lstStyle/>
        <a:p>
          <a:endParaRPr lang="en-GB"/>
        </a:p>
      </dgm:t>
    </dgm:pt>
    <dgm:pt modelId="{B861D5EE-9212-4803-958E-B7748F3799BC}" type="sibTrans" cxnId="{87A84267-4C4F-42BC-8EE8-AD64E6A9A1F6}">
      <dgm:prSet/>
      <dgm:spPr>
        <a:blipFill>
          <a:blip xmlns:r="http://schemas.openxmlformats.org/officeDocument/2006/relationships"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t="-8000" b="-8000"/>
          </a:stretch>
        </a:blipFill>
      </dgm:spPr>
      <dgm:t>
        <a:bodyPr/>
        <a:lstStyle/>
        <a:p>
          <a:endParaRPr lang="en-GB"/>
        </a:p>
      </dgm:t>
      <dgm:extLst>
        <a:ext uri="{E40237B7-FDA0-4F09-8148-C483321AD2D9}">
          <dgm14:cNvPr xmlns:dgm14="http://schemas.microsoft.com/office/drawing/2010/diagram" id="0" name="" descr="Recycle with solid fill"/>
        </a:ext>
      </dgm:extLst>
    </dgm:pt>
    <dgm:pt modelId="{54ADC3B5-CE8B-487E-ACA8-38E566ADC319}" type="pres">
      <dgm:prSet presAssocID="{539529F9-13CE-4A57-ADE2-419463B4F8EF}" presName="Name0" presStyleCnt="0">
        <dgm:presLayoutVars>
          <dgm:chMax val="21"/>
          <dgm:chPref val="21"/>
        </dgm:presLayoutVars>
      </dgm:prSet>
      <dgm:spPr/>
    </dgm:pt>
    <dgm:pt modelId="{B3174F1B-A8DD-437E-B22A-954E5B3548F3}" type="pres">
      <dgm:prSet presAssocID="{26BDD09B-0034-4E44-A214-71FA1BA4D4FC}" presName="text1" presStyleCnt="0"/>
      <dgm:spPr/>
    </dgm:pt>
    <dgm:pt modelId="{B530CAA5-26DC-409E-9A8A-3395F6838DB8}" type="pres">
      <dgm:prSet presAssocID="{26BDD09B-0034-4E44-A214-71FA1BA4D4FC}" presName="textRepeatNode" presStyleLbl="alignNode1" presStyleIdx="0" presStyleCnt="8">
        <dgm:presLayoutVars>
          <dgm:chMax val="0"/>
          <dgm:chPref val="0"/>
          <dgm:bulletEnabled val="1"/>
        </dgm:presLayoutVars>
      </dgm:prSet>
      <dgm:spPr/>
    </dgm:pt>
    <dgm:pt modelId="{42EA0051-EF43-43DD-9E57-BBBC7C4BB700}" type="pres">
      <dgm:prSet presAssocID="{26BDD09B-0034-4E44-A214-71FA1BA4D4FC}" presName="textaccent1" presStyleCnt="0"/>
      <dgm:spPr/>
    </dgm:pt>
    <dgm:pt modelId="{F67E7E38-003B-4BC8-AD4F-F368E7BC410C}" type="pres">
      <dgm:prSet presAssocID="{26BDD09B-0034-4E44-A214-71FA1BA4D4FC}" presName="accentRepeatNode" presStyleLbl="solidAlignAcc1" presStyleIdx="0" presStyleCnt="16"/>
      <dgm:spPr/>
    </dgm:pt>
    <dgm:pt modelId="{857C4D47-4F4F-43F7-8059-19BF0299CBF8}" type="pres">
      <dgm:prSet presAssocID="{9A5D9D39-FFE6-4E6C-AA8B-696975F34F37}" presName="image1" presStyleCnt="0"/>
      <dgm:spPr/>
    </dgm:pt>
    <dgm:pt modelId="{F6C1502E-372F-41DA-B345-4118301AD248}" type="pres">
      <dgm:prSet presAssocID="{9A5D9D39-FFE6-4E6C-AA8B-696975F34F37}" presName="imageRepeatNode" presStyleLbl="alignAcc1" presStyleIdx="0" presStyleCnt="8"/>
      <dgm:spPr/>
    </dgm:pt>
    <dgm:pt modelId="{004699EB-898E-4D82-A8F9-59051B01FFA2}" type="pres">
      <dgm:prSet presAssocID="{9A5D9D39-FFE6-4E6C-AA8B-696975F34F37}" presName="imageaccent1" presStyleCnt="0"/>
      <dgm:spPr/>
    </dgm:pt>
    <dgm:pt modelId="{4A878DB0-B75C-40A6-8E35-78C88D5B3434}" type="pres">
      <dgm:prSet presAssocID="{9A5D9D39-FFE6-4E6C-AA8B-696975F34F37}" presName="accentRepeatNode" presStyleLbl="solidAlignAcc1" presStyleIdx="1" presStyleCnt="16"/>
      <dgm:spPr/>
    </dgm:pt>
    <dgm:pt modelId="{6A9E333F-7BDB-42BF-9C1D-4D2F2A4F22D9}" type="pres">
      <dgm:prSet presAssocID="{E2169FB9-44F4-479A-BC07-8175CCD31765}" presName="text2" presStyleCnt="0"/>
      <dgm:spPr/>
    </dgm:pt>
    <dgm:pt modelId="{B0001BA0-BAF1-4CB1-AA2B-40E556A604F4}" type="pres">
      <dgm:prSet presAssocID="{E2169FB9-44F4-479A-BC07-8175CCD31765}" presName="textRepeatNode" presStyleLbl="alignNode1" presStyleIdx="1" presStyleCnt="8">
        <dgm:presLayoutVars>
          <dgm:chMax val="0"/>
          <dgm:chPref val="0"/>
          <dgm:bulletEnabled val="1"/>
        </dgm:presLayoutVars>
      </dgm:prSet>
      <dgm:spPr/>
    </dgm:pt>
    <dgm:pt modelId="{EBD62FB7-8D0B-41CC-87BE-E9BD601E10D2}" type="pres">
      <dgm:prSet presAssocID="{E2169FB9-44F4-479A-BC07-8175CCD31765}" presName="textaccent2" presStyleCnt="0"/>
      <dgm:spPr/>
    </dgm:pt>
    <dgm:pt modelId="{8D78740E-C932-425C-889E-3AAC5D1A9110}" type="pres">
      <dgm:prSet presAssocID="{E2169FB9-44F4-479A-BC07-8175CCD31765}" presName="accentRepeatNode" presStyleLbl="solidAlignAcc1" presStyleIdx="2" presStyleCnt="16"/>
      <dgm:spPr/>
    </dgm:pt>
    <dgm:pt modelId="{BE6E8BB5-EDE9-41AE-8E37-E675BD3EFABB}" type="pres">
      <dgm:prSet presAssocID="{D00ECB71-BF7C-488B-A702-00DD6CB75D91}" presName="image2" presStyleCnt="0"/>
      <dgm:spPr/>
    </dgm:pt>
    <dgm:pt modelId="{45B4086E-E914-4C70-9632-C45DCBCF94FA}" type="pres">
      <dgm:prSet presAssocID="{D00ECB71-BF7C-488B-A702-00DD6CB75D91}" presName="imageRepeatNode" presStyleLbl="alignAcc1" presStyleIdx="1" presStyleCnt="8"/>
      <dgm:spPr/>
    </dgm:pt>
    <dgm:pt modelId="{9ACA64EC-8D45-4FEA-89C3-0ECC655BF96E}" type="pres">
      <dgm:prSet presAssocID="{D00ECB71-BF7C-488B-A702-00DD6CB75D91}" presName="imageaccent2" presStyleCnt="0"/>
      <dgm:spPr/>
    </dgm:pt>
    <dgm:pt modelId="{0356B63B-1285-4231-944F-05F8CA4B32F4}" type="pres">
      <dgm:prSet presAssocID="{D00ECB71-BF7C-488B-A702-00DD6CB75D91}" presName="accentRepeatNode" presStyleLbl="solidAlignAcc1" presStyleIdx="3" presStyleCnt="16"/>
      <dgm:spPr/>
    </dgm:pt>
    <dgm:pt modelId="{D6E7D50C-5AC0-41F3-9C58-89C6D2AC98A8}" type="pres">
      <dgm:prSet presAssocID="{E0C04163-0C0E-4115-8023-DA51E97C9DB1}" presName="text3" presStyleCnt="0"/>
      <dgm:spPr/>
    </dgm:pt>
    <dgm:pt modelId="{287B298D-E9D3-44E3-AB55-9418A2D223FB}" type="pres">
      <dgm:prSet presAssocID="{E0C04163-0C0E-4115-8023-DA51E97C9DB1}" presName="textRepeatNode" presStyleLbl="alignNode1" presStyleIdx="2" presStyleCnt="8">
        <dgm:presLayoutVars>
          <dgm:chMax val="0"/>
          <dgm:chPref val="0"/>
          <dgm:bulletEnabled val="1"/>
        </dgm:presLayoutVars>
      </dgm:prSet>
      <dgm:spPr/>
    </dgm:pt>
    <dgm:pt modelId="{065FF434-98CB-47DC-AEEC-F12D677700C5}" type="pres">
      <dgm:prSet presAssocID="{E0C04163-0C0E-4115-8023-DA51E97C9DB1}" presName="textaccent3" presStyleCnt="0"/>
      <dgm:spPr/>
    </dgm:pt>
    <dgm:pt modelId="{057B2C7D-CBFB-4D68-A297-4607D50B048A}" type="pres">
      <dgm:prSet presAssocID="{E0C04163-0C0E-4115-8023-DA51E97C9DB1}" presName="accentRepeatNode" presStyleLbl="solidAlignAcc1" presStyleIdx="4" presStyleCnt="16"/>
      <dgm:spPr/>
    </dgm:pt>
    <dgm:pt modelId="{F0C7D926-D75C-48AA-B3BB-EECE22556B19}" type="pres">
      <dgm:prSet presAssocID="{482838DB-8D3F-4293-AC84-1496DB6DEA4D}" presName="image3" presStyleCnt="0"/>
      <dgm:spPr/>
    </dgm:pt>
    <dgm:pt modelId="{3C6F3B59-7F57-4CB5-AE9D-1F613D88320B}" type="pres">
      <dgm:prSet presAssocID="{482838DB-8D3F-4293-AC84-1496DB6DEA4D}" presName="imageRepeatNode" presStyleLbl="alignAcc1" presStyleIdx="2" presStyleCnt="8"/>
      <dgm:spPr/>
    </dgm:pt>
    <dgm:pt modelId="{7C2833A8-1C48-4419-908D-575F0955DF5D}" type="pres">
      <dgm:prSet presAssocID="{482838DB-8D3F-4293-AC84-1496DB6DEA4D}" presName="imageaccent3" presStyleCnt="0"/>
      <dgm:spPr/>
    </dgm:pt>
    <dgm:pt modelId="{D3450C87-7C52-410A-B094-3582D2A0CFFF}" type="pres">
      <dgm:prSet presAssocID="{482838DB-8D3F-4293-AC84-1496DB6DEA4D}" presName="accentRepeatNode" presStyleLbl="solidAlignAcc1" presStyleIdx="5" presStyleCnt="16"/>
      <dgm:spPr/>
    </dgm:pt>
    <dgm:pt modelId="{E4539B38-CCE5-49A7-B3A7-AEC084C8F4D5}" type="pres">
      <dgm:prSet presAssocID="{1ABED317-E119-4F20-BD70-7054F1135BF4}" presName="text4" presStyleCnt="0"/>
      <dgm:spPr/>
    </dgm:pt>
    <dgm:pt modelId="{0EB93430-EB3C-455F-87B3-B029EE5806C9}" type="pres">
      <dgm:prSet presAssocID="{1ABED317-E119-4F20-BD70-7054F1135BF4}" presName="textRepeatNode" presStyleLbl="alignNode1" presStyleIdx="3" presStyleCnt="8">
        <dgm:presLayoutVars>
          <dgm:chMax val="0"/>
          <dgm:chPref val="0"/>
          <dgm:bulletEnabled val="1"/>
        </dgm:presLayoutVars>
      </dgm:prSet>
      <dgm:spPr/>
    </dgm:pt>
    <dgm:pt modelId="{337023A3-C196-4D31-B506-52A22D94799F}" type="pres">
      <dgm:prSet presAssocID="{1ABED317-E119-4F20-BD70-7054F1135BF4}" presName="textaccent4" presStyleCnt="0"/>
      <dgm:spPr/>
    </dgm:pt>
    <dgm:pt modelId="{ED35A6BD-459B-4FBB-A235-CD10DE71E911}" type="pres">
      <dgm:prSet presAssocID="{1ABED317-E119-4F20-BD70-7054F1135BF4}" presName="accentRepeatNode" presStyleLbl="solidAlignAcc1" presStyleIdx="6" presStyleCnt="16"/>
      <dgm:spPr/>
    </dgm:pt>
    <dgm:pt modelId="{0ED8229D-558B-4C29-AC5B-E4AF6ABE5AE1}" type="pres">
      <dgm:prSet presAssocID="{9B5CD3D5-DF89-4F1E-9175-A4302943A0A2}" presName="image4" presStyleCnt="0"/>
      <dgm:spPr/>
    </dgm:pt>
    <dgm:pt modelId="{8885A00D-9BA4-4C92-9474-9E5D23DDD3AF}" type="pres">
      <dgm:prSet presAssocID="{9B5CD3D5-DF89-4F1E-9175-A4302943A0A2}" presName="imageRepeatNode" presStyleLbl="alignAcc1" presStyleIdx="3" presStyleCnt="8"/>
      <dgm:spPr/>
    </dgm:pt>
    <dgm:pt modelId="{E86C4821-DFD8-4471-A837-2BF3E6F8414C}" type="pres">
      <dgm:prSet presAssocID="{9B5CD3D5-DF89-4F1E-9175-A4302943A0A2}" presName="imageaccent4" presStyleCnt="0"/>
      <dgm:spPr/>
    </dgm:pt>
    <dgm:pt modelId="{52C37837-1D1D-43CD-B3B6-C776C3048143}" type="pres">
      <dgm:prSet presAssocID="{9B5CD3D5-DF89-4F1E-9175-A4302943A0A2}" presName="accentRepeatNode" presStyleLbl="solidAlignAcc1" presStyleIdx="7" presStyleCnt="16"/>
      <dgm:spPr/>
    </dgm:pt>
    <dgm:pt modelId="{5219958B-B5FA-4C84-B589-49D5F0EA3710}" type="pres">
      <dgm:prSet presAssocID="{351E5B51-1E98-49F0-AA55-824DFD1F0D0F}" presName="text5" presStyleCnt="0"/>
      <dgm:spPr/>
    </dgm:pt>
    <dgm:pt modelId="{FF7A2EC8-819F-4A28-BD8D-C0D3CC6E6D22}" type="pres">
      <dgm:prSet presAssocID="{351E5B51-1E98-49F0-AA55-824DFD1F0D0F}" presName="textRepeatNode" presStyleLbl="alignNode1" presStyleIdx="4" presStyleCnt="8">
        <dgm:presLayoutVars>
          <dgm:chMax val="0"/>
          <dgm:chPref val="0"/>
          <dgm:bulletEnabled val="1"/>
        </dgm:presLayoutVars>
      </dgm:prSet>
      <dgm:spPr/>
    </dgm:pt>
    <dgm:pt modelId="{4444AC8F-7D2E-4514-AA19-BD80A4AD7CA2}" type="pres">
      <dgm:prSet presAssocID="{351E5B51-1E98-49F0-AA55-824DFD1F0D0F}" presName="textaccent5" presStyleCnt="0"/>
      <dgm:spPr/>
    </dgm:pt>
    <dgm:pt modelId="{5770EFDC-9FF7-4C4F-9AF1-EC4C7ECDAA71}" type="pres">
      <dgm:prSet presAssocID="{351E5B51-1E98-49F0-AA55-824DFD1F0D0F}" presName="accentRepeatNode" presStyleLbl="solidAlignAcc1" presStyleIdx="8" presStyleCnt="16"/>
      <dgm:spPr/>
    </dgm:pt>
    <dgm:pt modelId="{7D136156-E5F4-4B33-8C3C-7584B4F3516E}" type="pres">
      <dgm:prSet presAssocID="{EAE58FCF-FC3D-4CBE-B5E7-94F6A5A8C471}" presName="image5" presStyleCnt="0"/>
      <dgm:spPr/>
    </dgm:pt>
    <dgm:pt modelId="{267BD42B-7D96-45A5-97AC-A73E8DA0A6D1}" type="pres">
      <dgm:prSet presAssocID="{EAE58FCF-FC3D-4CBE-B5E7-94F6A5A8C471}" presName="imageRepeatNode" presStyleLbl="alignAcc1" presStyleIdx="4" presStyleCnt="8"/>
      <dgm:spPr/>
    </dgm:pt>
    <dgm:pt modelId="{C13147CB-DF81-44B7-8B0B-40E3D03CA10A}" type="pres">
      <dgm:prSet presAssocID="{EAE58FCF-FC3D-4CBE-B5E7-94F6A5A8C471}" presName="imageaccent5" presStyleCnt="0"/>
      <dgm:spPr/>
    </dgm:pt>
    <dgm:pt modelId="{B97FFF96-860B-49DF-AA52-928374F91F07}" type="pres">
      <dgm:prSet presAssocID="{EAE58FCF-FC3D-4CBE-B5E7-94F6A5A8C471}" presName="accentRepeatNode" presStyleLbl="solidAlignAcc1" presStyleIdx="9" presStyleCnt="16"/>
      <dgm:spPr/>
    </dgm:pt>
    <dgm:pt modelId="{195A49D9-072C-4C26-9089-25BB4F960E24}" type="pres">
      <dgm:prSet presAssocID="{D38AE8A6-DAB3-46FF-8AF0-2378E27915CF}" presName="text6" presStyleCnt="0"/>
      <dgm:spPr/>
    </dgm:pt>
    <dgm:pt modelId="{E3341895-5598-4862-9931-75EBBE608DD1}" type="pres">
      <dgm:prSet presAssocID="{D38AE8A6-DAB3-46FF-8AF0-2378E27915CF}" presName="textRepeatNode" presStyleLbl="alignNode1" presStyleIdx="5" presStyleCnt="8">
        <dgm:presLayoutVars>
          <dgm:chMax val="0"/>
          <dgm:chPref val="0"/>
          <dgm:bulletEnabled val="1"/>
        </dgm:presLayoutVars>
      </dgm:prSet>
      <dgm:spPr/>
    </dgm:pt>
    <dgm:pt modelId="{2DDD6FC3-AA9F-4904-9AC2-742556259461}" type="pres">
      <dgm:prSet presAssocID="{D38AE8A6-DAB3-46FF-8AF0-2378E27915CF}" presName="textaccent6" presStyleCnt="0"/>
      <dgm:spPr/>
    </dgm:pt>
    <dgm:pt modelId="{43CB9958-B53C-4660-92A6-45A2808E079A}" type="pres">
      <dgm:prSet presAssocID="{D38AE8A6-DAB3-46FF-8AF0-2378E27915CF}" presName="accentRepeatNode" presStyleLbl="solidAlignAcc1" presStyleIdx="10" presStyleCnt="16"/>
      <dgm:spPr/>
    </dgm:pt>
    <dgm:pt modelId="{F0DE70F6-83BB-4424-8E84-9CF059A267EE}" type="pres">
      <dgm:prSet presAssocID="{9FA59558-5EF1-4603-8AC5-3E82F407B487}" presName="image6" presStyleCnt="0"/>
      <dgm:spPr/>
    </dgm:pt>
    <dgm:pt modelId="{A5267353-E071-435C-8F6B-3CEB585C2BD2}" type="pres">
      <dgm:prSet presAssocID="{9FA59558-5EF1-4603-8AC5-3E82F407B487}" presName="imageRepeatNode" presStyleLbl="alignAcc1" presStyleIdx="5" presStyleCnt="8"/>
      <dgm:spPr/>
    </dgm:pt>
    <dgm:pt modelId="{162CEC3E-E971-49FC-9CB4-F499E8B6D402}" type="pres">
      <dgm:prSet presAssocID="{9FA59558-5EF1-4603-8AC5-3E82F407B487}" presName="imageaccent6" presStyleCnt="0"/>
      <dgm:spPr/>
    </dgm:pt>
    <dgm:pt modelId="{F8D39265-43E8-4014-8B4B-9259862A6323}" type="pres">
      <dgm:prSet presAssocID="{9FA59558-5EF1-4603-8AC5-3E82F407B487}" presName="accentRepeatNode" presStyleLbl="solidAlignAcc1" presStyleIdx="11" presStyleCnt="16"/>
      <dgm:spPr/>
    </dgm:pt>
    <dgm:pt modelId="{819D23A1-2D7F-4D35-8715-018787D9CB3C}" type="pres">
      <dgm:prSet presAssocID="{3C5D5417-6220-47EE-8394-A9CF51CC2FC3}" presName="text7" presStyleCnt="0"/>
      <dgm:spPr/>
    </dgm:pt>
    <dgm:pt modelId="{39723570-8119-483B-B9BF-E0F80C5003E5}" type="pres">
      <dgm:prSet presAssocID="{3C5D5417-6220-47EE-8394-A9CF51CC2FC3}" presName="textRepeatNode" presStyleLbl="alignNode1" presStyleIdx="6" presStyleCnt="8">
        <dgm:presLayoutVars>
          <dgm:chMax val="0"/>
          <dgm:chPref val="0"/>
          <dgm:bulletEnabled val="1"/>
        </dgm:presLayoutVars>
      </dgm:prSet>
      <dgm:spPr/>
    </dgm:pt>
    <dgm:pt modelId="{4A403EFC-E817-488C-B081-ABACC03643F7}" type="pres">
      <dgm:prSet presAssocID="{3C5D5417-6220-47EE-8394-A9CF51CC2FC3}" presName="textaccent7" presStyleCnt="0"/>
      <dgm:spPr/>
    </dgm:pt>
    <dgm:pt modelId="{DE4868B3-F206-42C0-BB5F-6F998705A44D}" type="pres">
      <dgm:prSet presAssocID="{3C5D5417-6220-47EE-8394-A9CF51CC2FC3}" presName="accentRepeatNode" presStyleLbl="solidAlignAcc1" presStyleIdx="12" presStyleCnt="16"/>
      <dgm:spPr/>
    </dgm:pt>
    <dgm:pt modelId="{7D6978BE-E612-4CA9-AD5B-D2FFFDDFB146}" type="pres">
      <dgm:prSet presAssocID="{C1A5B08E-DBEF-4C6C-A693-1732951AFFB7}" presName="image7" presStyleCnt="0"/>
      <dgm:spPr/>
    </dgm:pt>
    <dgm:pt modelId="{B6F6053E-C016-42D4-8D40-0FBBA301A1D5}" type="pres">
      <dgm:prSet presAssocID="{C1A5B08E-DBEF-4C6C-A693-1732951AFFB7}" presName="imageRepeatNode" presStyleLbl="alignAcc1" presStyleIdx="6" presStyleCnt="8"/>
      <dgm:spPr/>
    </dgm:pt>
    <dgm:pt modelId="{9947EBCF-47B9-467D-9CEF-A12D83D50769}" type="pres">
      <dgm:prSet presAssocID="{C1A5B08E-DBEF-4C6C-A693-1732951AFFB7}" presName="imageaccent7" presStyleCnt="0"/>
      <dgm:spPr/>
    </dgm:pt>
    <dgm:pt modelId="{15071882-3E50-47AD-B1F3-E60D8489E43F}" type="pres">
      <dgm:prSet presAssocID="{C1A5B08E-DBEF-4C6C-A693-1732951AFFB7}" presName="accentRepeatNode" presStyleLbl="solidAlignAcc1" presStyleIdx="13" presStyleCnt="16"/>
      <dgm:spPr/>
    </dgm:pt>
    <dgm:pt modelId="{139A1BAB-4280-4A06-80E4-891081D4DCFF}" type="pres">
      <dgm:prSet presAssocID="{8A79DF06-B8F1-4E5D-BCDF-F789FE0184F6}" presName="text8" presStyleCnt="0"/>
      <dgm:spPr/>
    </dgm:pt>
    <dgm:pt modelId="{B7C9F80F-BF6B-445E-9CB3-84BA020ED4FE}" type="pres">
      <dgm:prSet presAssocID="{8A79DF06-B8F1-4E5D-BCDF-F789FE0184F6}" presName="textRepeatNode" presStyleLbl="alignNode1" presStyleIdx="7" presStyleCnt="8">
        <dgm:presLayoutVars>
          <dgm:chMax val="0"/>
          <dgm:chPref val="0"/>
          <dgm:bulletEnabled val="1"/>
        </dgm:presLayoutVars>
      </dgm:prSet>
      <dgm:spPr/>
    </dgm:pt>
    <dgm:pt modelId="{66C647BD-B5BE-4E05-8421-365C46B182DA}" type="pres">
      <dgm:prSet presAssocID="{8A79DF06-B8F1-4E5D-BCDF-F789FE0184F6}" presName="textaccent8" presStyleCnt="0"/>
      <dgm:spPr/>
    </dgm:pt>
    <dgm:pt modelId="{9A0D374B-CB6E-46C8-AECF-E63118FB289A}" type="pres">
      <dgm:prSet presAssocID="{8A79DF06-B8F1-4E5D-BCDF-F789FE0184F6}" presName="accentRepeatNode" presStyleLbl="solidAlignAcc1" presStyleIdx="14" presStyleCnt="16"/>
      <dgm:spPr/>
    </dgm:pt>
    <dgm:pt modelId="{A90DE838-707D-4E59-86F0-BAF834A1556D}" type="pres">
      <dgm:prSet presAssocID="{B861D5EE-9212-4803-958E-B7748F3799BC}" presName="image8" presStyleCnt="0"/>
      <dgm:spPr/>
    </dgm:pt>
    <dgm:pt modelId="{95BFFB87-968F-42DD-B559-F015F5622F52}" type="pres">
      <dgm:prSet presAssocID="{B861D5EE-9212-4803-958E-B7748F3799BC}" presName="imageRepeatNode" presStyleLbl="alignAcc1" presStyleIdx="7" presStyleCnt="8"/>
      <dgm:spPr/>
    </dgm:pt>
    <dgm:pt modelId="{9F9643E0-2E74-4129-BEB0-9E442D0B902E}" type="pres">
      <dgm:prSet presAssocID="{B861D5EE-9212-4803-958E-B7748F3799BC}" presName="imageaccent8" presStyleCnt="0"/>
      <dgm:spPr/>
    </dgm:pt>
    <dgm:pt modelId="{3204BD0A-7DC2-419D-9F54-59E8C47E398C}" type="pres">
      <dgm:prSet presAssocID="{B861D5EE-9212-4803-958E-B7748F3799BC}" presName="accentRepeatNode" presStyleLbl="solidAlignAcc1" presStyleIdx="15" presStyleCnt="16"/>
      <dgm:spPr/>
    </dgm:pt>
  </dgm:ptLst>
  <dgm:cxnLst>
    <dgm:cxn modelId="{1EA76309-875E-4759-9C06-E34F0767CD7E}" type="presOf" srcId="{E0C04163-0C0E-4115-8023-DA51E97C9DB1}" destId="{287B298D-E9D3-44E3-AB55-9418A2D223FB}" srcOrd="0" destOrd="0" presId="urn:microsoft.com/office/officeart/2008/layout/HexagonCluster"/>
    <dgm:cxn modelId="{3E8E0918-0D56-44F6-89E1-55A129961EA5}" type="presOf" srcId="{26BDD09B-0034-4E44-A214-71FA1BA4D4FC}" destId="{B530CAA5-26DC-409E-9A8A-3395F6838DB8}" srcOrd="0" destOrd="0" presId="urn:microsoft.com/office/officeart/2008/layout/HexagonCluster"/>
    <dgm:cxn modelId="{FCBA3C1B-2A22-42B5-9734-8B9B21F3D353}" type="presOf" srcId="{539529F9-13CE-4A57-ADE2-419463B4F8EF}" destId="{54ADC3B5-CE8B-487E-ACA8-38E566ADC319}" srcOrd="0" destOrd="0" presId="urn:microsoft.com/office/officeart/2008/layout/HexagonCluster"/>
    <dgm:cxn modelId="{F5BAC720-12F9-452C-87B4-8ED8EA2B947B}" type="presOf" srcId="{C1A5B08E-DBEF-4C6C-A693-1732951AFFB7}" destId="{B6F6053E-C016-42D4-8D40-0FBBA301A1D5}" srcOrd="0" destOrd="0" presId="urn:microsoft.com/office/officeart/2008/layout/HexagonCluster"/>
    <dgm:cxn modelId="{44F36324-C408-4F6A-B874-67F866D52074}" type="presOf" srcId="{8A79DF06-B8F1-4E5D-BCDF-F789FE0184F6}" destId="{B7C9F80F-BF6B-445E-9CB3-84BA020ED4FE}" srcOrd="0" destOrd="0" presId="urn:microsoft.com/office/officeart/2008/layout/HexagonCluster"/>
    <dgm:cxn modelId="{D9163531-440C-4083-B6D4-3213899185F7}" srcId="{539529F9-13CE-4A57-ADE2-419463B4F8EF}" destId="{1ABED317-E119-4F20-BD70-7054F1135BF4}" srcOrd="3" destOrd="0" parTransId="{83D47F30-E406-4AB0-A9AD-C838F74F0B5C}" sibTransId="{9B5CD3D5-DF89-4F1E-9175-A4302943A0A2}"/>
    <dgm:cxn modelId="{B6726A31-1A05-4DC8-8BBD-BCC61C8C0123}" srcId="{539529F9-13CE-4A57-ADE2-419463B4F8EF}" destId="{E2169FB9-44F4-479A-BC07-8175CCD31765}" srcOrd="1" destOrd="0" parTransId="{3D1FA199-F417-48BE-ACE4-6BBB72760A19}" sibTransId="{D00ECB71-BF7C-488B-A702-00DD6CB75D91}"/>
    <dgm:cxn modelId="{8248115D-750A-4278-B581-472A472541B9}" srcId="{539529F9-13CE-4A57-ADE2-419463B4F8EF}" destId="{E0C04163-0C0E-4115-8023-DA51E97C9DB1}" srcOrd="2" destOrd="0" parTransId="{458A10B0-EA12-414A-86FB-D2B5FA68B1B2}" sibTransId="{482838DB-8D3F-4293-AC84-1496DB6DEA4D}"/>
    <dgm:cxn modelId="{A0072A43-D31D-45DF-AC3C-53DB74AC8335}" type="presOf" srcId="{9A5D9D39-FFE6-4E6C-AA8B-696975F34F37}" destId="{F6C1502E-372F-41DA-B345-4118301AD248}" srcOrd="0" destOrd="0" presId="urn:microsoft.com/office/officeart/2008/layout/HexagonCluster"/>
    <dgm:cxn modelId="{87A84267-4C4F-42BC-8EE8-AD64E6A9A1F6}" srcId="{539529F9-13CE-4A57-ADE2-419463B4F8EF}" destId="{8A79DF06-B8F1-4E5D-BCDF-F789FE0184F6}" srcOrd="7" destOrd="0" parTransId="{9B44DA64-3150-4BAA-BDC4-D7830E3A40A6}" sibTransId="{B861D5EE-9212-4803-958E-B7748F3799BC}"/>
    <dgm:cxn modelId="{2E4A614C-20FE-4DF2-A61E-BE931622511B}" type="presOf" srcId="{482838DB-8D3F-4293-AC84-1496DB6DEA4D}" destId="{3C6F3B59-7F57-4CB5-AE9D-1F613D88320B}" srcOrd="0" destOrd="0" presId="urn:microsoft.com/office/officeart/2008/layout/HexagonCluster"/>
    <dgm:cxn modelId="{A4C1006F-C417-4E29-90D0-05FE4ED98579}" srcId="{539529F9-13CE-4A57-ADE2-419463B4F8EF}" destId="{26BDD09B-0034-4E44-A214-71FA1BA4D4FC}" srcOrd="0" destOrd="0" parTransId="{6D839E99-8BCB-4C56-9BB9-CBD14AEF0E7F}" sibTransId="{9A5D9D39-FFE6-4E6C-AA8B-696975F34F37}"/>
    <dgm:cxn modelId="{3A559E50-A566-4A2B-B0D9-7D5D96404233}" type="presOf" srcId="{9FA59558-5EF1-4603-8AC5-3E82F407B487}" destId="{A5267353-E071-435C-8F6B-3CEB585C2BD2}" srcOrd="0" destOrd="0" presId="urn:microsoft.com/office/officeart/2008/layout/HexagonCluster"/>
    <dgm:cxn modelId="{E8603C76-77CF-47DE-A991-FCE14D2988E2}" type="presOf" srcId="{B861D5EE-9212-4803-958E-B7748F3799BC}" destId="{95BFFB87-968F-42DD-B559-F015F5622F52}" srcOrd="0" destOrd="0" presId="urn:microsoft.com/office/officeart/2008/layout/HexagonCluster"/>
    <dgm:cxn modelId="{C101089C-298E-4F60-83A1-97474BE7C6BA}" srcId="{539529F9-13CE-4A57-ADE2-419463B4F8EF}" destId="{351E5B51-1E98-49F0-AA55-824DFD1F0D0F}" srcOrd="4" destOrd="0" parTransId="{A3514FEC-0AA0-4240-8431-5B4AA39AC1FF}" sibTransId="{EAE58FCF-FC3D-4CBE-B5E7-94F6A5A8C471}"/>
    <dgm:cxn modelId="{B502F9B3-044D-4868-B507-1E24F9A6109A}" type="presOf" srcId="{1ABED317-E119-4F20-BD70-7054F1135BF4}" destId="{0EB93430-EB3C-455F-87B3-B029EE5806C9}" srcOrd="0" destOrd="0" presId="urn:microsoft.com/office/officeart/2008/layout/HexagonCluster"/>
    <dgm:cxn modelId="{539CF9BF-2B36-4B00-AD02-6F176E962DA2}" type="presOf" srcId="{EAE58FCF-FC3D-4CBE-B5E7-94F6A5A8C471}" destId="{267BD42B-7D96-45A5-97AC-A73E8DA0A6D1}" srcOrd="0" destOrd="0" presId="urn:microsoft.com/office/officeart/2008/layout/HexagonCluster"/>
    <dgm:cxn modelId="{F340E6C9-2C73-4A3A-ACA0-DA26CB0C7F84}" srcId="{539529F9-13CE-4A57-ADE2-419463B4F8EF}" destId="{3C5D5417-6220-47EE-8394-A9CF51CC2FC3}" srcOrd="6" destOrd="0" parTransId="{B4CC8000-425C-400C-9D2A-588E5511061D}" sibTransId="{C1A5B08E-DBEF-4C6C-A693-1732951AFFB7}"/>
    <dgm:cxn modelId="{EA9DABCA-7D46-4607-A369-84B848578C69}" type="presOf" srcId="{D00ECB71-BF7C-488B-A702-00DD6CB75D91}" destId="{45B4086E-E914-4C70-9632-C45DCBCF94FA}" srcOrd="0" destOrd="0" presId="urn:microsoft.com/office/officeart/2008/layout/HexagonCluster"/>
    <dgm:cxn modelId="{506520CE-C04B-4CAE-B127-5DC11B98A910}" srcId="{539529F9-13CE-4A57-ADE2-419463B4F8EF}" destId="{D38AE8A6-DAB3-46FF-8AF0-2378E27915CF}" srcOrd="5" destOrd="0" parTransId="{7C455470-9B36-45E0-94EC-1553175C70B7}" sibTransId="{9FA59558-5EF1-4603-8AC5-3E82F407B487}"/>
    <dgm:cxn modelId="{244C8BD0-DA52-4C41-8237-449565D3360E}" type="presOf" srcId="{D38AE8A6-DAB3-46FF-8AF0-2378E27915CF}" destId="{E3341895-5598-4862-9931-75EBBE608DD1}" srcOrd="0" destOrd="0" presId="urn:microsoft.com/office/officeart/2008/layout/HexagonCluster"/>
    <dgm:cxn modelId="{29A1E0D1-B017-45C0-AFE2-D18CA0CC5579}" type="presOf" srcId="{351E5B51-1E98-49F0-AA55-824DFD1F0D0F}" destId="{FF7A2EC8-819F-4A28-BD8D-C0D3CC6E6D22}" srcOrd="0" destOrd="0" presId="urn:microsoft.com/office/officeart/2008/layout/HexagonCluster"/>
    <dgm:cxn modelId="{41A670D4-ECD9-4924-AD70-B156942C81D1}" type="presOf" srcId="{9B5CD3D5-DF89-4F1E-9175-A4302943A0A2}" destId="{8885A00D-9BA4-4C92-9474-9E5D23DDD3AF}" srcOrd="0" destOrd="0" presId="urn:microsoft.com/office/officeart/2008/layout/HexagonCluster"/>
    <dgm:cxn modelId="{0A7CC5E3-E062-460F-8F79-355CBE130682}" type="presOf" srcId="{E2169FB9-44F4-479A-BC07-8175CCD31765}" destId="{B0001BA0-BAF1-4CB1-AA2B-40E556A604F4}" srcOrd="0" destOrd="0" presId="urn:microsoft.com/office/officeart/2008/layout/HexagonCluster"/>
    <dgm:cxn modelId="{5334DDE7-DF4D-4FE3-B804-25E0C2338DFA}" type="presOf" srcId="{3C5D5417-6220-47EE-8394-A9CF51CC2FC3}" destId="{39723570-8119-483B-B9BF-E0F80C5003E5}" srcOrd="0" destOrd="0" presId="urn:microsoft.com/office/officeart/2008/layout/HexagonCluster"/>
    <dgm:cxn modelId="{D1812C28-8D47-4191-BD9B-1D1154A96369}" type="presParOf" srcId="{54ADC3B5-CE8B-487E-ACA8-38E566ADC319}" destId="{B3174F1B-A8DD-437E-B22A-954E5B3548F3}" srcOrd="0" destOrd="0" presId="urn:microsoft.com/office/officeart/2008/layout/HexagonCluster"/>
    <dgm:cxn modelId="{02F4F753-D712-4748-B8F7-E41E2B2601AD}" type="presParOf" srcId="{B3174F1B-A8DD-437E-B22A-954E5B3548F3}" destId="{B530CAA5-26DC-409E-9A8A-3395F6838DB8}" srcOrd="0" destOrd="0" presId="urn:microsoft.com/office/officeart/2008/layout/HexagonCluster"/>
    <dgm:cxn modelId="{556B6EAB-B7A1-408C-B2BD-96C9BD42A3BD}" type="presParOf" srcId="{54ADC3B5-CE8B-487E-ACA8-38E566ADC319}" destId="{42EA0051-EF43-43DD-9E57-BBBC7C4BB700}" srcOrd="1" destOrd="0" presId="urn:microsoft.com/office/officeart/2008/layout/HexagonCluster"/>
    <dgm:cxn modelId="{BCCF0624-72E0-4405-8209-F6C31DF3B024}" type="presParOf" srcId="{42EA0051-EF43-43DD-9E57-BBBC7C4BB700}" destId="{F67E7E38-003B-4BC8-AD4F-F368E7BC410C}" srcOrd="0" destOrd="0" presId="urn:microsoft.com/office/officeart/2008/layout/HexagonCluster"/>
    <dgm:cxn modelId="{48706848-F84A-4076-9180-58405F3541BA}" type="presParOf" srcId="{54ADC3B5-CE8B-487E-ACA8-38E566ADC319}" destId="{857C4D47-4F4F-43F7-8059-19BF0299CBF8}" srcOrd="2" destOrd="0" presId="urn:microsoft.com/office/officeart/2008/layout/HexagonCluster"/>
    <dgm:cxn modelId="{F1EB9BB2-AAD8-48A5-BDF1-AAD413AF68E5}" type="presParOf" srcId="{857C4D47-4F4F-43F7-8059-19BF0299CBF8}" destId="{F6C1502E-372F-41DA-B345-4118301AD248}" srcOrd="0" destOrd="0" presId="urn:microsoft.com/office/officeart/2008/layout/HexagonCluster"/>
    <dgm:cxn modelId="{64B7FDEF-F523-4D4B-8878-412DE4A5B4A5}" type="presParOf" srcId="{54ADC3B5-CE8B-487E-ACA8-38E566ADC319}" destId="{004699EB-898E-4D82-A8F9-59051B01FFA2}" srcOrd="3" destOrd="0" presId="urn:microsoft.com/office/officeart/2008/layout/HexagonCluster"/>
    <dgm:cxn modelId="{0B6B9374-3EF6-47BE-B200-2E8982B503FD}" type="presParOf" srcId="{004699EB-898E-4D82-A8F9-59051B01FFA2}" destId="{4A878DB0-B75C-40A6-8E35-78C88D5B3434}" srcOrd="0" destOrd="0" presId="urn:microsoft.com/office/officeart/2008/layout/HexagonCluster"/>
    <dgm:cxn modelId="{13B99615-37F9-4A43-AE0F-E1B4CC9E2602}" type="presParOf" srcId="{54ADC3B5-CE8B-487E-ACA8-38E566ADC319}" destId="{6A9E333F-7BDB-42BF-9C1D-4D2F2A4F22D9}" srcOrd="4" destOrd="0" presId="urn:microsoft.com/office/officeart/2008/layout/HexagonCluster"/>
    <dgm:cxn modelId="{FEC48A0E-EA0E-43A5-A2EF-76BA145FFC1E}" type="presParOf" srcId="{6A9E333F-7BDB-42BF-9C1D-4D2F2A4F22D9}" destId="{B0001BA0-BAF1-4CB1-AA2B-40E556A604F4}" srcOrd="0" destOrd="0" presId="urn:microsoft.com/office/officeart/2008/layout/HexagonCluster"/>
    <dgm:cxn modelId="{3D8744B2-FBB2-4785-9BF8-A5BFE7CB1A2A}" type="presParOf" srcId="{54ADC3B5-CE8B-487E-ACA8-38E566ADC319}" destId="{EBD62FB7-8D0B-41CC-87BE-E9BD601E10D2}" srcOrd="5" destOrd="0" presId="urn:microsoft.com/office/officeart/2008/layout/HexagonCluster"/>
    <dgm:cxn modelId="{4946F447-02ED-46B8-AD53-68DCD047765F}" type="presParOf" srcId="{EBD62FB7-8D0B-41CC-87BE-E9BD601E10D2}" destId="{8D78740E-C932-425C-889E-3AAC5D1A9110}" srcOrd="0" destOrd="0" presId="urn:microsoft.com/office/officeart/2008/layout/HexagonCluster"/>
    <dgm:cxn modelId="{4C89C790-1DEB-4732-8784-523E5021CEC4}" type="presParOf" srcId="{54ADC3B5-CE8B-487E-ACA8-38E566ADC319}" destId="{BE6E8BB5-EDE9-41AE-8E37-E675BD3EFABB}" srcOrd="6" destOrd="0" presId="urn:microsoft.com/office/officeart/2008/layout/HexagonCluster"/>
    <dgm:cxn modelId="{1C948A1A-E89E-4F60-ABE1-81BB7E198AD4}" type="presParOf" srcId="{BE6E8BB5-EDE9-41AE-8E37-E675BD3EFABB}" destId="{45B4086E-E914-4C70-9632-C45DCBCF94FA}" srcOrd="0" destOrd="0" presId="urn:microsoft.com/office/officeart/2008/layout/HexagonCluster"/>
    <dgm:cxn modelId="{DB1C344A-7B31-4D1A-91CB-F5C23F204F43}" type="presParOf" srcId="{54ADC3B5-CE8B-487E-ACA8-38E566ADC319}" destId="{9ACA64EC-8D45-4FEA-89C3-0ECC655BF96E}" srcOrd="7" destOrd="0" presId="urn:microsoft.com/office/officeart/2008/layout/HexagonCluster"/>
    <dgm:cxn modelId="{151BDEB2-8C53-4483-88D6-2F3E50ED7E75}" type="presParOf" srcId="{9ACA64EC-8D45-4FEA-89C3-0ECC655BF96E}" destId="{0356B63B-1285-4231-944F-05F8CA4B32F4}" srcOrd="0" destOrd="0" presId="urn:microsoft.com/office/officeart/2008/layout/HexagonCluster"/>
    <dgm:cxn modelId="{0745A3AE-AB18-469D-941A-51728C6410FD}" type="presParOf" srcId="{54ADC3B5-CE8B-487E-ACA8-38E566ADC319}" destId="{D6E7D50C-5AC0-41F3-9C58-89C6D2AC98A8}" srcOrd="8" destOrd="0" presId="urn:microsoft.com/office/officeart/2008/layout/HexagonCluster"/>
    <dgm:cxn modelId="{2B123F54-AB72-4CEE-BBE0-643F69DA8090}" type="presParOf" srcId="{D6E7D50C-5AC0-41F3-9C58-89C6D2AC98A8}" destId="{287B298D-E9D3-44E3-AB55-9418A2D223FB}" srcOrd="0" destOrd="0" presId="urn:microsoft.com/office/officeart/2008/layout/HexagonCluster"/>
    <dgm:cxn modelId="{BD70AB8E-720C-4596-BE28-71BC0D2C812E}" type="presParOf" srcId="{54ADC3B5-CE8B-487E-ACA8-38E566ADC319}" destId="{065FF434-98CB-47DC-AEEC-F12D677700C5}" srcOrd="9" destOrd="0" presId="urn:microsoft.com/office/officeart/2008/layout/HexagonCluster"/>
    <dgm:cxn modelId="{F55CF7D3-5617-487A-A4E5-CA1A0148502B}" type="presParOf" srcId="{065FF434-98CB-47DC-AEEC-F12D677700C5}" destId="{057B2C7D-CBFB-4D68-A297-4607D50B048A}" srcOrd="0" destOrd="0" presId="urn:microsoft.com/office/officeart/2008/layout/HexagonCluster"/>
    <dgm:cxn modelId="{31409F39-FA32-4F45-8680-E1D8B0F94823}" type="presParOf" srcId="{54ADC3B5-CE8B-487E-ACA8-38E566ADC319}" destId="{F0C7D926-D75C-48AA-B3BB-EECE22556B19}" srcOrd="10" destOrd="0" presId="urn:microsoft.com/office/officeart/2008/layout/HexagonCluster"/>
    <dgm:cxn modelId="{C41B96EB-D82B-4DF8-BE38-FD202FD3C5B7}" type="presParOf" srcId="{F0C7D926-D75C-48AA-B3BB-EECE22556B19}" destId="{3C6F3B59-7F57-4CB5-AE9D-1F613D88320B}" srcOrd="0" destOrd="0" presId="urn:microsoft.com/office/officeart/2008/layout/HexagonCluster"/>
    <dgm:cxn modelId="{33332432-13AD-409E-AAD6-B0EFB26C27A4}" type="presParOf" srcId="{54ADC3B5-CE8B-487E-ACA8-38E566ADC319}" destId="{7C2833A8-1C48-4419-908D-575F0955DF5D}" srcOrd="11" destOrd="0" presId="urn:microsoft.com/office/officeart/2008/layout/HexagonCluster"/>
    <dgm:cxn modelId="{73DDDEF7-0C7B-4442-A825-F0413C6159EE}" type="presParOf" srcId="{7C2833A8-1C48-4419-908D-575F0955DF5D}" destId="{D3450C87-7C52-410A-B094-3582D2A0CFFF}" srcOrd="0" destOrd="0" presId="urn:microsoft.com/office/officeart/2008/layout/HexagonCluster"/>
    <dgm:cxn modelId="{DF65072E-5CF3-4B12-84F4-B494AA4B464B}" type="presParOf" srcId="{54ADC3B5-CE8B-487E-ACA8-38E566ADC319}" destId="{E4539B38-CCE5-49A7-B3A7-AEC084C8F4D5}" srcOrd="12" destOrd="0" presId="urn:microsoft.com/office/officeart/2008/layout/HexagonCluster"/>
    <dgm:cxn modelId="{326EB8EF-32E6-4F48-A1CA-27B932958698}" type="presParOf" srcId="{E4539B38-CCE5-49A7-B3A7-AEC084C8F4D5}" destId="{0EB93430-EB3C-455F-87B3-B029EE5806C9}" srcOrd="0" destOrd="0" presId="urn:microsoft.com/office/officeart/2008/layout/HexagonCluster"/>
    <dgm:cxn modelId="{72F091A4-D086-4750-9B9E-68F8B092E391}" type="presParOf" srcId="{54ADC3B5-CE8B-487E-ACA8-38E566ADC319}" destId="{337023A3-C196-4D31-B506-52A22D94799F}" srcOrd="13" destOrd="0" presId="urn:microsoft.com/office/officeart/2008/layout/HexagonCluster"/>
    <dgm:cxn modelId="{A1375039-09A0-428A-80C6-26E0498422F9}" type="presParOf" srcId="{337023A3-C196-4D31-B506-52A22D94799F}" destId="{ED35A6BD-459B-4FBB-A235-CD10DE71E911}" srcOrd="0" destOrd="0" presId="urn:microsoft.com/office/officeart/2008/layout/HexagonCluster"/>
    <dgm:cxn modelId="{A3964F51-8AAE-4A31-8573-F80578801EA5}" type="presParOf" srcId="{54ADC3B5-CE8B-487E-ACA8-38E566ADC319}" destId="{0ED8229D-558B-4C29-AC5B-E4AF6ABE5AE1}" srcOrd="14" destOrd="0" presId="urn:microsoft.com/office/officeart/2008/layout/HexagonCluster"/>
    <dgm:cxn modelId="{B4BE214C-234D-4E06-9CCC-0B10F5BCAABD}" type="presParOf" srcId="{0ED8229D-558B-4C29-AC5B-E4AF6ABE5AE1}" destId="{8885A00D-9BA4-4C92-9474-9E5D23DDD3AF}" srcOrd="0" destOrd="0" presId="urn:microsoft.com/office/officeart/2008/layout/HexagonCluster"/>
    <dgm:cxn modelId="{E2FA0666-7583-4543-9F4D-1F7CFE169DFE}" type="presParOf" srcId="{54ADC3B5-CE8B-487E-ACA8-38E566ADC319}" destId="{E86C4821-DFD8-4471-A837-2BF3E6F8414C}" srcOrd="15" destOrd="0" presId="urn:microsoft.com/office/officeart/2008/layout/HexagonCluster"/>
    <dgm:cxn modelId="{D5F0FBB1-70EA-49F0-82D4-BFA344D089BC}" type="presParOf" srcId="{E86C4821-DFD8-4471-A837-2BF3E6F8414C}" destId="{52C37837-1D1D-43CD-B3B6-C776C3048143}" srcOrd="0" destOrd="0" presId="urn:microsoft.com/office/officeart/2008/layout/HexagonCluster"/>
    <dgm:cxn modelId="{3471458F-7447-4181-ADEC-D32A57931A71}" type="presParOf" srcId="{54ADC3B5-CE8B-487E-ACA8-38E566ADC319}" destId="{5219958B-B5FA-4C84-B589-49D5F0EA3710}" srcOrd="16" destOrd="0" presId="urn:microsoft.com/office/officeart/2008/layout/HexagonCluster"/>
    <dgm:cxn modelId="{32AB7831-7116-4568-B606-F914DCB98D37}" type="presParOf" srcId="{5219958B-B5FA-4C84-B589-49D5F0EA3710}" destId="{FF7A2EC8-819F-4A28-BD8D-C0D3CC6E6D22}" srcOrd="0" destOrd="0" presId="urn:microsoft.com/office/officeart/2008/layout/HexagonCluster"/>
    <dgm:cxn modelId="{209B25D7-2A96-4230-BD52-41E092E10474}" type="presParOf" srcId="{54ADC3B5-CE8B-487E-ACA8-38E566ADC319}" destId="{4444AC8F-7D2E-4514-AA19-BD80A4AD7CA2}" srcOrd="17" destOrd="0" presId="urn:microsoft.com/office/officeart/2008/layout/HexagonCluster"/>
    <dgm:cxn modelId="{1CBF9704-A716-47AE-A9B1-5BC572CD903C}" type="presParOf" srcId="{4444AC8F-7D2E-4514-AA19-BD80A4AD7CA2}" destId="{5770EFDC-9FF7-4C4F-9AF1-EC4C7ECDAA71}" srcOrd="0" destOrd="0" presId="urn:microsoft.com/office/officeart/2008/layout/HexagonCluster"/>
    <dgm:cxn modelId="{B5F8B97D-84B0-4E01-B461-C4D7EE5042C6}" type="presParOf" srcId="{54ADC3B5-CE8B-487E-ACA8-38E566ADC319}" destId="{7D136156-E5F4-4B33-8C3C-7584B4F3516E}" srcOrd="18" destOrd="0" presId="urn:microsoft.com/office/officeart/2008/layout/HexagonCluster"/>
    <dgm:cxn modelId="{4162C0F5-F4D4-4BBA-8E4F-E6D2EDB939B8}" type="presParOf" srcId="{7D136156-E5F4-4B33-8C3C-7584B4F3516E}" destId="{267BD42B-7D96-45A5-97AC-A73E8DA0A6D1}" srcOrd="0" destOrd="0" presId="urn:microsoft.com/office/officeart/2008/layout/HexagonCluster"/>
    <dgm:cxn modelId="{7CD85AF4-DD3F-42B3-8B87-E45112C4D387}" type="presParOf" srcId="{54ADC3B5-CE8B-487E-ACA8-38E566ADC319}" destId="{C13147CB-DF81-44B7-8B0B-40E3D03CA10A}" srcOrd="19" destOrd="0" presId="urn:microsoft.com/office/officeart/2008/layout/HexagonCluster"/>
    <dgm:cxn modelId="{BF5FCFE0-EB82-46B8-BFC3-977ED6EEA0CB}" type="presParOf" srcId="{C13147CB-DF81-44B7-8B0B-40E3D03CA10A}" destId="{B97FFF96-860B-49DF-AA52-928374F91F07}" srcOrd="0" destOrd="0" presId="urn:microsoft.com/office/officeart/2008/layout/HexagonCluster"/>
    <dgm:cxn modelId="{A73DDE3A-D920-4786-A9CA-8DBB50D2813F}" type="presParOf" srcId="{54ADC3B5-CE8B-487E-ACA8-38E566ADC319}" destId="{195A49D9-072C-4C26-9089-25BB4F960E24}" srcOrd="20" destOrd="0" presId="urn:microsoft.com/office/officeart/2008/layout/HexagonCluster"/>
    <dgm:cxn modelId="{A3AB30B2-8B62-47D1-B6E6-700CEF64BB52}" type="presParOf" srcId="{195A49D9-072C-4C26-9089-25BB4F960E24}" destId="{E3341895-5598-4862-9931-75EBBE608DD1}" srcOrd="0" destOrd="0" presId="urn:microsoft.com/office/officeart/2008/layout/HexagonCluster"/>
    <dgm:cxn modelId="{81D5C652-A901-4804-9B5F-69770B88F73D}" type="presParOf" srcId="{54ADC3B5-CE8B-487E-ACA8-38E566ADC319}" destId="{2DDD6FC3-AA9F-4904-9AC2-742556259461}" srcOrd="21" destOrd="0" presId="urn:microsoft.com/office/officeart/2008/layout/HexagonCluster"/>
    <dgm:cxn modelId="{83E7BE24-543B-4FD6-B930-CE503171FA07}" type="presParOf" srcId="{2DDD6FC3-AA9F-4904-9AC2-742556259461}" destId="{43CB9958-B53C-4660-92A6-45A2808E079A}" srcOrd="0" destOrd="0" presId="urn:microsoft.com/office/officeart/2008/layout/HexagonCluster"/>
    <dgm:cxn modelId="{8CCB69B0-08EC-47F4-84A5-29B70C637E29}" type="presParOf" srcId="{54ADC3B5-CE8B-487E-ACA8-38E566ADC319}" destId="{F0DE70F6-83BB-4424-8E84-9CF059A267EE}" srcOrd="22" destOrd="0" presId="urn:microsoft.com/office/officeart/2008/layout/HexagonCluster"/>
    <dgm:cxn modelId="{8AE86764-58B1-46F2-A6E0-6DC0B530FB84}" type="presParOf" srcId="{F0DE70F6-83BB-4424-8E84-9CF059A267EE}" destId="{A5267353-E071-435C-8F6B-3CEB585C2BD2}" srcOrd="0" destOrd="0" presId="urn:microsoft.com/office/officeart/2008/layout/HexagonCluster"/>
    <dgm:cxn modelId="{7C29F781-38FF-4218-8C3E-B385513F048D}" type="presParOf" srcId="{54ADC3B5-CE8B-487E-ACA8-38E566ADC319}" destId="{162CEC3E-E971-49FC-9CB4-F499E8B6D402}" srcOrd="23" destOrd="0" presId="urn:microsoft.com/office/officeart/2008/layout/HexagonCluster"/>
    <dgm:cxn modelId="{15A6087A-1D62-4DE6-8E38-D5A9B50072B8}" type="presParOf" srcId="{162CEC3E-E971-49FC-9CB4-F499E8B6D402}" destId="{F8D39265-43E8-4014-8B4B-9259862A6323}" srcOrd="0" destOrd="0" presId="urn:microsoft.com/office/officeart/2008/layout/HexagonCluster"/>
    <dgm:cxn modelId="{8C0BD89E-56C4-4D99-AA46-A8AB71F6783D}" type="presParOf" srcId="{54ADC3B5-CE8B-487E-ACA8-38E566ADC319}" destId="{819D23A1-2D7F-4D35-8715-018787D9CB3C}" srcOrd="24" destOrd="0" presId="urn:microsoft.com/office/officeart/2008/layout/HexagonCluster"/>
    <dgm:cxn modelId="{7764627E-DDD8-49AC-8DD7-630208CDA003}" type="presParOf" srcId="{819D23A1-2D7F-4D35-8715-018787D9CB3C}" destId="{39723570-8119-483B-B9BF-E0F80C5003E5}" srcOrd="0" destOrd="0" presId="urn:microsoft.com/office/officeart/2008/layout/HexagonCluster"/>
    <dgm:cxn modelId="{2F21B7B5-86C1-4EDA-A739-A11F775DA66D}" type="presParOf" srcId="{54ADC3B5-CE8B-487E-ACA8-38E566ADC319}" destId="{4A403EFC-E817-488C-B081-ABACC03643F7}" srcOrd="25" destOrd="0" presId="urn:microsoft.com/office/officeart/2008/layout/HexagonCluster"/>
    <dgm:cxn modelId="{5EF53E6B-D4C5-4255-8AC7-64E897A834BB}" type="presParOf" srcId="{4A403EFC-E817-488C-B081-ABACC03643F7}" destId="{DE4868B3-F206-42C0-BB5F-6F998705A44D}" srcOrd="0" destOrd="0" presId="urn:microsoft.com/office/officeart/2008/layout/HexagonCluster"/>
    <dgm:cxn modelId="{34B8CC48-C39A-46B8-9E1E-F24D50DA9256}" type="presParOf" srcId="{54ADC3B5-CE8B-487E-ACA8-38E566ADC319}" destId="{7D6978BE-E612-4CA9-AD5B-D2FFFDDFB146}" srcOrd="26" destOrd="0" presId="urn:microsoft.com/office/officeart/2008/layout/HexagonCluster"/>
    <dgm:cxn modelId="{D910E894-E69D-4BB5-B151-7EE268667E8C}" type="presParOf" srcId="{7D6978BE-E612-4CA9-AD5B-D2FFFDDFB146}" destId="{B6F6053E-C016-42D4-8D40-0FBBA301A1D5}" srcOrd="0" destOrd="0" presId="urn:microsoft.com/office/officeart/2008/layout/HexagonCluster"/>
    <dgm:cxn modelId="{F41A6438-1972-44C8-8042-C7EAD806F424}" type="presParOf" srcId="{54ADC3B5-CE8B-487E-ACA8-38E566ADC319}" destId="{9947EBCF-47B9-467D-9CEF-A12D83D50769}" srcOrd="27" destOrd="0" presId="urn:microsoft.com/office/officeart/2008/layout/HexagonCluster"/>
    <dgm:cxn modelId="{53B8D18A-6675-49B9-A24E-4F9F2B0BF159}" type="presParOf" srcId="{9947EBCF-47B9-467D-9CEF-A12D83D50769}" destId="{15071882-3E50-47AD-B1F3-E60D8489E43F}" srcOrd="0" destOrd="0" presId="urn:microsoft.com/office/officeart/2008/layout/HexagonCluster"/>
    <dgm:cxn modelId="{68B7A7C1-1D3E-42D8-AED1-2C0AAD00F848}" type="presParOf" srcId="{54ADC3B5-CE8B-487E-ACA8-38E566ADC319}" destId="{139A1BAB-4280-4A06-80E4-891081D4DCFF}" srcOrd="28" destOrd="0" presId="urn:microsoft.com/office/officeart/2008/layout/HexagonCluster"/>
    <dgm:cxn modelId="{849030EE-AE6E-4A9F-A450-A753CD82B01E}" type="presParOf" srcId="{139A1BAB-4280-4A06-80E4-891081D4DCFF}" destId="{B7C9F80F-BF6B-445E-9CB3-84BA020ED4FE}" srcOrd="0" destOrd="0" presId="urn:microsoft.com/office/officeart/2008/layout/HexagonCluster"/>
    <dgm:cxn modelId="{5EBD5083-1535-40E4-B42D-91AB24CCDE92}" type="presParOf" srcId="{54ADC3B5-CE8B-487E-ACA8-38E566ADC319}" destId="{66C647BD-B5BE-4E05-8421-365C46B182DA}" srcOrd="29" destOrd="0" presId="urn:microsoft.com/office/officeart/2008/layout/HexagonCluster"/>
    <dgm:cxn modelId="{F5CA2164-0C23-4BB3-814F-976E49598680}" type="presParOf" srcId="{66C647BD-B5BE-4E05-8421-365C46B182DA}" destId="{9A0D374B-CB6E-46C8-AECF-E63118FB289A}" srcOrd="0" destOrd="0" presId="urn:microsoft.com/office/officeart/2008/layout/HexagonCluster"/>
    <dgm:cxn modelId="{3A9FEFA3-0278-4F32-8B22-6E70C4ECE6BE}" type="presParOf" srcId="{54ADC3B5-CE8B-487E-ACA8-38E566ADC319}" destId="{A90DE838-707D-4E59-86F0-BAF834A1556D}" srcOrd="30" destOrd="0" presId="urn:microsoft.com/office/officeart/2008/layout/HexagonCluster"/>
    <dgm:cxn modelId="{42766D69-24B7-4BA4-B9B6-8722671B763F}" type="presParOf" srcId="{A90DE838-707D-4E59-86F0-BAF834A1556D}" destId="{95BFFB87-968F-42DD-B559-F015F5622F52}" srcOrd="0" destOrd="0" presId="urn:microsoft.com/office/officeart/2008/layout/HexagonCluster"/>
    <dgm:cxn modelId="{9CCF6E85-77B0-4FAC-8F1F-BEA8D9BA5545}" type="presParOf" srcId="{54ADC3B5-CE8B-487E-ACA8-38E566ADC319}" destId="{9F9643E0-2E74-4129-BEB0-9E442D0B902E}" srcOrd="31" destOrd="0" presId="urn:microsoft.com/office/officeart/2008/layout/HexagonCluster"/>
    <dgm:cxn modelId="{E8B766AC-AA43-44AD-B36F-7907D3FB95CC}" type="presParOf" srcId="{9F9643E0-2E74-4129-BEB0-9E442D0B902E}" destId="{3204BD0A-7DC2-419D-9F54-59E8C47E398C}"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31924-1901-4A97-A382-7EE4E6804D38}">
      <dsp:nvSpPr>
        <dsp:cNvPr id="0" name=""/>
        <dsp:cNvSpPr/>
      </dsp:nvSpPr>
      <dsp:spPr>
        <a:xfrm>
          <a:off x="857725" y="0"/>
          <a:ext cx="9720889" cy="543729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A5177A-3A5E-4870-9A91-684251DF8D5F}">
      <dsp:nvSpPr>
        <dsp:cNvPr id="0" name=""/>
        <dsp:cNvSpPr/>
      </dsp:nvSpPr>
      <dsp:spPr>
        <a:xfrm>
          <a:off x="3141" y="1631188"/>
          <a:ext cx="1828809" cy="217491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Training – virtual and face-to-face (October 2025)</a:t>
          </a:r>
        </a:p>
      </dsp:txBody>
      <dsp:txXfrm>
        <a:off x="92416" y="1720463"/>
        <a:ext cx="1650259" cy="1996367"/>
      </dsp:txXfrm>
    </dsp:sp>
    <dsp:sp modelId="{586CAF6A-EAE6-4551-BA1A-F9F0EBCF0CB7}">
      <dsp:nvSpPr>
        <dsp:cNvPr id="0" name=""/>
        <dsp:cNvSpPr/>
      </dsp:nvSpPr>
      <dsp:spPr>
        <a:xfrm>
          <a:off x="1923390" y="1631188"/>
          <a:ext cx="1828809" cy="217491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In school and virtual delivery (Nov 2025 – Feb 2026)</a:t>
          </a:r>
        </a:p>
      </dsp:txBody>
      <dsp:txXfrm>
        <a:off x="2012665" y="1720463"/>
        <a:ext cx="1650259" cy="1996367"/>
      </dsp:txXfrm>
    </dsp:sp>
    <dsp:sp modelId="{05B51DD9-2F74-44EF-BB4C-0DAA3B5C0328}">
      <dsp:nvSpPr>
        <dsp:cNvPr id="0" name=""/>
        <dsp:cNvSpPr/>
      </dsp:nvSpPr>
      <dsp:spPr>
        <a:xfrm>
          <a:off x="3843640" y="1631188"/>
          <a:ext cx="1828809" cy="2174917"/>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Check in with your mentor (January 2026)</a:t>
          </a:r>
        </a:p>
      </dsp:txBody>
      <dsp:txXfrm>
        <a:off x="3932915" y="1720463"/>
        <a:ext cx="1650259" cy="1996367"/>
      </dsp:txXfrm>
    </dsp:sp>
    <dsp:sp modelId="{124AD8BB-32F6-462B-B030-2AE980F84F9B}">
      <dsp:nvSpPr>
        <dsp:cNvPr id="0" name=""/>
        <dsp:cNvSpPr/>
      </dsp:nvSpPr>
      <dsp:spPr>
        <a:xfrm>
          <a:off x="5763890" y="1631188"/>
          <a:ext cx="1828809" cy="217491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Training on applying for further funding  (Jan/Feb 2026)</a:t>
          </a:r>
        </a:p>
      </dsp:txBody>
      <dsp:txXfrm>
        <a:off x="5853165" y="1720463"/>
        <a:ext cx="1650259" cy="1996367"/>
      </dsp:txXfrm>
    </dsp:sp>
    <dsp:sp modelId="{584329C7-0A54-4043-8133-1EA81DC319E9}">
      <dsp:nvSpPr>
        <dsp:cNvPr id="0" name=""/>
        <dsp:cNvSpPr/>
      </dsp:nvSpPr>
      <dsp:spPr>
        <a:xfrm>
          <a:off x="7684139" y="1631188"/>
          <a:ext cx="1828809" cy="2174917"/>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Apply for further funding £3k (exact deadline TBC)</a:t>
          </a:r>
        </a:p>
      </dsp:txBody>
      <dsp:txXfrm>
        <a:off x="7773414" y="1720463"/>
        <a:ext cx="1650259" cy="1996367"/>
      </dsp:txXfrm>
    </dsp:sp>
    <dsp:sp modelId="{F11C3041-3A9A-472B-AF82-BC0830251291}">
      <dsp:nvSpPr>
        <dsp:cNvPr id="0" name=""/>
        <dsp:cNvSpPr/>
      </dsp:nvSpPr>
      <dsp:spPr>
        <a:xfrm>
          <a:off x="9604389" y="1631188"/>
          <a:ext cx="1828809" cy="217491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If successful – start your extended project (Autumn 2026)</a:t>
          </a:r>
        </a:p>
      </dsp:txBody>
      <dsp:txXfrm>
        <a:off x="9693664" y="1720463"/>
        <a:ext cx="1650259" cy="1996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D8C7E-726E-4DA9-8FF3-3652BA61593D}">
      <dsp:nvSpPr>
        <dsp:cNvPr id="0" name=""/>
        <dsp:cNvSpPr/>
      </dsp:nvSpPr>
      <dsp:spPr>
        <a:xfrm>
          <a:off x="0" y="0"/>
          <a:ext cx="2053828" cy="460647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0" y="1842591"/>
        <a:ext cx="2053828" cy="1842591"/>
      </dsp:txXfrm>
    </dsp:sp>
    <dsp:sp modelId="{D6B1889F-3F81-459B-9FBF-B7290DA127AB}">
      <dsp:nvSpPr>
        <dsp:cNvPr id="0" name=""/>
        <dsp:cNvSpPr/>
      </dsp:nvSpPr>
      <dsp:spPr>
        <a:xfrm>
          <a:off x="259935" y="183891"/>
          <a:ext cx="1533957" cy="153395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4B7136-84E7-4AF0-8AFC-DA02673DE794}">
      <dsp:nvSpPr>
        <dsp:cNvPr id="0" name=""/>
        <dsp:cNvSpPr/>
      </dsp:nvSpPr>
      <dsp:spPr>
        <a:xfrm>
          <a:off x="2115442" y="0"/>
          <a:ext cx="2053828" cy="460647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115442" y="1842591"/>
        <a:ext cx="2053828" cy="1842591"/>
      </dsp:txXfrm>
    </dsp:sp>
    <dsp:sp modelId="{4CA3BF13-B3CC-49D4-A595-569899C71CE3}">
      <dsp:nvSpPr>
        <dsp:cNvPr id="0" name=""/>
        <dsp:cNvSpPr/>
      </dsp:nvSpPr>
      <dsp:spPr>
        <a:xfrm>
          <a:off x="2375378" y="173613"/>
          <a:ext cx="1533957" cy="1533957"/>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3F6DA5-1B7D-49D3-A476-8AD775C85FE9}">
      <dsp:nvSpPr>
        <dsp:cNvPr id="0" name=""/>
        <dsp:cNvSpPr/>
      </dsp:nvSpPr>
      <dsp:spPr>
        <a:xfrm>
          <a:off x="4230885" y="0"/>
          <a:ext cx="2053828" cy="460647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a:t>What do they know: </a:t>
          </a:r>
        </a:p>
        <a:p>
          <a:pPr marL="0" lvl="0" indent="0" algn="ctr" defTabSz="889000">
            <a:lnSpc>
              <a:spcPct val="90000"/>
            </a:lnSpc>
            <a:spcBef>
              <a:spcPct val="0"/>
            </a:spcBef>
            <a:spcAft>
              <a:spcPct val="35000"/>
            </a:spcAft>
            <a:buNone/>
          </a:pPr>
          <a:r>
            <a:rPr lang="en-GB" sz="2000" kern="1200"/>
            <a:t>Family, local community &amp; school</a:t>
          </a:r>
        </a:p>
      </dsp:txBody>
      <dsp:txXfrm>
        <a:off x="4230885" y="1842591"/>
        <a:ext cx="2053828" cy="1842591"/>
      </dsp:txXfrm>
    </dsp:sp>
    <dsp:sp modelId="{67495F30-18D3-4413-8FC0-91E7794BC4B3}">
      <dsp:nvSpPr>
        <dsp:cNvPr id="0" name=""/>
        <dsp:cNvSpPr/>
      </dsp:nvSpPr>
      <dsp:spPr>
        <a:xfrm>
          <a:off x="4490821" y="194168"/>
          <a:ext cx="1533957" cy="1533957"/>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8D8D91-1D88-47E6-B2F2-26D800DABCD0}">
      <dsp:nvSpPr>
        <dsp:cNvPr id="0" name=""/>
        <dsp:cNvSpPr/>
      </dsp:nvSpPr>
      <dsp:spPr>
        <a:xfrm>
          <a:off x="6346328" y="0"/>
          <a:ext cx="2053828" cy="460647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a:t>What they do:</a:t>
          </a:r>
        </a:p>
        <a:p>
          <a:pPr marL="0" lvl="0" indent="0" algn="ctr" defTabSz="889000">
            <a:lnSpc>
              <a:spcPct val="90000"/>
            </a:lnSpc>
            <a:spcBef>
              <a:spcPct val="0"/>
            </a:spcBef>
            <a:spcAft>
              <a:spcPct val="35000"/>
            </a:spcAft>
            <a:buNone/>
          </a:pPr>
          <a:r>
            <a:rPr lang="en-GB" sz="2000" kern="1200"/>
            <a:t>engaging in climate action outside of school</a:t>
          </a:r>
        </a:p>
      </dsp:txBody>
      <dsp:txXfrm>
        <a:off x="6346328" y="1842591"/>
        <a:ext cx="2053828" cy="1842591"/>
      </dsp:txXfrm>
    </dsp:sp>
    <dsp:sp modelId="{5BD81267-9C79-41F2-88B3-5FC7B48B75D5}">
      <dsp:nvSpPr>
        <dsp:cNvPr id="0" name=""/>
        <dsp:cNvSpPr/>
      </dsp:nvSpPr>
      <dsp:spPr>
        <a:xfrm>
          <a:off x="6606264" y="204446"/>
          <a:ext cx="1533957" cy="1533957"/>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FE58F1-4B9C-46BA-B622-27FA93CDEC9E}">
      <dsp:nvSpPr>
        <dsp:cNvPr id="0" name=""/>
        <dsp:cNvSpPr/>
      </dsp:nvSpPr>
      <dsp:spPr>
        <a:xfrm>
          <a:off x="8461771" y="0"/>
          <a:ext cx="2053828" cy="460647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a:t>Green careers:</a:t>
          </a:r>
        </a:p>
        <a:p>
          <a:pPr marL="0" lvl="0" indent="0" algn="ctr" defTabSz="889000">
            <a:lnSpc>
              <a:spcPct val="90000"/>
            </a:lnSpc>
            <a:spcBef>
              <a:spcPct val="0"/>
            </a:spcBef>
            <a:spcAft>
              <a:spcPct val="35000"/>
            </a:spcAft>
            <a:buNone/>
          </a:pPr>
          <a:r>
            <a:rPr lang="en-GB" sz="2000" kern="1200"/>
            <a:t>Connecting with those who are taking action on climate change</a:t>
          </a:r>
        </a:p>
      </dsp:txBody>
      <dsp:txXfrm>
        <a:off x="8461771" y="1842591"/>
        <a:ext cx="2053828" cy="1842591"/>
      </dsp:txXfrm>
    </dsp:sp>
    <dsp:sp modelId="{DB7665C2-7CAA-4E34-B174-19FC75FED55C}">
      <dsp:nvSpPr>
        <dsp:cNvPr id="0" name=""/>
        <dsp:cNvSpPr/>
      </dsp:nvSpPr>
      <dsp:spPr>
        <a:xfrm>
          <a:off x="8721707" y="225001"/>
          <a:ext cx="1533957" cy="1533957"/>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F1D2E4-C00F-460F-AB3D-6FACDBAADB9E}">
      <dsp:nvSpPr>
        <dsp:cNvPr id="0" name=""/>
        <dsp:cNvSpPr/>
      </dsp:nvSpPr>
      <dsp:spPr>
        <a:xfrm>
          <a:off x="420623" y="3685182"/>
          <a:ext cx="9674352" cy="690971"/>
        </a:xfrm>
        <a:prstGeom prst="leftRightArrow">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0CAA5-26DC-409E-9A8A-3395F6838DB8}">
      <dsp:nvSpPr>
        <dsp:cNvPr id="0" name=""/>
        <dsp:cNvSpPr/>
      </dsp:nvSpPr>
      <dsp:spPr>
        <a:xfrm>
          <a:off x="2088328" y="2336091"/>
          <a:ext cx="1637856" cy="140590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b="1" kern="1200"/>
            <a:t>Extending</a:t>
          </a:r>
          <a:r>
            <a:rPr lang="en-GB" sz="1300" kern="1200"/>
            <a:t>:  beyond the taught curriculum</a:t>
          </a:r>
        </a:p>
      </dsp:txBody>
      <dsp:txXfrm>
        <a:off x="2341975" y="2553817"/>
        <a:ext cx="1130562" cy="970455"/>
      </dsp:txXfrm>
    </dsp:sp>
    <dsp:sp modelId="{F67E7E38-003B-4BC8-AD4F-F368E7BC410C}">
      <dsp:nvSpPr>
        <dsp:cNvPr id="0" name=""/>
        <dsp:cNvSpPr/>
      </dsp:nvSpPr>
      <dsp:spPr>
        <a:xfrm>
          <a:off x="2127660" y="2964896"/>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C1502E-372F-41DA-B345-4118301AD248}">
      <dsp:nvSpPr>
        <dsp:cNvPr id="0" name=""/>
        <dsp:cNvSpPr/>
      </dsp:nvSpPr>
      <dsp:spPr>
        <a:xfrm>
          <a:off x="679408" y="1558988"/>
          <a:ext cx="1637856" cy="1405907"/>
        </a:xfrm>
        <a:prstGeom prst="hexagon">
          <a:avLst>
            <a:gd name="adj" fmla="val 25000"/>
            <a:gd name="vf" fmla="val 115470"/>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878DB0-B75C-40A6-8E35-78C88D5B3434}">
      <dsp:nvSpPr>
        <dsp:cNvPr id="0" name=""/>
        <dsp:cNvSpPr/>
      </dsp:nvSpPr>
      <dsp:spPr>
        <a:xfrm>
          <a:off x="1800896" y="2778327"/>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01BA0-BAF1-4CB1-AA2B-40E556A604F4}">
      <dsp:nvSpPr>
        <dsp:cNvPr id="0" name=""/>
        <dsp:cNvSpPr/>
      </dsp:nvSpPr>
      <dsp:spPr>
        <a:xfrm>
          <a:off x="3497247" y="1554736"/>
          <a:ext cx="1637856" cy="140590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b="1" kern="1200"/>
            <a:t>Personalising and localising:  s</a:t>
          </a:r>
          <a:r>
            <a:rPr lang="en-GB" sz="1300" b="0" kern="1200"/>
            <a:t>olutions focused</a:t>
          </a:r>
        </a:p>
      </dsp:txBody>
      <dsp:txXfrm>
        <a:off x="3750894" y="1772462"/>
        <a:ext cx="1130562" cy="970455"/>
      </dsp:txXfrm>
    </dsp:sp>
    <dsp:sp modelId="{8D78740E-C932-425C-889E-3AAC5D1A9110}">
      <dsp:nvSpPr>
        <dsp:cNvPr id="0" name=""/>
        <dsp:cNvSpPr/>
      </dsp:nvSpPr>
      <dsp:spPr>
        <a:xfrm>
          <a:off x="4624787" y="2770886"/>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4086E-E914-4C70-9632-C45DCBCF94FA}">
      <dsp:nvSpPr>
        <dsp:cNvPr id="0" name=""/>
        <dsp:cNvSpPr/>
      </dsp:nvSpPr>
      <dsp:spPr>
        <a:xfrm>
          <a:off x="4907176" y="2333433"/>
          <a:ext cx="1637856" cy="1405907"/>
        </a:xfrm>
        <a:prstGeom prst="hexagon">
          <a:avLst>
            <a:gd name="adj" fmla="val 25000"/>
            <a:gd name="vf" fmla="val 11547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56B63B-1285-4231-944F-05F8CA4B32F4}">
      <dsp:nvSpPr>
        <dsp:cNvPr id="0" name=""/>
        <dsp:cNvSpPr/>
      </dsp:nvSpPr>
      <dsp:spPr>
        <a:xfrm>
          <a:off x="4946509" y="2959049"/>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7B298D-E9D3-44E3-AB55-9418A2D223FB}">
      <dsp:nvSpPr>
        <dsp:cNvPr id="0" name=""/>
        <dsp:cNvSpPr/>
      </dsp:nvSpPr>
      <dsp:spPr>
        <a:xfrm>
          <a:off x="2088328" y="781886"/>
          <a:ext cx="1637856" cy="140590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b="1" kern="1200"/>
            <a:t>Valuing:  </a:t>
          </a:r>
          <a:r>
            <a:rPr lang="en-GB" sz="1300" b="0" kern="1200"/>
            <a:t>recognising and acknowledging experiences</a:t>
          </a:r>
        </a:p>
      </dsp:txBody>
      <dsp:txXfrm>
        <a:off x="2341975" y="999612"/>
        <a:ext cx="1130562" cy="970455"/>
      </dsp:txXfrm>
    </dsp:sp>
    <dsp:sp modelId="{057B2C7D-CBFB-4D68-A297-4607D50B048A}">
      <dsp:nvSpPr>
        <dsp:cNvPr id="0" name=""/>
        <dsp:cNvSpPr/>
      </dsp:nvSpPr>
      <dsp:spPr>
        <a:xfrm>
          <a:off x="3202756" y="801021"/>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6F3B59-7F57-4CB5-AE9D-1F613D88320B}">
      <dsp:nvSpPr>
        <dsp:cNvPr id="0" name=""/>
        <dsp:cNvSpPr/>
      </dsp:nvSpPr>
      <dsp:spPr>
        <a:xfrm>
          <a:off x="3497247" y="0"/>
          <a:ext cx="1637856" cy="1405907"/>
        </a:xfrm>
        <a:prstGeom prst="hexagon">
          <a:avLst>
            <a:gd name="adj" fmla="val 25000"/>
            <a:gd name="vf" fmla="val 11547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450C87-7C52-410A-B094-3582D2A0CFFF}">
      <dsp:nvSpPr>
        <dsp:cNvPr id="0" name=""/>
        <dsp:cNvSpPr/>
      </dsp:nvSpPr>
      <dsp:spPr>
        <a:xfrm>
          <a:off x="3544649" y="622957"/>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B93430-EB3C-455F-87B3-B029EE5806C9}">
      <dsp:nvSpPr>
        <dsp:cNvPr id="0" name=""/>
        <dsp:cNvSpPr/>
      </dsp:nvSpPr>
      <dsp:spPr>
        <a:xfrm>
          <a:off x="4907176" y="778697"/>
          <a:ext cx="1637856" cy="140590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b="1" kern="1200"/>
            <a:t>Equality and social justice</a:t>
          </a:r>
        </a:p>
      </dsp:txBody>
      <dsp:txXfrm>
        <a:off x="5160823" y="996423"/>
        <a:ext cx="1130562" cy="970455"/>
      </dsp:txXfrm>
    </dsp:sp>
    <dsp:sp modelId="{ED35A6BD-459B-4FBB-A235-CD10DE71E911}">
      <dsp:nvSpPr>
        <dsp:cNvPr id="0" name=""/>
        <dsp:cNvSpPr/>
      </dsp:nvSpPr>
      <dsp:spPr>
        <a:xfrm>
          <a:off x="6323155" y="1401654"/>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85A00D-9BA4-4C92-9474-9E5D23DDD3AF}">
      <dsp:nvSpPr>
        <dsp:cNvPr id="0" name=""/>
        <dsp:cNvSpPr/>
      </dsp:nvSpPr>
      <dsp:spPr>
        <a:xfrm>
          <a:off x="6316096" y="1569088"/>
          <a:ext cx="1637856" cy="1405907"/>
        </a:xfrm>
        <a:prstGeom prst="hexagon">
          <a:avLst>
            <a:gd name="adj" fmla="val 25000"/>
            <a:gd name="vf" fmla="val 115470"/>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C37837-1D1D-43CD-B3B6-C776C3048143}">
      <dsp:nvSpPr>
        <dsp:cNvPr id="0" name=""/>
        <dsp:cNvSpPr/>
      </dsp:nvSpPr>
      <dsp:spPr>
        <a:xfrm>
          <a:off x="6634792" y="1594601"/>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7A2EC8-819F-4A28-BD8D-C0D3CC6E6D22}">
      <dsp:nvSpPr>
        <dsp:cNvPr id="0" name=""/>
        <dsp:cNvSpPr/>
      </dsp:nvSpPr>
      <dsp:spPr>
        <a:xfrm>
          <a:off x="6316096" y="14882"/>
          <a:ext cx="1637856" cy="140590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GB" sz="1200" b="1" kern="1200"/>
            <a:t>Greenwashing </a:t>
          </a:r>
          <a:endParaRPr lang="en-GB" sz="1200" kern="1200"/>
        </a:p>
      </dsp:txBody>
      <dsp:txXfrm>
        <a:off x="6569743" y="232608"/>
        <a:ext cx="1130562" cy="970455"/>
      </dsp:txXfrm>
    </dsp:sp>
    <dsp:sp modelId="{5770EFDC-9FF7-4C4F-9AF1-EC4C7ECDAA71}">
      <dsp:nvSpPr>
        <dsp:cNvPr id="0" name=""/>
        <dsp:cNvSpPr/>
      </dsp:nvSpPr>
      <dsp:spPr>
        <a:xfrm>
          <a:off x="7732075" y="645282"/>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7BD42B-7D96-45A5-97AC-A73E8DA0A6D1}">
      <dsp:nvSpPr>
        <dsp:cNvPr id="0" name=""/>
        <dsp:cNvSpPr/>
      </dsp:nvSpPr>
      <dsp:spPr>
        <a:xfrm>
          <a:off x="7725015" y="799426"/>
          <a:ext cx="1637856" cy="1405907"/>
        </a:xfrm>
        <a:prstGeom prst="hexagon">
          <a:avLst>
            <a:gd name="adj" fmla="val 25000"/>
            <a:gd name="vf" fmla="val 115470"/>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7FFF96-860B-49DF-AA52-928374F91F07}">
      <dsp:nvSpPr>
        <dsp:cNvPr id="0" name=""/>
        <dsp:cNvSpPr/>
      </dsp:nvSpPr>
      <dsp:spPr>
        <a:xfrm>
          <a:off x="8051780" y="830787"/>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341895-5598-4862-9931-75EBBE608DD1}">
      <dsp:nvSpPr>
        <dsp:cNvPr id="0" name=""/>
        <dsp:cNvSpPr/>
      </dsp:nvSpPr>
      <dsp:spPr>
        <a:xfrm>
          <a:off x="7725015" y="2351505"/>
          <a:ext cx="1637856" cy="140590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b="1" kern="1200"/>
            <a:t>Climate literacy: </a:t>
          </a:r>
          <a:r>
            <a:rPr lang="en-GB" sz="1300" kern="1200"/>
            <a:t>building knowledge in a sequenced order </a:t>
          </a:r>
        </a:p>
      </dsp:txBody>
      <dsp:txXfrm>
        <a:off x="7978662" y="2569231"/>
        <a:ext cx="1130562" cy="970455"/>
      </dsp:txXfrm>
    </dsp:sp>
    <dsp:sp modelId="{43CB9958-B53C-4660-92A6-45A2808E079A}">
      <dsp:nvSpPr>
        <dsp:cNvPr id="0" name=""/>
        <dsp:cNvSpPr/>
      </dsp:nvSpPr>
      <dsp:spPr>
        <a:xfrm>
          <a:off x="8049763" y="3583070"/>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267353-E071-435C-8F6B-3CEB585C2BD2}">
      <dsp:nvSpPr>
        <dsp:cNvPr id="0" name=""/>
        <dsp:cNvSpPr/>
      </dsp:nvSpPr>
      <dsp:spPr>
        <a:xfrm>
          <a:off x="6316096" y="3121167"/>
          <a:ext cx="1637856" cy="1405907"/>
        </a:xfrm>
        <a:prstGeom prst="hexagon">
          <a:avLst>
            <a:gd name="adj" fmla="val 25000"/>
            <a:gd name="vf" fmla="val 115470"/>
          </a:avLst>
        </a:prstGeom>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D39265-43E8-4014-8B4B-9259862A6323}">
      <dsp:nvSpPr>
        <dsp:cNvPr id="0" name=""/>
        <dsp:cNvSpPr/>
      </dsp:nvSpPr>
      <dsp:spPr>
        <a:xfrm>
          <a:off x="7746195" y="3738277"/>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723570-8119-483B-B9BF-E0F80C5003E5}">
      <dsp:nvSpPr>
        <dsp:cNvPr id="0" name=""/>
        <dsp:cNvSpPr/>
      </dsp:nvSpPr>
      <dsp:spPr>
        <a:xfrm>
          <a:off x="3496239" y="3112662"/>
          <a:ext cx="1637856" cy="140590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b="1" kern="1200"/>
            <a:t>Eco-anxiety:  </a:t>
          </a:r>
          <a:r>
            <a:rPr lang="en-GB" sz="1300" b="0" kern="1200"/>
            <a:t>acknowledging and targeting</a:t>
          </a:r>
          <a:endParaRPr lang="en-GB" sz="1300" kern="1200"/>
        </a:p>
      </dsp:txBody>
      <dsp:txXfrm>
        <a:off x="3749886" y="3330388"/>
        <a:ext cx="1130562" cy="970455"/>
      </dsp:txXfrm>
    </dsp:sp>
    <dsp:sp modelId="{DE4868B3-F206-42C0-BB5F-6F998705A44D}">
      <dsp:nvSpPr>
        <dsp:cNvPr id="0" name=""/>
        <dsp:cNvSpPr/>
      </dsp:nvSpPr>
      <dsp:spPr>
        <a:xfrm>
          <a:off x="3543640" y="3735620"/>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6053E-C016-42D4-8D40-0FBBA301A1D5}">
      <dsp:nvSpPr>
        <dsp:cNvPr id="0" name=""/>
        <dsp:cNvSpPr/>
      </dsp:nvSpPr>
      <dsp:spPr>
        <a:xfrm>
          <a:off x="2087319" y="3894017"/>
          <a:ext cx="1637856" cy="1405907"/>
        </a:xfrm>
        <a:prstGeom prst="hexagon">
          <a:avLst>
            <a:gd name="adj" fmla="val 25000"/>
            <a:gd name="vf" fmla="val 115470"/>
          </a:avLst>
        </a:prstGeom>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071882-3E50-47AD-B1F3-E60D8489E43F}">
      <dsp:nvSpPr>
        <dsp:cNvPr id="0" name=""/>
        <dsp:cNvSpPr/>
      </dsp:nvSpPr>
      <dsp:spPr>
        <a:xfrm>
          <a:off x="3201747" y="3913684"/>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C9F80F-BF6B-445E-9CB3-84BA020ED4FE}">
      <dsp:nvSpPr>
        <dsp:cNvPr id="0" name=""/>
        <dsp:cNvSpPr/>
      </dsp:nvSpPr>
      <dsp:spPr>
        <a:xfrm>
          <a:off x="9126875" y="3139239"/>
          <a:ext cx="1637856" cy="140590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b="1" kern="1200"/>
            <a:t>Creating Agency – </a:t>
          </a:r>
          <a:r>
            <a:rPr lang="en-GB" sz="1300" b="0" kern="1200"/>
            <a:t>creating actions</a:t>
          </a:r>
        </a:p>
      </dsp:txBody>
      <dsp:txXfrm>
        <a:off x="9380522" y="3356965"/>
        <a:ext cx="1130562" cy="970455"/>
      </dsp:txXfrm>
    </dsp:sp>
    <dsp:sp modelId="{9A0D374B-CB6E-46C8-AECF-E63118FB289A}">
      <dsp:nvSpPr>
        <dsp:cNvPr id="0" name=""/>
        <dsp:cNvSpPr/>
      </dsp:nvSpPr>
      <dsp:spPr>
        <a:xfrm>
          <a:off x="9451623" y="4370803"/>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BFFB87-968F-42DD-B559-F015F5622F52}">
      <dsp:nvSpPr>
        <dsp:cNvPr id="0" name=""/>
        <dsp:cNvSpPr/>
      </dsp:nvSpPr>
      <dsp:spPr>
        <a:xfrm>
          <a:off x="7717956" y="3909431"/>
          <a:ext cx="1637856" cy="1405907"/>
        </a:xfrm>
        <a:prstGeom prst="hexagon">
          <a:avLst>
            <a:gd name="adj" fmla="val 25000"/>
            <a:gd name="vf" fmla="val 115470"/>
          </a:avLst>
        </a:prstGeom>
        <a:blipFill>
          <a:blip xmlns:r="http://schemas.openxmlformats.org/officeDocument/2006/relationships"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04BD0A-7DC2-419D-9F54-59E8C47E398C}">
      <dsp:nvSpPr>
        <dsp:cNvPr id="0" name=""/>
        <dsp:cNvSpPr/>
      </dsp:nvSpPr>
      <dsp:spPr>
        <a:xfrm>
          <a:off x="9148055" y="4526542"/>
          <a:ext cx="190612" cy="1647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3T17:23:15.2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0,'0'2081'0,"3937"-2081"0,-3937-2081 0,-3937 2081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3T17:23:37.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0,'0'2057'0,"4200"-2057"0,-4200-2057 0,-4200 2057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AA2FFB-8997-4DD6-B48F-B44CF4F22AFD}" type="datetimeFigureOut">
              <a:rPr lang="en-GB" smtClean="0"/>
              <a:t>18/10/2025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AD471-AEA5-4328-9C53-37514D5EC2BA}" type="slidenum">
              <a:rPr lang="en-GB" smtClean="0"/>
              <a:t>‹#›</a:t>
            </a:fld>
            <a:endParaRPr lang="en-GB"/>
          </a:p>
        </p:txBody>
      </p:sp>
    </p:spTree>
    <p:extLst>
      <p:ext uri="{BB962C8B-B14F-4D97-AF65-F5344CB8AC3E}">
        <p14:creationId xmlns:p14="http://schemas.microsoft.com/office/powerpoint/2010/main" val="147726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NASA-Apollo8-Dec24-Earthrise.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1475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E7D5B-ADB8-9934-EA17-B37E43E6F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35DA9-44DD-C7B3-957D-C215E769D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750AC-EE77-FE5A-C8E2-A93B08A046CB}"/>
              </a:ext>
            </a:extLst>
          </p:cNvPr>
          <p:cNvSpPr>
            <a:spLocks noGrp="1"/>
          </p:cNvSpPr>
          <p:nvPr>
            <p:ph type="body" idx="1"/>
          </p:nvPr>
        </p:nvSpPr>
        <p:spPr/>
        <p:txBody>
          <a:bodyPr/>
          <a:lstStyle/>
          <a:p>
            <a:r>
              <a:rPr lang="en-GB" sz="1200"/>
              <a:t>Working scientifically and rationale </a:t>
            </a:r>
          </a:p>
          <a:p>
            <a:r>
              <a:rPr lang="en-GB" sz="1200"/>
              <a:t>Opportunity for children and teachers</a:t>
            </a:r>
          </a:p>
          <a:p>
            <a:r>
              <a:rPr lang="en-GB" sz="1200"/>
              <a:t>Working with a scientist and understanding how they work (not just images)</a:t>
            </a:r>
          </a:p>
          <a:p>
            <a:r>
              <a:rPr lang="en-GB" sz="1200"/>
              <a:t>How this will help your school (EEF primary science report) </a:t>
            </a:r>
            <a:endParaRPr lang="en-GB"/>
          </a:p>
          <a:p>
            <a:endParaRPr lang="en-GB"/>
          </a:p>
        </p:txBody>
      </p:sp>
      <p:sp>
        <p:nvSpPr>
          <p:cNvPr id="4" name="Slide Number Placeholder 3">
            <a:extLst>
              <a:ext uri="{FF2B5EF4-FFF2-40B4-BE49-F238E27FC236}">
                <a16:creationId xmlns:a16="http://schemas.microsoft.com/office/drawing/2014/main" id="{E08F4AD4-9D18-E620-7DE7-C15D291D6B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8837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8774-E259-9A44-33DD-1CC2055F2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4D737-74B2-85FF-09C6-D2594EBA6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996C7-5BC4-85FD-9B23-64A277AE6D75}"/>
              </a:ext>
            </a:extLst>
          </p:cNvPr>
          <p:cNvSpPr>
            <a:spLocks noGrp="1"/>
          </p:cNvSpPr>
          <p:nvPr>
            <p:ph type="body" idx="1"/>
          </p:nvPr>
        </p:nvSpPr>
        <p:spPr/>
        <p:txBody>
          <a:bodyPr/>
          <a:lstStyle/>
          <a:p>
            <a:r>
              <a:rPr lang="en-GB" sz="1200"/>
              <a:t>Working scientifically and rationale </a:t>
            </a:r>
          </a:p>
          <a:p>
            <a:r>
              <a:rPr lang="en-GB" sz="1200"/>
              <a:t>Opportunity for children and teachers</a:t>
            </a:r>
          </a:p>
          <a:p>
            <a:r>
              <a:rPr lang="en-GB" sz="1200"/>
              <a:t>Working with a scientist and understanding how they work (not just images)</a:t>
            </a:r>
          </a:p>
          <a:p>
            <a:r>
              <a:rPr lang="en-GB" sz="1200"/>
              <a:t>How this will help your school (EEF primary science report) </a:t>
            </a:r>
            <a:endParaRPr lang="en-GB"/>
          </a:p>
          <a:p>
            <a:endParaRPr lang="en-GB"/>
          </a:p>
        </p:txBody>
      </p:sp>
      <p:sp>
        <p:nvSpPr>
          <p:cNvPr id="4" name="Slide Number Placeholder 3">
            <a:extLst>
              <a:ext uri="{FF2B5EF4-FFF2-40B4-BE49-F238E27FC236}">
                <a16:creationId xmlns:a16="http://schemas.microsoft.com/office/drawing/2014/main" id="{A1A11DE2-EC05-1599-E1C4-091F7355C7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7312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192C5-60E4-3A12-C184-63983A58B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2946D-6827-4F6C-3751-C82D9A50D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2DE99C-0F43-234B-E676-7039A4DF4ECF}"/>
              </a:ext>
            </a:extLst>
          </p:cNvPr>
          <p:cNvSpPr>
            <a:spLocks noGrp="1"/>
          </p:cNvSpPr>
          <p:nvPr>
            <p:ph type="body" idx="1"/>
          </p:nvPr>
        </p:nvSpPr>
        <p:spPr/>
        <p:txBody>
          <a:bodyPr/>
          <a:lstStyle/>
          <a:p>
            <a:r>
              <a:rPr lang="en-GB" sz="1200"/>
              <a:t>Working scientifically and rationale </a:t>
            </a:r>
          </a:p>
          <a:p>
            <a:r>
              <a:rPr lang="en-GB" sz="1200"/>
              <a:t>Opportunity for children and teachers</a:t>
            </a:r>
          </a:p>
          <a:p>
            <a:r>
              <a:rPr lang="en-GB" sz="1200"/>
              <a:t>Working with a scientist and understanding how they work (not just images)</a:t>
            </a:r>
          </a:p>
          <a:p>
            <a:r>
              <a:rPr lang="en-GB" sz="1200"/>
              <a:t>How this will help your school (EEF primary science report) </a:t>
            </a:r>
            <a:endParaRPr lang="en-GB"/>
          </a:p>
          <a:p>
            <a:endParaRPr lang="en-GB"/>
          </a:p>
        </p:txBody>
      </p:sp>
      <p:sp>
        <p:nvSpPr>
          <p:cNvPr id="4" name="Slide Number Placeholder 3">
            <a:extLst>
              <a:ext uri="{FF2B5EF4-FFF2-40B4-BE49-F238E27FC236}">
                <a16:creationId xmlns:a16="http://schemas.microsoft.com/office/drawing/2014/main" id="{30F50D12-5537-4455-285D-70FBD1E94A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665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084F-7714-C5AB-BAB8-6B172AD90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D13DA-E73C-43D9-BE5B-B9668E36E9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4FE89-9C99-E997-7C70-94CA9FF6B48A}"/>
              </a:ext>
            </a:extLst>
          </p:cNvPr>
          <p:cNvSpPr>
            <a:spLocks noGrp="1"/>
          </p:cNvSpPr>
          <p:nvPr>
            <p:ph type="body" idx="1"/>
          </p:nvPr>
        </p:nvSpPr>
        <p:spPr/>
        <p:txBody>
          <a:bodyPr/>
          <a:lstStyle/>
          <a:p>
            <a:r>
              <a:rPr lang="en-GB" sz="1200"/>
              <a:t>(Lee and Joelle) and school teachers </a:t>
            </a:r>
            <a:endParaRPr lang="en-GB"/>
          </a:p>
          <a:p>
            <a:endParaRPr lang="en-GB"/>
          </a:p>
          <a:p>
            <a:r>
              <a:rPr lang="en-GB"/>
              <a:t>Big-up the programme, funding and opportunity – researchers and the end game </a:t>
            </a:r>
          </a:p>
          <a:p>
            <a:endParaRPr lang="en-GB"/>
          </a:p>
        </p:txBody>
      </p:sp>
      <p:sp>
        <p:nvSpPr>
          <p:cNvPr id="4" name="Slide Number Placeholder 3">
            <a:extLst>
              <a:ext uri="{FF2B5EF4-FFF2-40B4-BE49-F238E27FC236}">
                <a16:creationId xmlns:a16="http://schemas.microsoft.com/office/drawing/2014/main" id="{EC5DAD50-BCD5-6E49-1791-9B1BED5E60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4265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79181-F255-DB3E-F5D3-2EB0B2553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53312-932C-98CA-9124-51D304AD5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61F42-2785-C755-5A4C-D2C0C790FE4E}"/>
              </a:ext>
            </a:extLst>
          </p:cNvPr>
          <p:cNvSpPr>
            <a:spLocks noGrp="1"/>
          </p:cNvSpPr>
          <p:nvPr>
            <p:ph type="body" idx="1"/>
          </p:nvPr>
        </p:nvSpPr>
        <p:spPr/>
        <p:txBody>
          <a:bodyPr/>
          <a:lstStyle/>
          <a:p>
            <a:r>
              <a:rPr lang="en-GB" sz="1200"/>
              <a:t>(Lee and Joelle) and school teachers </a:t>
            </a:r>
            <a:endParaRPr lang="en-GB"/>
          </a:p>
          <a:p>
            <a:endParaRPr lang="en-GB"/>
          </a:p>
          <a:p>
            <a:r>
              <a:rPr lang="en-GB"/>
              <a:t>Big-up the programme, funding and opportunity – researchers and the end game </a:t>
            </a:r>
          </a:p>
          <a:p>
            <a:endParaRPr lang="en-GB"/>
          </a:p>
        </p:txBody>
      </p:sp>
      <p:sp>
        <p:nvSpPr>
          <p:cNvPr id="4" name="Slide Number Placeholder 3">
            <a:extLst>
              <a:ext uri="{FF2B5EF4-FFF2-40B4-BE49-F238E27FC236}">
                <a16:creationId xmlns:a16="http://schemas.microsoft.com/office/drawing/2014/main" id="{35D88ABA-E92E-FAAC-D6C5-A637CDE7FB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64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F2389-8350-CE56-B31E-F4AAF3C5B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EF47A-1F3A-F037-07EA-0014C0B7F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90305-3EA2-8272-5E83-D273F2FF791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F0A980-F57B-E236-CB6A-A25B86B467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7657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6BCA4-2DE1-3C6A-E791-B5EF1F956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2C980-B4CA-4435-25FC-18880D0BB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0A5F5-6A55-1652-5A7A-B7AFCAF843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914585E-9189-8FAC-CBF6-327844DB27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423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47FD-951B-F89A-D9F8-469DB31A2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AD3D2-05AB-3E3E-B359-60155B630A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1C3FA-560B-46F5-AA65-5FB4C2BADD1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D9FB41F-9424-495E-E484-26F5F79B7B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2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Composition of the Atmosphere</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Before we take a closer look at the greenhouse effect, let’s just remind ourselves about the composition of the Earth’s atmosphere.</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It’s about 78% nitrogen, 21% oxygen, and 1% argon.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However, in addition to these main constituents, there are also a number of what we call “trace gases” – these are gases present at very low concentrations – collectively they account for less than 0.1% of the atmosphere.  However – while they are present at very low concentrations – the effect they exert is far from tiny, where some of these gases are what we call greenhouse gases (shown in bold on the slide).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It’s also important to note that these proportions are based on a “dry” atmosphere – and of course there’s also water vapour present…</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water vapour is also a greenhouse gas.</a:t>
            </a: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FOR INFO: </a:t>
            </a:r>
            <a:r>
              <a:rPr lang="en-GB" sz="1200" kern="1200">
                <a:solidFill>
                  <a:schemeClr val="tx1"/>
                </a:solidFill>
                <a:effectLst/>
                <a:latin typeface="+mn-lt"/>
                <a:ea typeface="+mn-ea"/>
                <a:cs typeface="+mn-cs"/>
              </a:rPr>
              <a:t>water content</a:t>
            </a:r>
            <a:r>
              <a:rPr lang="en-GB" sz="1200" kern="1200" baseline="0">
                <a:solidFill>
                  <a:schemeClr val="tx1"/>
                </a:solidFill>
                <a:effectLst/>
                <a:latin typeface="+mn-lt"/>
                <a:ea typeface="+mn-ea"/>
                <a:cs typeface="+mn-cs"/>
              </a:rPr>
              <a:t> of the atmosphere varies in space and time based on temperature – typically in range 0.2-4% (0.2% would be very cold air – e.g. at the poles, 4% would be warm tropical air).</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530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- 1/7</a:t>
            </a:r>
          </a:p>
          <a:p>
            <a:endParaRPr lang="en-GB" sz="1200" kern="1200" baseline="0">
              <a:solidFill>
                <a:schemeClr val="tx1"/>
              </a:solidFill>
              <a:effectLst/>
              <a:latin typeface="+mn-lt"/>
              <a:ea typeface="+mn-ea"/>
              <a:cs typeface="+mn-cs"/>
            </a:endParaRPr>
          </a:p>
          <a:p>
            <a:r>
              <a:rPr lang="en-GB" sz="1200" kern="1200">
                <a:solidFill>
                  <a:schemeClr val="tx1"/>
                </a:solidFill>
                <a:effectLst/>
                <a:latin typeface="+mn-lt"/>
                <a:ea typeface="+mn-ea"/>
                <a:cs typeface="+mn-cs"/>
              </a:rPr>
              <a:t>So now let’s consider the Greenhouse Effect.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 start with the Sun – which is basically a giant nuclear fusion reactor that is kicking out an enormous amount of energy.  That energy is transmitted through space to the Earth - mainly as visible light – that is short wavelength radiation in the visible part of the electromagnetic spectrum. </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80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Toilets near Hallam View </a:t>
            </a:r>
          </a:p>
          <a:p>
            <a:r>
              <a:rPr lang="en-GB"/>
              <a:t>Fire alarm – not expecting a fire drill, if it goes off – meet outside Charles Street</a:t>
            </a:r>
          </a:p>
          <a:p>
            <a:r>
              <a:rPr lang="en-GB" err="1"/>
              <a:t>Wifi</a:t>
            </a:r>
            <a:r>
              <a:rPr lang="en-GB"/>
              <a:t> – access Sky </a:t>
            </a:r>
            <a:r>
              <a:rPr lang="en-GB" err="1"/>
              <a:t>Wifi</a:t>
            </a:r>
            <a:r>
              <a:rPr lang="en-GB"/>
              <a:t> – the Cloud</a:t>
            </a:r>
          </a:p>
          <a:p>
            <a:r>
              <a:rPr lang="en-GB"/>
              <a:t>Refreshments through out the day and lunch at 12noon, if anyone is fasting – we have prayer rooms on campus</a:t>
            </a:r>
          </a:p>
          <a:p>
            <a:r>
              <a:rPr lang="en-GB"/>
              <a:t>Photos being taken during the day – let me know if you’re not happy to be included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AD471-AEA5-4328-9C53-37514D5EC2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6563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Some of this energy is reflected straight back to space.  How much solar radiation is reflected depends on the Earths albedo – how reflective or shiny the Earth is – where a significant portion of the Earth’s albedo is due to clouds.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This reflection of solar radiation is why the Earth - our blue marble - is visible from space, where the photograph shown here is the famous NASA Earthrise picture, taken by Bill Anders on December 24</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 1968 as Apollo 8 entered lunar orbit.</a:t>
            </a:r>
          </a:p>
          <a:p>
            <a:endParaRPr lang="en-GB" b="1"/>
          </a:p>
          <a:p>
            <a:r>
              <a:rPr lang="en-GB" b="1"/>
              <a:t>IMAGE CREDIT:</a:t>
            </a:r>
          </a:p>
          <a:p>
            <a:r>
              <a:rPr lang="en-GB"/>
              <a:t>Earthrise: NASA/Bill Anders. Earthrise</a:t>
            </a:r>
            <a:r>
              <a:rPr lang="en-GB" baseline="0"/>
              <a:t> (photo of the Earth taken from Apollo 8 in 1968).  Photograph is in the public domain as it was solely created by NASA (NASA material is not protected by copyright unless noted).  Available here: </a:t>
            </a:r>
            <a:r>
              <a:rPr lang="en-GB">
                <a:hlinkClick r:id="rId3"/>
              </a:rPr>
              <a:t>https://commons.wikimedia.org/wiki/File:NASA-Apollo8-Dec24-Earthrise.jpg</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185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solar radiation that isn’t reflected back to space passes through the atmosphere and is absorbed by the Earth’s surface.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This is because the Earth’s atmosphere is largely transparent to visible light.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3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r>
              <a:rPr lang="en-GB" sz="1200" kern="1200">
                <a:solidFill>
                  <a:schemeClr val="tx1"/>
                </a:solidFill>
                <a:effectLst/>
                <a:latin typeface="+mn-lt"/>
                <a:ea typeface="+mn-ea"/>
                <a:cs typeface="+mn-cs"/>
              </a:rPr>
              <a:t>This heat’s the Earth’s surface. Any heated object emits electromagnetic radiation – where the Earth emits in the infrared part of the spectrum - this is longer wavelength and lower energy radiation than the incoming visible light from the Sun.</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While the atmosphere is what we call “transparent” to visible light it is not transparent to infrared.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That is because of the excitability of the greenhouse gases, which can absorb infrared radiation.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81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So while some infrared radiation escapes directly to space through the atmospheric “window” (this is gaps in the absorbance of the atmosphere) - most is absorbed by the greenhouse gases.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7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r>
              <a:rPr lang="en-GB" sz="1200" kern="1200">
                <a:solidFill>
                  <a:schemeClr val="tx1"/>
                </a:solidFill>
                <a:effectLst/>
                <a:latin typeface="+mn-lt"/>
                <a:ea typeface="+mn-ea"/>
                <a:cs typeface="+mn-cs"/>
              </a:rPr>
              <a:t>The greenhouse gases then emit even longer wavelength lower energy radiation in all directions – so some escapes to space but some is re-absorbed by the Earth’s surface and the lower atmosphere.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effectively traps heat, warming the Earth – where this process will continue – and the system will continue to warm up - until the total amount of energy escaping from the top of the atmosphere is equal to the amount that came in from the Sun.</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85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Greenhouse Effect is a natural process – and a very good thing.  Without it the Earth’s average temperature would be around minus 18</a:t>
            </a:r>
            <a:r>
              <a:rPr lang="en-US" sz="1200" b="1" kern="1200">
                <a:solidFill>
                  <a:schemeClr val="tx1"/>
                </a:solidFill>
                <a:effectLst/>
                <a:latin typeface="+mn-lt"/>
                <a:ea typeface="+mn-ea"/>
                <a:cs typeface="+mn-cs"/>
              </a:rPr>
              <a:t>°</a:t>
            </a:r>
            <a:r>
              <a:rPr lang="en-GB" sz="1200" kern="1200">
                <a:solidFill>
                  <a:schemeClr val="tx1"/>
                </a:solidFill>
                <a:effectLst/>
                <a:latin typeface="+mn-lt"/>
                <a:ea typeface="+mn-ea"/>
                <a:cs typeface="+mn-cs"/>
              </a:rPr>
              <a:t>C – liquid water would not exist and life as we know it would not have evolved.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However, for the past 250 years or so, human activities have been increasing the concentrations of greenhouse gases in the atmosphere – thereby enhancing the Greenhouse Effect - further warming the Earth – and leading to the climate change that we are now experiencing.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31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Human influences</a:t>
            </a:r>
            <a:r>
              <a:rPr lang="en-GB" b="1" baseline="0"/>
              <a:t> on climate 1/1 (OPTIONAL – HIDE if you don’t want to use)</a:t>
            </a:r>
          </a:p>
          <a:p>
            <a:r>
              <a:rPr lang="en-GB" b="1" baseline="0"/>
              <a:t>ANIMATED SLIDE</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From an understanding of the basic physics of the greenhouse effect we can see that there are two key factors within the sphere of human influence that control the Earth’s temperature.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Firstly, if we change how reflective the Earth is we should expect the Earth’s temperature to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a:t>
            </a:r>
            <a:r>
              <a:rPr lang="en-GB" sz="1200" kern="1200">
                <a:solidFill>
                  <a:schemeClr val="tx1"/>
                </a:solidFill>
                <a:effectLst/>
                <a:latin typeface="+mn-lt"/>
                <a:ea typeface="+mn-ea"/>
                <a:cs typeface="+mn-cs"/>
              </a:rPr>
              <a:t> More reflective (e.g. deforestation) would be cooling.  Less reflective (e.g. melting ice caps, black carbon (soot) on snow) would be warming.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Secondly (and dominantly) if we change the concentration of GHGs in the atmosphere we should expect the Earth’s temperature to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Adding GHGs would be warming.  Removing GHGs would be cooling.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414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a:t>
            </a:r>
            <a:r>
              <a:rPr lang="en-GB" b="1" baseline="0"/>
              <a:t> Greenhouse Effect - Blanket Analogy 1/1 (UNHIDE to use)</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373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Introduce the GHGs and Global Warming</a:t>
            </a:r>
            <a:r>
              <a:rPr lang="en-GB" b="1" baseline="0"/>
              <a:t> Potentials (GWPs).</a:t>
            </a:r>
          </a:p>
          <a:p>
            <a:endParaRPr lang="en-GB" baseline="0"/>
          </a:p>
          <a:p>
            <a:r>
              <a:rPr lang="en-GB"/>
              <a:t>Now we’re going to focus on the greenhouse gases that our (human) activities are adding to the atmosphere.</a:t>
            </a:r>
          </a:p>
          <a:p>
            <a:endParaRPr lang="en-GB"/>
          </a:p>
          <a:p>
            <a:pPr marL="0" lvl="0" indent="0">
              <a:lnSpc>
                <a:spcPct val="107000"/>
              </a:lnSpc>
              <a:spcBef>
                <a:spcPts val="200"/>
              </a:spcBef>
              <a:spcAft>
                <a:spcPts val="200"/>
              </a:spcAft>
              <a:buFont typeface="Symbol" panose="05050102010706020507" pitchFamily="18" charset="2"/>
              <a:buNone/>
            </a:pPr>
            <a:r>
              <a:rPr lang="en-GB" sz="1800">
                <a:effectLst/>
                <a:latin typeface="Calibri" panose="020F0502020204030204" pitchFamily="34" charset="0"/>
                <a:ea typeface="Calibri" panose="020F0502020204030204" pitchFamily="34" charset="0"/>
                <a:cs typeface="Times New Roman" panose="02020603050405020304" pitchFamily="18" charset="0"/>
              </a:rPr>
              <a:t>The main greenhouse gases are carbon dioxide, methane, nitrous oxide and fluorinated gases (F-gases). </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200"/>
              </a:spcBef>
              <a:spcAft>
                <a:spcPts val="200"/>
              </a:spcAft>
              <a:buClrTx/>
              <a:buSzTx/>
              <a:buFont typeface="Symbol" panose="05050102010706020507" pitchFamily="18" charset="2"/>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Not all GHGs are equal – some are more potent than others.  The numbers below each gas are their Global Warming Potentials (GWPs) - a measure of the gases ability to trap heat in the atmosphere compared to carbon dioxide on a weight for weight basis. For any greenhouse gas we can then multiply the mass emitted by the GWP to express the emissions as CO2 equivalents. </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r>
              <a:rPr lang="en-GB" sz="1800">
                <a:effectLst/>
                <a:latin typeface="Calibri" panose="020F0502020204030204" pitchFamily="34" charset="0"/>
                <a:ea typeface="Calibri" panose="020F0502020204030204" pitchFamily="34" charset="0"/>
                <a:cs typeface="Times New Roman" panose="02020603050405020304" pitchFamily="18" charset="0"/>
              </a:rPr>
              <a:t>For example, emitting 1 tonne of methane has the same warming effect as emitting 28 tonnes of carbon dioxide (it is 28 times more potent!). </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r>
              <a:rPr lang="en-GB" sz="1800">
                <a:effectLst/>
                <a:latin typeface="Calibri" panose="020F0502020204030204" pitchFamily="34" charset="0"/>
                <a:ea typeface="Calibri" panose="020F0502020204030204" pitchFamily="34" charset="0"/>
                <a:cs typeface="Times New Roman" panose="02020603050405020304" pitchFamily="18" charset="0"/>
              </a:rPr>
              <a:t>Likewise, emitting one tonne of nitrous oxide has the same warming effect as emitting 265 tonnes of carbon dioxide.  </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r>
              <a:rPr lang="en-GB" sz="1800">
                <a:effectLst/>
                <a:latin typeface="Calibri" panose="020F0502020204030204" pitchFamily="34" charset="0"/>
                <a:ea typeface="Calibri" panose="020F0502020204030204" pitchFamily="34" charset="0"/>
                <a:cs typeface="Times New Roman" panose="02020603050405020304" pitchFamily="18" charset="0"/>
              </a:rPr>
              <a:t>If we look at the F-gases – which is a family of different compounds, they are 10s to 1000s of times more potent than carbon dioxide.</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NOTE: </a:t>
            </a:r>
            <a:r>
              <a:rPr lang="en-GB" sz="1800">
                <a:effectLst/>
                <a:latin typeface="Calibri" panose="020F0502020204030204" pitchFamily="34" charset="0"/>
                <a:ea typeface="Calibri" panose="020F0502020204030204" pitchFamily="34" charset="0"/>
                <a:cs typeface="Times New Roman" panose="02020603050405020304" pitchFamily="18" charset="0"/>
              </a:rPr>
              <a:t>Be careful </a:t>
            </a:r>
            <a:r>
              <a:rPr lang="en-GB" sz="1800" b="1">
                <a:effectLst/>
                <a:latin typeface="Calibri" panose="020F0502020204030204" pitchFamily="34" charset="0"/>
                <a:ea typeface="Calibri" panose="020F0502020204030204" pitchFamily="34" charset="0"/>
                <a:cs typeface="Times New Roman" panose="02020603050405020304" pitchFamily="18" charset="0"/>
              </a:rPr>
              <a:t>NOT</a:t>
            </a:r>
            <a:r>
              <a:rPr lang="en-GB" sz="1800">
                <a:effectLst/>
                <a:latin typeface="Calibri" panose="020F0502020204030204" pitchFamily="34" charset="0"/>
                <a:ea typeface="Calibri" panose="020F0502020204030204" pitchFamily="34" charset="0"/>
                <a:cs typeface="Times New Roman" panose="02020603050405020304" pitchFamily="18" charset="0"/>
              </a:rPr>
              <a:t> to mention any sources of the GHGs here – as this is covered in the game!</a:t>
            </a:r>
          </a:p>
          <a:p>
            <a:endParaRPr lang="en-GB"/>
          </a:p>
          <a:p>
            <a:r>
              <a:rPr lang="en-GB" b="1"/>
              <a:t>For information – the F-gases shown are:</a:t>
            </a:r>
          </a:p>
          <a:p>
            <a:r>
              <a:rPr lang="en-GB"/>
              <a:t>CF4 (PFC-14, carbon tetrafluoride) = 6,630</a:t>
            </a:r>
          </a:p>
          <a:p>
            <a:r>
              <a:rPr lang="en-GB"/>
              <a:t>SF6 (</a:t>
            </a:r>
            <a:r>
              <a:rPr lang="en-GB" err="1"/>
              <a:t>sulfur</a:t>
            </a:r>
            <a:r>
              <a:rPr lang="en-GB"/>
              <a:t> hexafluoride) = 23,500</a:t>
            </a:r>
          </a:p>
          <a:p>
            <a:endParaRPr lang="en-GB"/>
          </a:p>
          <a:p>
            <a:r>
              <a:rPr lang="en-GB" b="1"/>
              <a:t>NOTE: </a:t>
            </a:r>
            <a:r>
              <a:rPr lang="en-GB"/>
              <a:t>Global Warming</a:t>
            </a:r>
            <a:r>
              <a:rPr lang="en-GB" baseline="0"/>
              <a:t> </a:t>
            </a:r>
            <a:r>
              <a:rPr lang="en-GB"/>
              <a:t>Potentials presented here are the 100-year values from the Intergovernmental</a:t>
            </a:r>
            <a:r>
              <a:rPr lang="en-GB" baseline="0"/>
              <a:t> </a:t>
            </a:r>
            <a:r>
              <a:rPr lang="en-GB"/>
              <a:t>Panel on Climate</a:t>
            </a:r>
            <a:r>
              <a:rPr lang="en-GB" baseline="0"/>
              <a:t> Change Assessment Report 5 (IP</a:t>
            </a:r>
            <a:r>
              <a:rPr lang="en-GB"/>
              <a:t>CC</a:t>
            </a:r>
            <a:r>
              <a:rPr lang="en-GB" baseline="0"/>
              <a:t> AR5) - see Trainer Guide for further information.  These are the GWPs that have been identified as those the Parties to the Convention should use for reporting their commitments under the Paris Agreement. https://unfccc.int/process-and-meetings/transparency-and-reporting/methods-for-climate-change-transparency/common-metrics </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666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795283-8C47-4F71-B6C3-9EC4AD29C248}" type="slidenum">
              <a:rPr lang="en-GB"/>
              <a:pPr/>
              <a:t>29</a:t>
            </a:fld>
            <a:endParaRPr lang="en-GB"/>
          </a:p>
        </p:txBody>
      </p:sp>
      <p:sp>
        <p:nvSpPr>
          <p:cNvPr id="439298" name="Rectangle 2"/>
          <p:cNvSpPr>
            <a:spLocks noGrp="1" noRot="1" noChangeAspect="1" noChangeArrowheads="1" noTextEdit="1"/>
          </p:cNvSpPr>
          <p:nvPr>
            <p:ph type="sldImg"/>
          </p:nvPr>
        </p:nvSpPr>
        <p:spPr>
          <a:xfrm>
            <a:off x="2697163" y="509588"/>
            <a:ext cx="4532312" cy="2549525"/>
          </a:xfrm>
          <a:ln/>
        </p:spPr>
      </p:sp>
      <p:sp>
        <p:nvSpPr>
          <p:cNvPr id="439299" name="Rectangle 3"/>
          <p:cNvSpPr>
            <a:spLocks noGrp="1" noChangeArrowheads="1"/>
          </p:cNvSpPr>
          <p:nvPr>
            <p:ph type="body" idx="1"/>
          </p:nvPr>
        </p:nvSpPr>
        <p:spPr/>
        <p:txBody>
          <a:bodyPr/>
          <a:lstStyle/>
          <a:p>
            <a:r>
              <a:rPr lang="en-US" b="1"/>
              <a:t>OPTIONAL SUMMARY 1/3 - Breakdown</a:t>
            </a:r>
            <a:r>
              <a:rPr lang="en-US" b="1" baseline="0"/>
              <a:t> of emissions by sector (all gases expressed as CO</a:t>
            </a:r>
            <a:r>
              <a:rPr lang="en-US" b="1" baseline="-25000"/>
              <a:t>2</a:t>
            </a:r>
            <a:r>
              <a:rPr lang="en-US" b="1" baseline="0"/>
              <a:t>e)</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This pie-chart</a:t>
            </a:r>
            <a:r>
              <a:rPr lang="en-GB" sz="1200" kern="1200" baseline="0">
                <a:solidFill>
                  <a:schemeClr val="tx1"/>
                </a:solidFill>
                <a:effectLst/>
                <a:latin typeface="+mn-lt"/>
                <a:ea typeface="+mn-ea"/>
                <a:cs typeface="+mn-cs"/>
              </a:rPr>
              <a:t> p</a:t>
            </a:r>
            <a:r>
              <a:rPr lang="en-GB" sz="1200" kern="1200">
                <a:solidFill>
                  <a:schemeClr val="tx1"/>
                </a:solidFill>
                <a:effectLst/>
                <a:latin typeface="+mn-lt"/>
                <a:ea typeface="+mn-ea"/>
                <a:cs typeface="+mn-cs"/>
              </a:rPr>
              <a:t>rovides a breakdown of emissions by sector.  All the “hot” colours (yellow-red) represent energy related emissions – so we can see our use of energy accounts for nearly three-quarters of global GHG emissions.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Data Source: </a:t>
            </a:r>
            <a:r>
              <a:rPr lang="en-GB" sz="1200" kern="1200">
                <a:solidFill>
                  <a:schemeClr val="tx1"/>
                </a:solidFill>
                <a:effectLst/>
                <a:latin typeface="+mn-lt"/>
                <a:ea typeface="+mn-ea"/>
                <a:cs typeface="+mn-cs"/>
              </a:rPr>
              <a:t>The data presented here is the 2019 Global (World) emissions (including Land Use Change and excluding Bunker Fuels) from the World Resources Institute CAIT Climate Data set – Historical Emissions – Country GHG Emissions dataset.  Available via Climate Watch (climatewatchdata.org).  </a:t>
            </a: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NOTE: </a:t>
            </a:r>
            <a:r>
              <a:rPr lang="en-GB" sz="1200" kern="1200">
                <a:solidFill>
                  <a:schemeClr val="tx1"/>
                </a:solidFill>
                <a:effectLst/>
                <a:latin typeface="+mn-lt"/>
                <a:ea typeface="+mn-ea"/>
                <a:cs typeface="+mn-cs"/>
              </a:rPr>
              <a:t>Buildings = energy use in buildings; Fugitive = methane emissions during fossil fuel extraction &amp; transport; Manufacturing &amp; Construction = energy use in manufacturing &amp;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US"/>
          </a:p>
        </p:txBody>
      </p:sp>
    </p:spTree>
    <p:extLst>
      <p:ext uri="{BB962C8B-B14F-4D97-AF65-F5344CB8AC3E}">
        <p14:creationId xmlns:p14="http://schemas.microsoft.com/office/powerpoint/2010/main" val="96356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DC2D7-4B3A-E187-BB66-904023FBA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6E648-85D2-E98A-0B50-207969ED4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EA432-0508-E8E3-1F71-9E33713B9B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B09C675-4D64-CFA2-E5DE-94069AD496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4615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1E599-F2C3-44F2-9F67-0236A79201E2}" type="slidenum">
              <a:rPr lang="en-GB"/>
              <a:pPr/>
              <a:t>30</a:t>
            </a:fld>
            <a:endParaRPr lang="en-GB"/>
          </a:p>
        </p:txBody>
      </p:sp>
      <p:sp>
        <p:nvSpPr>
          <p:cNvPr id="438274" name="Rectangle 2"/>
          <p:cNvSpPr>
            <a:spLocks noGrp="1" noRot="1" noChangeAspect="1" noChangeArrowheads="1" noTextEdit="1"/>
          </p:cNvSpPr>
          <p:nvPr>
            <p:ph type="sldImg"/>
          </p:nvPr>
        </p:nvSpPr>
        <p:spPr>
          <a:xfrm>
            <a:off x="2697163" y="509588"/>
            <a:ext cx="4532312" cy="2549525"/>
          </a:xfrm>
          <a:ln/>
        </p:spPr>
      </p:sp>
      <p:sp>
        <p:nvSpPr>
          <p:cNvPr id="438275" name="Rectangle 3"/>
          <p:cNvSpPr>
            <a:spLocks noGrp="1" noChangeArrowheads="1"/>
          </p:cNvSpPr>
          <p:nvPr>
            <p:ph type="body" idx="1"/>
          </p:nvPr>
        </p:nvSpPr>
        <p:spPr/>
        <p:txBody>
          <a:bodyPr/>
          <a:lstStyle/>
          <a:p>
            <a:r>
              <a:rPr lang="en-US" b="1"/>
              <a:t>OPTIONAL SUMMARY 2/3 - Breakdown of emissions by gas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pie chart shows a breakdown of global emissions by gas – with emissions</a:t>
            </a:r>
            <a:r>
              <a:rPr lang="en-US" b="0" baseline="0"/>
              <a:t> of each gas presented as carbon dioxide equivalents.  We can see that the dominant anthropogenic greenhouse gas is carbon dioxide, which accounts for nearly three-quarters of total emissions.</a:t>
            </a:r>
            <a:endParaRPr lang="en-US" b="0"/>
          </a:p>
          <a:p>
            <a:endParaRPr lang="en-US" b="1"/>
          </a:p>
          <a:p>
            <a:endParaRPr lang="en-US" b="1"/>
          </a:p>
          <a:p>
            <a:r>
              <a:rPr lang="en-GB" sz="1200" b="1" kern="1200">
                <a:solidFill>
                  <a:schemeClr val="tx1"/>
                </a:solidFill>
                <a:effectLst/>
                <a:latin typeface="+mn-lt"/>
                <a:ea typeface="+mn-ea"/>
                <a:cs typeface="+mn-cs"/>
              </a:rPr>
              <a:t>Data Source: </a:t>
            </a:r>
            <a:r>
              <a:rPr lang="en-GB" sz="1200" kern="1200">
                <a:solidFill>
                  <a:schemeClr val="tx1"/>
                </a:solidFill>
                <a:effectLst/>
                <a:latin typeface="+mn-lt"/>
                <a:ea typeface="+mn-ea"/>
                <a:cs typeface="+mn-cs"/>
              </a:rPr>
              <a:t>The data presented here is the 2019 Global (World) emissions (including Land Use Change and excluding Bunker Fuels) from the World Resources Institute CAIT Climate Data set – Historical Emissions – Country GHG Emissions dataset.  Available via Climate Watch (climatewatchdata.org).  </a:t>
            </a:r>
          </a:p>
          <a:p>
            <a:endParaRPr lang="en-US" b="1"/>
          </a:p>
        </p:txBody>
      </p:sp>
    </p:spTree>
    <p:extLst>
      <p:ext uri="{BB962C8B-B14F-4D97-AF65-F5344CB8AC3E}">
        <p14:creationId xmlns:p14="http://schemas.microsoft.com/office/powerpoint/2010/main" val="1569307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DF2E8-6BFA-477D-7B23-35BE70520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BC4A5-E9A4-831B-E33F-EF9DD8B87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3E9D8-DBC8-771B-0420-0A731B8C8BB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BFA521-7587-8CC8-D5B3-C702C3E08A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872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BE32B-D231-4160-B1EC-FD336F7E6F7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4540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BE32B-D231-4160-B1EC-FD336F7E6F7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9919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3EE6D-A4FA-C22F-DC11-CBE9FEC90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1B8F1-F9D9-10AF-D477-A08E388CB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BF699-2487-6888-9649-DD2AA749F9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469572-0400-07A9-810A-F23C342B4C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9519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11.30</a:t>
            </a:r>
          </a:p>
        </p:txBody>
      </p:sp>
      <p:sp>
        <p:nvSpPr>
          <p:cNvPr id="4" name="Slide Number Placeholder 3"/>
          <p:cNvSpPr>
            <a:spLocks noGrp="1"/>
          </p:cNvSpPr>
          <p:nvPr>
            <p:ph type="sldNum" sz="quarter" idx="5"/>
          </p:nvPr>
        </p:nvSpPr>
        <p:spPr/>
        <p:txBody>
          <a:bodyPr/>
          <a:lstStyle/>
          <a:p>
            <a:fld id="{85A6A6E4-3CB1-4F5F-A206-D941F30B033E}" type="slidenum">
              <a:rPr lang="en-GB" smtClean="0"/>
              <a:t>40</a:t>
            </a:fld>
            <a:endParaRPr lang="en-GB"/>
          </a:p>
        </p:txBody>
      </p:sp>
    </p:spTree>
    <p:extLst>
      <p:ext uri="{BB962C8B-B14F-4D97-AF65-F5344CB8AC3E}">
        <p14:creationId xmlns:p14="http://schemas.microsoft.com/office/powerpoint/2010/main" val="1778733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B7A603-C928-4B7F-821D-8E8645223D2D}" type="slidenum">
              <a:rPr lang="en-GB" smtClean="0"/>
              <a:t>42</a:t>
            </a:fld>
            <a:endParaRPr lang="en-GB"/>
          </a:p>
        </p:txBody>
      </p:sp>
    </p:spTree>
    <p:extLst>
      <p:ext uri="{BB962C8B-B14F-4D97-AF65-F5344CB8AC3E}">
        <p14:creationId xmlns:p14="http://schemas.microsoft.com/office/powerpoint/2010/main" val="1723247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37474F"/>
                </a:solidFill>
                <a:effectLst/>
                <a:latin typeface="Lora" pitchFamily="2" charset="0"/>
              </a:rPr>
              <a:t>Six practical recommendations, underpinned by high quality evidence, about how to make meaningful improvements to primary science teaching. </a:t>
            </a:r>
          </a:p>
          <a:p>
            <a:pPr algn="l"/>
            <a:r>
              <a:rPr lang="en-GB" b="0" i="0">
                <a:solidFill>
                  <a:srgbClr val="37474F"/>
                </a:solidFill>
                <a:effectLst/>
                <a:latin typeface="Lora" pitchFamily="2" charset="0"/>
              </a:rPr>
              <a:t>It is designed to help practitioners build on their existing expertise with a view to supporting them to close the attainment gap and cultivate positive pupil attitudes towards science.</a:t>
            </a:r>
          </a:p>
          <a:p>
            <a:endParaRPr lang="en-GB"/>
          </a:p>
        </p:txBody>
      </p:sp>
      <p:sp>
        <p:nvSpPr>
          <p:cNvPr id="4" name="Slide Number Placeholder 3"/>
          <p:cNvSpPr>
            <a:spLocks noGrp="1"/>
          </p:cNvSpPr>
          <p:nvPr>
            <p:ph type="sldNum" sz="quarter" idx="5"/>
          </p:nvPr>
        </p:nvSpPr>
        <p:spPr/>
        <p:txBody>
          <a:bodyPr/>
          <a:lstStyle/>
          <a:p>
            <a:fld id="{4A4098FA-BE2A-4699-B036-976D3CEC0A84}" type="slidenum">
              <a:rPr lang="en-GB" smtClean="0"/>
              <a:t>44</a:t>
            </a:fld>
            <a:endParaRPr lang="en-GB"/>
          </a:p>
        </p:txBody>
      </p:sp>
    </p:spTree>
    <p:extLst>
      <p:ext uri="{BB962C8B-B14F-4D97-AF65-F5344CB8AC3E}">
        <p14:creationId xmlns:p14="http://schemas.microsoft.com/office/powerpoint/2010/main" val="3016365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D54BB-FA02-6DF0-60C0-9502A88E6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289F0-B8CB-C50E-A6AA-D595E2C94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2D177-7523-E029-2D57-ED8C56028069}"/>
              </a:ext>
            </a:extLst>
          </p:cNvPr>
          <p:cNvSpPr>
            <a:spLocks noGrp="1"/>
          </p:cNvSpPr>
          <p:nvPr>
            <p:ph type="body" idx="1"/>
          </p:nvPr>
        </p:nvSpPr>
        <p:spPr/>
        <p:txBody>
          <a:bodyPr/>
          <a:lstStyle/>
          <a:p>
            <a:r>
              <a:rPr lang="en-GB"/>
              <a:t>Short video on Science Capital </a:t>
            </a:r>
          </a:p>
        </p:txBody>
      </p:sp>
      <p:sp>
        <p:nvSpPr>
          <p:cNvPr id="4" name="Slide Number Placeholder 3">
            <a:extLst>
              <a:ext uri="{FF2B5EF4-FFF2-40B4-BE49-F238E27FC236}">
                <a16:creationId xmlns:a16="http://schemas.microsoft.com/office/drawing/2014/main" id="{5A2F72E4-0A4E-98E4-2EBA-8E275310F9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3496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CCD12-E9A1-29BA-F5A5-C662400DD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DBC40-04E6-9C84-0AB1-173EEBF749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F686D-5F75-4804-09F1-DA3C83F36BE2}"/>
              </a:ext>
            </a:extLst>
          </p:cNvPr>
          <p:cNvSpPr>
            <a:spLocks noGrp="1"/>
          </p:cNvSpPr>
          <p:nvPr>
            <p:ph type="body" idx="1"/>
          </p:nvPr>
        </p:nvSpPr>
        <p:spPr/>
        <p:txBody>
          <a:bodyPr/>
          <a:lstStyle/>
          <a:p>
            <a:r>
              <a:rPr lang="en-GB" sz="1200"/>
              <a:t>(Lee and Joelle) and school teachers </a:t>
            </a:r>
            <a:endParaRPr lang="en-GB"/>
          </a:p>
          <a:p>
            <a:endParaRPr lang="en-GB"/>
          </a:p>
          <a:p>
            <a:r>
              <a:rPr lang="en-GB"/>
              <a:t>Big-up the programme, funding and opportunity – researchers and the end game </a:t>
            </a:r>
          </a:p>
          <a:p>
            <a:endParaRPr lang="en-GB"/>
          </a:p>
        </p:txBody>
      </p:sp>
      <p:sp>
        <p:nvSpPr>
          <p:cNvPr id="4" name="Slide Number Placeholder 3">
            <a:extLst>
              <a:ext uri="{FF2B5EF4-FFF2-40B4-BE49-F238E27FC236}">
                <a16:creationId xmlns:a16="http://schemas.microsoft.com/office/drawing/2014/main" id="{ABCF611B-5892-D200-1BA3-4A061C1CF6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802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4EE0F-3FFE-F66F-2E12-2BF154FB9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60214F-BFAB-C1D9-D448-630CB2A0B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08359-619C-FB85-1823-A1FDF57E7C08}"/>
              </a:ext>
            </a:extLst>
          </p:cNvPr>
          <p:cNvSpPr>
            <a:spLocks noGrp="1"/>
          </p:cNvSpPr>
          <p:nvPr>
            <p:ph type="body" idx="1"/>
          </p:nvPr>
        </p:nvSpPr>
        <p:spPr/>
        <p:txBody>
          <a:bodyPr/>
          <a:lstStyle/>
          <a:p>
            <a:r>
              <a:rPr lang="en-GB" sz="1200"/>
              <a:t>Reminder – can put questions in the chat </a:t>
            </a:r>
            <a:endParaRPr lang="en-GB"/>
          </a:p>
          <a:p>
            <a:endParaRPr lang="en-GB"/>
          </a:p>
        </p:txBody>
      </p:sp>
      <p:sp>
        <p:nvSpPr>
          <p:cNvPr id="4" name="Slide Number Placeholder 3">
            <a:extLst>
              <a:ext uri="{FF2B5EF4-FFF2-40B4-BE49-F238E27FC236}">
                <a16:creationId xmlns:a16="http://schemas.microsoft.com/office/drawing/2014/main" id="{9D911991-1BA8-231C-B01F-77540E816B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2223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F5903-F747-8E3A-54F4-67C626404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F64A8-B8CD-E0F6-E7E4-D48C17D4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1C475-738D-D256-0A7A-09BC1D6838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634E811-E31D-9699-210A-510494CF1F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2002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38E05-33BF-E3FD-F7EE-A02CE9FC7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1DCB3-9ACE-284A-063D-21355EE79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FB534-40B5-7361-354C-DBA8BAB6EE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C44949D-D5CB-F1E1-A09F-A526E5DAD9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AD471-AEA5-4328-9C53-37514D5EC2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0770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0205B"/>
                </a:solidFill>
                <a:effectLst/>
                <a:latin typeface="Plus Jakarta Sans"/>
              </a:rPr>
              <a:t>A Scientist Just Like Me is designed to raise awareness of diversity in science-related jobs and to provide illustrated examples of a wide range of science-based careers. It consists of a series of short slideshows, each one ‘telling the story’ of a particular scientist or person working in a science-related job.</a:t>
            </a:r>
          </a:p>
          <a:p>
            <a:pPr algn="l"/>
            <a:r>
              <a:rPr lang="en-GB" b="0" i="0">
                <a:solidFill>
                  <a:srgbClr val="00205B"/>
                </a:solidFill>
                <a:effectLst/>
                <a:latin typeface="Plus Jakarta Sans"/>
              </a:rPr>
              <a:t>The slideshows are intended to be used as discussion prompts, guided by a teacher. They can be used in different ways and for different purposes, for example:</a:t>
            </a:r>
          </a:p>
          <a:p>
            <a:pPr algn="l">
              <a:buFont typeface="Arial" panose="020B0604020202020204" pitchFamily="34" charset="0"/>
              <a:buChar char="•"/>
            </a:pPr>
            <a:r>
              <a:rPr lang="en-GB" b="0" i="0">
                <a:solidFill>
                  <a:srgbClr val="00205B"/>
                </a:solidFill>
                <a:effectLst/>
                <a:latin typeface="Plus Jakarta Sans"/>
              </a:rPr>
              <a:t>to show children an example of someone from a particular ethnic background working in a science job</a:t>
            </a:r>
          </a:p>
          <a:p>
            <a:pPr algn="l">
              <a:buFont typeface="Arial" panose="020B0604020202020204" pitchFamily="34" charset="0"/>
              <a:buChar char="•"/>
            </a:pPr>
            <a:r>
              <a:rPr lang="en-GB" b="0" i="0">
                <a:solidFill>
                  <a:srgbClr val="00205B"/>
                </a:solidFill>
                <a:effectLst/>
                <a:latin typeface="Plus Jakarta Sans"/>
              </a:rPr>
              <a:t>to challenge gender stereotypes about science jobs</a:t>
            </a:r>
          </a:p>
          <a:p>
            <a:pPr algn="l">
              <a:buFont typeface="Arial" panose="020B0604020202020204" pitchFamily="34" charset="0"/>
              <a:buChar char="•"/>
            </a:pPr>
            <a:r>
              <a:rPr lang="en-GB" b="0" i="0">
                <a:solidFill>
                  <a:srgbClr val="00205B"/>
                </a:solidFill>
                <a:effectLst/>
                <a:latin typeface="Plus Jakarta Sans"/>
              </a:rPr>
              <a:t>as part of a science topic that relates to the work of the scientist</a:t>
            </a:r>
          </a:p>
          <a:p>
            <a:pPr algn="l">
              <a:buFont typeface="Arial" panose="020B0604020202020204" pitchFamily="34" charset="0"/>
              <a:buChar char="•"/>
            </a:pPr>
            <a:r>
              <a:rPr lang="en-GB" b="0" i="0">
                <a:solidFill>
                  <a:srgbClr val="00205B"/>
                </a:solidFill>
                <a:effectLst/>
                <a:latin typeface="Plus Jakarta Sans"/>
              </a:rPr>
              <a:t>as stand-alone fifteen-minute discussion activities</a:t>
            </a:r>
          </a:p>
          <a:p>
            <a:pPr algn="l">
              <a:buFont typeface="Arial" panose="020B0604020202020204" pitchFamily="34" charset="0"/>
              <a:buChar char="•"/>
            </a:pPr>
            <a:r>
              <a:rPr lang="en-GB" b="0" i="0">
                <a:solidFill>
                  <a:srgbClr val="00205B"/>
                </a:solidFill>
                <a:effectLst/>
                <a:latin typeface="Plus Jakarta Sans"/>
              </a:rPr>
              <a:t>with a small group or the whole class, or in a whole school assembly</a:t>
            </a:r>
          </a:p>
          <a:p>
            <a:endParaRPr lang="en-GB"/>
          </a:p>
          <a:p>
            <a:endParaRPr lang="en-GB"/>
          </a:p>
          <a:p>
            <a:r>
              <a:rPr lang="en-GB"/>
              <a:t>ACTIVITY:</a:t>
            </a:r>
          </a:p>
          <a:p>
            <a:r>
              <a:rPr lang="en-GB"/>
              <a:t>What does Pearl do to engage her audience</a:t>
            </a:r>
          </a:p>
          <a:p>
            <a:r>
              <a:rPr lang="en-GB"/>
              <a:t>Describes her day</a:t>
            </a:r>
          </a:p>
          <a:p>
            <a:r>
              <a:rPr lang="en-GB"/>
              <a:t>Shows examples</a:t>
            </a:r>
          </a:p>
          <a:p>
            <a:r>
              <a:rPr lang="en-GB"/>
              <a:t>Uses real life examples</a:t>
            </a:r>
          </a:p>
          <a:p>
            <a:r>
              <a:rPr lang="en-GB"/>
              <a:t>speaks in uncomplicated language</a:t>
            </a:r>
          </a:p>
        </p:txBody>
      </p:sp>
      <p:sp>
        <p:nvSpPr>
          <p:cNvPr id="4" name="Slide Number Placeholder 3"/>
          <p:cNvSpPr>
            <a:spLocks noGrp="1"/>
          </p:cNvSpPr>
          <p:nvPr>
            <p:ph type="sldNum" sz="quarter" idx="5"/>
          </p:nvPr>
        </p:nvSpPr>
        <p:spPr/>
        <p:txBody>
          <a:bodyPr/>
          <a:lstStyle/>
          <a:p>
            <a:fld id="{A3E63126-0921-4E83-9095-6343C53344B3}" type="slidenum">
              <a:rPr lang="en-GB" smtClean="0"/>
              <a:t>50</a:t>
            </a:fld>
            <a:endParaRPr lang="en-GB"/>
          </a:p>
        </p:txBody>
      </p:sp>
    </p:spTree>
    <p:extLst>
      <p:ext uri="{BB962C8B-B14F-4D97-AF65-F5344CB8AC3E}">
        <p14:creationId xmlns:p14="http://schemas.microsoft.com/office/powerpoint/2010/main" val="2184336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EF322-E50D-5953-7776-92DF05D67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8493B-A243-D481-6260-B020F61E3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BBB48-459A-3B95-7D28-222DE6494B7B}"/>
              </a:ext>
            </a:extLst>
          </p:cNvPr>
          <p:cNvSpPr>
            <a:spLocks noGrp="1"/>
          </p:cNvSpPr>
          <p:nvPr>
            <p:ph type="body" idx="1"/>
          </p:nvPr>
        </p:nvSpPr>
        <p:spPr/>
        <p:txBody>
          <a:bodyPr/>
          <a:lstStyle/>
          <a:p>
            <a:r>
              <a:rPr lang="en-GB" sz="1200"/>
              <a:t>(Lee and Joelle) and school teachers </a:t>
            </a:r>
            <a:endParaRPr lang="en-GB"/>
          </a:p>
          <a:p>
            <a:endParaRPr lang="en-GB"/>
          </a:p>
          <a:p>
            <a:r>
              <a:rPr lang="en-GB"/>
              <a:t>Big-up the programme, funding and opportunity – researchers and the end game </a:t>
            </a:r>
          </a:p>
          <a:p>
            <a:endParaRPr lang="en-GB"/>
          </a:p>
        </p:txBody>
      </p:sp>
      <p:sp>
        <p:nvSpPr>
          <p:cNvPr id="4" name="Slide Number Placeholder 3">
            <a:extLst>
              <a:ext uri="{FF2B5EF4-FFF2-40B4-BE49-F238E27FC236}">
                <a16:creationId xmlns:a16="http://schemas.microsoft.com/office/drawing/2014/main" id="{38CE1438-37B6-9035-01B7-8DAFC92158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1633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A1C8D-46B9-6FF1-583A-17D4394B2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B16F4-EB1E-352C-496F-E573DC61D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4591A-638E-D509-F5C3-18CE0D509E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CD17A69-BC89-DD16-1CCE-267A5D014E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8191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CB3AC-40D8-7A50-CBAE-D18CC5B36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0178D-3590-73F0-CA25-959C0132D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B3FEA-E447-7603-3AF8-FDB16CAA756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54437ED-18D4-DA5D-DBBC-0B638ECF3D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194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48D8-052A-0259-02AD-40C58A6F5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EC70D-DA1F-154B-770A-C138F73EB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3DE9C-0EB0-CA5F-75D4-CFBEDA371D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832F143-BC77-33C2-2C0C-77495FB024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5087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BA98-682B-E18C-C000-82E813B20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DC956-C19B-CA62-595C-B256A1A6B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F69D4-8E70-1475-6118-57EC0775E545}"/>
              </a:ext>
            </a:extLst>
          </p:cNvPr>
          <p:cNvSpPr>
            <a:spLocks noGrp="1"/>
          </p:cNvSpPr>
          <p:nvPr>
            <p:ph type="body" idx="1"/>
          </p:nvPr>
        </p:nvSpPr>
        <p:spPr/>
        <p:txBody>
          <a:bodyPr/>
          <a:lstStyle/>
          <a:p>
            <a:r>
              <a:rPr lang="en-GB" sz="1200"/>
              <a:t>Science based and rationale </a:t>
            </a:r>
          </a:p>
          <a:p>
            <a:endParaRPr lang="en-GB"/>
          </a:p>
          <a:p>
            <a:endParaRPr lang="en-GB"/>
          </a:p>
        </p:txBody>
      </p:sp>
      <p:sp>
        <p:nvSpPr>
          <p:cNvPr id="4" name="Slide Number Placeholder 3">
            <a:extLst>
              <a:ext uri="{FF2B5EF4-FFF2-40B4-BE49-F238E27FC236}">
                <a16:creationId xmlns:a16="http://schemas.microsoft.com/office/drawing/2014/main" id="{DAFE1EAB-7380-F5EA-C926-AAB9B56834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830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E8DEB-6A33-CF7F-C266-2A47BC947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AA1E8-FC21-3565-B733-2346F01F1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603CC-1B55-26D6-D6FC-186830113092}"/>
              </a:ext>
            </a:extLst>
          </p:cNvPr>
          <p:cNvSpPr>
            <a:spLocks noGrp="1"/>
          </p:cNvSpPr>
          <p:nvPr>
            <p:ph type="body" idx="1"/>
          </p:nvPr>
        </p:nvSpPr>
        <p:spPr/>
        <p:txBody>
          <a:bodyPr/>
          <a:lstStyle/>
          <a:p>
            <a:r>
              <a:rPr lang="en-GB" sz="1200"/>
              <a:t>Science based and rationale </a:t>
            </a:r>
          </a:p>
          <a:p>
            <a:endParaRPr lang="en-GB"/>
          </a:p>
          <a:p>
            <a:endParaRPr lang="en-GB"/>
          </a:p>
        </p:txBody>
      </p:sp>
      <p:sp>
        <p:nvSpPr>
          <p:cNvPr id="4" name="Slide Number Placeholder 3">
            <a:extLst>
              <a:ext uri="{FF2B5EF4-FFF2-40B4-BE49-F238E27FC236}">
                <a16:creationId xmlns:a16="http://schemas.microsoft.com/office/drawing/2014/main" id="{ACF75528-E13E-02DE-C4D9-ABB65D7902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160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EB75D-8E8F-8551-D578-DD45337F3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BEC97F-88AE-2AF9-70FF-F70259FF3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81E83-F58D-C920-F186-7DB066AC1306}"/>
              </a:ext>
            </a:extLst>
          </p:cNvPr>
          <p:cNvSpPr>
            <a:spLocks noGrp="1"/>
          </p:cNvSpPr>
          <p:nvPr>
            <p:ph type="body" idx="1"/>
          </p:nvPr>
        </p:nvSpPr>
        <p:spPr/>
        <p:txBody>
          <a:bodyPr/>
          <a:lstStyle/>
          <a:p>
            <a:r>
              <a:rPr lang="en-GB" sz="1200"/>
              <a:t>Science based and rationale </a:t>
            </a:r>
          </a:p>
          <a:p>
            <a:endParaRPr lang="en-GB"/>
          </a:p>
          <a:p>
            <a:endParaRPr lang="en-GB"/>
          </a:p>
        </p:txBody>
      </p:sp>
      <p:sp>
        <p:nvSpPr>
          <p:cNvPr id="4" name="Slide Number Placeholder 3">
            <a:extLst>
              <a:ext uri="{FF2B5EF4-FFF2-40B4-BE49-F238E27FC236}">
                <a16:creationId xmlns:a16="http://schemas.microsoft.com/office/drawing/2014/main" id="{FC7FFA26-45C4-FD07-1FF5-7753829CD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822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EC3DD-DA42-6866-5A8D-EFFE07FC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469FA-DE90-C2B4-1971-E2BFFF796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EBF73-D2FB-B1A8-0BCD-0E130D2ECD9A}"/>
              </a:ext>
            </a:extLst>
          </p:cNvPr>
          <p:cNvSpPr>
            <a:spLocks noGrp="1"/>
          </p:cNvSpPr>
          <p:nvPr>
            <p:ph type="body" idx="1"/>
          </p:nvPr>
        </p:nvSpPr>
        <p:spPr/>
        <p:txBody>
          <a:bodyPr/>
          <a:lstStyle/>
          <a:p>
            <a:r>
              <a:rPr lang="en-GB" sz="1200"/>
              <a:t>Science based and rationale </a:t>
            </a:r>
          </a:p>
          <a:p>
            <a:endParaRPr lang="en-GB"/>
          </a:p>
          <a:p>
            <a:endParaRPr lang="en-GB"/>
          </a:p>
        </p:txBody>
      </p:sp>
      <p:sp>
        <p:nvSpPr>
          <p:cNvPr id="4" name="Slide Number Placeholder 3">
            <a:extLst>
              <a:ext uri="{FF2B5EF4-FFF2-40B4-BE49-F238E27FC236}">
                <a16:creationId xmlns:a16="http://schemas.microsoft.com/office/drawing/2014/main" id="{16616DD8-37FB-C684-69ED-A2087BB2FA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71228-9C1F-4AFE-904B-BB992C369F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9403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70CB-8B45-3360-9243-4BD4B8DB02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29C8CA-408D-C109-8632-8D3B9BE13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AE21F7-E2CD-4625-B75B-2E318F0BC98E}"/>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5" name="Footer Placeholder 4">
            <a:extLst>
              <a:ext uri="{FF2B5EF4-FFF2-40B4-BE49-F238E27FC236}">
                <a16:creationId xmlns:a16="http://schemas.microsoft.com/office/drawing/2014/main" id="{87E82D48-D133-72C4-D2EE-E19846A64A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639708-47E3-4C4E-9AF0-C84154F1B3C7}"/>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2601188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C415-CC15-FF05-5C94-6ADA64D090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2BB1A3-AD6A-1E65-6489-09CA058C4F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A161CC-02C8-A4A7-1755-AFAB9B27773B}"/>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5" name="Footer Placeholder 4">
            <a:extLst>
              <a:ext uri="{FF2B5EF4-FFF2-40B4-BE49-F238E27FC236}">
                <a16:creationId xmlns:a16="http://schemas.microsoft.com/office/drawing/2014/main" id="{4E63DE1B-EC87-DDFF-A33E-24A5EF537F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E87398-DCFB-EF25-7BE8-F7A751C17318}"/>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457883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1E5575-6C5E-1441-5A97-0F84AAD761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E2ABDE-68D1-4494-6E08-5BA0DE27A3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06E5E2-9F66-A17D-9EBA-D3342875611E}"/>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5" name="Footer Placeholder 4">
            <a:extLst>
              <a:ext uri="{FF2B5EF4-FFF2-40B4-BE49-F238E27FC236}">
                <a16:creationId xmlns:a16="http://schemas.microsoft.com/office/drawing/2014/main" id="{5A9F0A5C-B4CF-90D8-25B0-B2EE8837AF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73C202-5006-C4C2-BE3F-83C7E4707D15}"/>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327543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73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CB83-8332-A438-49FD-A495328EA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EF748E-1DA7-89DC-2022-106F733D9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A0D86D-4F52-C28A-0031-96F1F59ABA25}"/>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5" name="Footer Placeholder 4">
            <a:extLst>
              <a:ext uri="{FF2B5EF4-FFF2-40B4-BE49-F238E27FC236}">
                <a16:creationId xmlns:a16="http://schemas.microsoft.com/office/drawing/2014/main" id="{5588BFCE-CAFA-3632-2608-405528D60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A0F6E5-491D-ACAE-169F-9D7CF3C8535F}"/>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3567915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0458-2197-B2C7-0584-00FEB4408D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BBA21F-B7B9-2931-81EF-ED66B1173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515F-FDAB-263D-1E0F-128CA377C1DF}"/>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5" name="Footer Placeholder 4">
            <a:extLst>
              <a:ext uri="{FF2B5EF4-FFF2-40B4-BE49-F238E27FC236}">
                <a16:creationId xmlns:a16="http://schemas.microsoft.com/office/drawing/2014/main" id="{DCE3CF50-77F9-A73C-6AE4-238ED42D05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41F800-8E85-DB40-9D4D-A164B35E9E04}"/>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2222118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3FA9-83A3-9619-6B71-FB083599BD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BCAE810-3BA4-F52E-19A7-F87ED5002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F86A52-39FC-09F4-70EE-13218925D432}"/>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5" name="Footer Placeholder 4">
            <a:extLst>
              <a:ext uri="{FF2B5EF4-FFF2-40B4-BE49-F238E27FC236}">
                <a16:creationId xmlns:a16="http://schemas.microsoft.com/office/drawing/2014/main" id="{C8D45D8F-B035-635C-B90C-1DFC1C42FA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22F34-9EC9-D918-CEE9-14D188320CAB}"/>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1422482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1DCA-08FB-5C87-FE8B-86611DB904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62B662-0ECA-E168-F2BE-77E9EC75C5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B9C183-3F1F-D398-2555-F866FBF853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D216E4F-1A4C-0F03-E530-22947C059003}"/>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6" name="Footer Placeholder 5">
            <a:extLst>
              <a:ext uri="{FF2B5EF4-FFF2-40B4-BE49-F238E27FC236}">
                <a16:creationId xmlns:a16="http://schemas.microsoft.com/office/drawing/2014/main" id="{7D46056D-9BC2-668B-549F-2A4298E439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8FC712-C499-3A40-BDFC-539C6B746C7A}"/>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3632044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52BF-D5EF-8606-BFD5-E3840C1274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B5B99F-8B0D-C9C0-C63E-6242A9ABAD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503E77-93CC-21E5-8375-D43121F841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484231-6D8F-8D46-7870-502A716402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96925B-2902-38D7-56F1-C43CD96CEC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10EDD7-55A9-B229-FB66-E81121AB7C53}"/>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8" name="Footer Placeholder 7">
            <a:extLst>
              <a:ext uri="{FF2B5EF4-FFF2-40B4-BE49-F238E27FC236}">
                <a16:creationId xmlns:a16="http://schemas.microsoft.com/office/drawing/2014/main" id="{152607B0-2C9E-6FF6-A1E7-2582A1BB9C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888074-4937-1D8B-65F5-FA3F36413CF5}"/>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2959907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DE3D-0C19-A625-7CB3-1192549F6D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5697DC-522D-1C48-1D11-4C92C842ED7A}"/>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4" name="Footer Placeholder 3">
            <a:extLst>
              <a:ext uri="{FF2B5EF4-FFF2-40B4-BE49-F238E27FC236}">
                <a16:creationId xmlns:a16="http://schemas.microsoft.com/office/drawing/2014/main" id="{BA93C6B8-8723-6D20-A466-B85DE9DEA7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1A4226-96C3-BF9E-515F-F81437E8DA13}"/>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3644675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655079-C399-405E-B68F-77F72CF35F9A}"/>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3" name="Footer Placeholder 2">
            <a:extLst>
              <a:ext uri="{FF2B5EF4-FFF2-40B4-BE49-F238E27FC236}">
                <a16:creationId xmlns:a16="http://schemas.microsoft.com/office/drawing/2014/main" id="{775972E7-FED1-8781-0061-9FADC6107D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7C500C-8CBE-3D23-3D00-5088EFFF8183}"/>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3873661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E2A-D028-28A4-3859-1617E492C2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8F4E4B-CE43-376B-EE19-A1B28FE73E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1C5771-268E-6B9D-9CC4-7E99DA05C223}"/>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5" name="Footer Placeholder 4">
            <a:extLst>
              <a:ext uri="{FF2B5EF4-FFF2-40B4-BE49-F238E27FC236}">
                <a16:creationId xmlns:a16="http://schemas.microsoft.com/office/drawing/2014/main" id="{A1757C42-CEC5-46D6-E2A6-4FDA31837C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FD0A4-49E7-961D-8047-AD434A6915B4}"/>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2305139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FBFD-4387-009B-662A-85C1B4D28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C512CA-8D35-76D1-FD65-52FFCA2AA7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E535FB-A89C-A6A9-2E9D-75CB7BFA5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EC3D3-996E-10DA-796E-44802CA4E91E}"/>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6" name="Footer Placeholder 5">
            <a:extLst>
              <a:ext uri="{FF2B5EF4-FFF2-40B4-BE49-F238E27FC236}">
                <a16:creationId xmlns:a16="http://schemas.microsoft.com/office/drawing/2014/main" id="{3646F6B5-55DC-6C29-C8DF-B345D685C5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D87342-DF0A-9520-6BA8-969A4DFE16FB}"/>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1601657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82BB-1AE4-629E-8BEA-14A270177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DA635B9-9775-074F-6D02-4A0481623E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AB5E706-EEA0-A9D6-F263-EB22CB0F8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F6DEB9-EAEC-7FC7-175B-7D3E46B735B1}"/>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6" name="Footer Placeholder 5">
            <a:extLst>
              <a:ext uri="{FF2B5EF4-FFF2-40B4-BE49-F238E27FC236}">
                <a16:creationId xmlns:a16="http://schemas.microsoft.com/office/drawing/2014/main" id="{836458EC-EFA5-CFD0-95CE-CFE6D28F5C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607DD0-F7EE-11CE-B884-501DE950DCAD}"/>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3694842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E1F11-71E9-FE58-430F-D237EA2F77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94C78F-41B8-E073-9377-C87D5CA56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B1F966-4A30-6C90-3485-71B1C59445DD}"/>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5" name="Footer Placeholder 4">
            <a:extLst>
              <a:ext uri="{FF2B5EF4-FFF2-40B4-BE49-F238E27FC236}">
                <a16:creationId xmlns:a16="http://schemas.microsoft.com/office/drawing/2014/main" id="{F76FF274-0206-4596-018E-6FB3C66FF0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C0D2CC-9CD1-D041-0074-55201913E593}"/>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4242347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34265F-358C-5260-D78A-B811DDD387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19A8B-18A1-8F43-6B6A-552ED209F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3FD681-7CCD-1CA3-8D14-32079072A622}"/>
              </a:ext>
            </a:extLst>
          </p:cNvPr>
          <p:cNvSpPr>
            <a:spLocks noGrp="1"/>
          </p:cNvSpPr>
          <p:nvPr>
            <p:ph type="dt" sz="half" idx="10"/>
          </p:nvPr>
        </p:nvSpPr>
        <p:spPr/>
        <p:txBody>
          <a:bodyPr/>
          <a:lstStyle/>
          <a:p>
            <a:fld id="{612B49C6-3BCE-47C9-988A-217818009EA9}" type="datetimeFigureOut">
              <a:rPr lang="en-GB" smtClean="0"/>
              <a:t>18/10/2025</a:t>
            </a:fld>
            <a:endParaRPr lang="en-GB"/>
          </a:p>
        </p:txBody>
      </p:sp>
      <p:sp>
        <p:nvSpPr>
          <p:cNvPr id="5" name="Footer Placeholder 4">
            <a:extLst>
              <a:ext uri="{FF2B5EF4-FFF2-40B4-BE49-F238E27FC236}">
                <a16:creationId xmlns:a16="http://schemas.microsoft.com/office/drawing/2014/main" id="{365E185F-233E-13C0-346B-1576FB76BA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748C3F-DA7B-7106-BE94-3558CAE757DC}"/>
              </a:ext>
            </a:extLst>
          </p:cNvPr>
          <p:cNvSpPr>
            <a:spLocks noGrp="1"/>
          </p:cNvSpPr>
          <p:nvPr>
            <p:ph type="sldNum" sz="quarter" idx="12"/>
          </p:nvPr>
        </p:nvSpPr>
        <p:spPr/>
        <p:txBody>
          <a:bodyPr/>
          <a:lstStyle/>
          <a:p>
            <a:fld id="{1744E5A6-9A28-409E-92B3-9CFA27F9DAD0}" type="slidenum">
              <a:rPr lang="en-GB" smtClean="0"/>
              <a:t>‹#›</a:t>
            </a:fld>
            <a:endParaRPr lang="en-GB"/>
          </a:p>
        </p:txBody>
      </p:sp>
    </p:spTree>
    <p:extLst>
      <p:ext uri="{BB962C8B-B14F-4D97-AF65-F5344CB8AC3E}">
        <p14:creationId xmlns:p14="http://schemas.microsoft.com/office/powerpoint/2010/main" val="1635680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B97"/>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hasCustomPrompt="1"/>
          </p:nvPr>
        </p:nvSpPr>
        <p:spPr>
          <a:xfrm>
            <a:off x="5619750" y="828675"/>
            <a:ext cx="5505450" cy="5186292"/>
          </a:xfrm>
        </p:spPr>
        <p:txBody>
          <a:bodyPr anchor="ctr"/>
          <a:lstStyle>
            <a:lvl1pPr algn="ctr">
              <a:defRPr sz="6000" b="1">
                <a:latin typeface="+mj-lt"/>
              </a:defRPr>
            </a:lvl1pPr>
          </a:lstStyle>
          <a:p>
            <a:r>
              <a:rPr lang="en-US"/>
              <a:t>Click to add title</a:t>
            </a:r>
            <a:endParaRPr lang="en-GB"/>
          </a:p>
        </p:txBody>
      </p:sp>
      <p:pic>
        <p:nvPicPr>
          <p:cNvPr id="3" name="Google Shape;39;p30">
            <a:extLst>
              <a:ext uri="{FF2B5EF4-FFF2-40B4-BE49-F238E27FC236}">
                <a16:creationId xmlns:a16="http://schemas.microsoft.com/office/drawing/2014/main" id="{9BC58400-34A3-1BB8-2436-1A419CED05C8}"/>
              </a:ext>
            </a:extLst>
          </p:cNvPr>
          <p:cNvPicPr preferRelativeResize="0"/>
          <p:nvPr userDrawn="1"/>
        </p:nvPicPr>
        <p:blipFill rotWithShape="1">
          <a:blip r:embed="rId2">
            <a:alphaModFix/>
          </a:blip>
          <a:srcRect/>
          <a:stretch/>
        </p:blipFill>
        <p:spPr>
          <a:xfrm>
            <a:off x="1091813" y="3944100"/>
            <a:ext cx="3960000" cy="1514297"/>
          </a:xfrm>
          <a:prstGeom prst="rect">
            <a:avLst/>
          </a:prstGeom>
          <a:noFill/>
          <a:ln>
            <a:noFill/>
          </a:ln>
        </p:spPr>
      </p:pic>
      <p:pic>
        <p:nvPicPr>
          <p:cNvPr id="4" name="Picture 3" descr="White text on a black background&#10;&#10;Description automatically generated">
            <a:extLst>
              <a:ext uri="{FF2B5EF4-FFF2-40B4-BE49-F238E27FC236}">
                <a16:creationId xmlns:a16="http://schemas.microsoft.com/office/drawing/2014/main" id="{78359FD8-7394-D986-8E4C-5A6D896C32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5054" y="1917000"/>
            <a:ext cx="2805159" cy="1512000"/>
          </a:xfrm>
          <a:prstGeom prst="rect">
            <a:avLst/>
          </a:prstGeom>
        </p:spPr>
      </p:pic>
    </p:spTree>
    <p:extLst>
      <p:ext uri="{BB962C8B-B14F-4D97-AF65-F5344CB8AC3E}">
        <p14:creationId xmlns:p14="http://schemas.microsoft.com/office/powerpoint/2010/main" val="3067637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7B97"/>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hasCustomPrompt="1"/>
          </p:nvPr>
        </p:nvSpPr>
        <p:spPr>
          <a:xfrm>
            <a:off x="1085850" y="3714750"/>
            <a:ext cx="10039349" cy="2233542"/>
          </a:xfrm>
        </p:spPr>
        <p:txBody>
          <a:bodyPr anchor="ctr"/>
          <a:lstStyle>
            <a:lvl1pPr algn="ctr">
              <a:defRPr sz="6000" b="1">
                <a:latin typeface="+mj-lt"/>
              </a:defRPr>
            </a:lvl1pPr>
          </a:lstStyle>
          <a:p>
            <a:r>
              <a:rPr lang="en-US"/>
              <a:t>Click to add title</a:t>
            </a:r>
            <a:endParaRPr lang="en-GB"/>
          </a:p>
        </p:txBody>
      </p:sp>
      <p:pic>
        <p:nvPicPr>
          <p:cNvPr id="2" name="Google Shape;18;p26">
            <a:extLst>
              <a:ext uri="{FF2B5EF4-FFF2-40B4-BE49-F238E27FC236}">
                <a16:creationId xmlns:a16="http://schemas.microsoft.com/office/drawing/2014/main" id="{A8055D18-BA1D-96B6-E481-26F0B4485C98}"/>
              </a:ext>
            </a:extLst>
          </p:cNvPr>
          <p:cNvPicPr preferRelativeResize="0"/>
          <p:nvPr userDrawn="1"/>
        </p:nvPicPr>
        <p:blipFill rotWithShape="1">
          <a:blip r:embed="rId2">
            <a:alphaModFix/>
          </a:blip>
          <a:srcRect/>
          <a:stretch/>
        </p:blipFill>
        <p:spPr>
          <a:xfrm>
            <a:off x="6560094" y="1451725"/>
            <a:ext cx="3960000" cy="1514297"/>
          </a:xfrm>
          <a:prstGeom prst="rect">
            <a:avLst/>
          </a:prstGeom>
          <a:noFill/>
          <a:ln>
            <a:noFill/>
          </a:ln>
        </p:spPr>
      </p:pic>
      <p:pic>
        <p:nvPicPr>
          <p:cNvPr id="4" name="Picture 3" descr="White text on a black background&#10;&#10;Description automatically generated">
            <a:extLst>
              <a:ext uri="{FF2B5EF4-FFF2-40B4-BE49-F238E27FC236}">
                <a16:creationId xmlns:a16="http://schemas.microsoft.com/office/drawing/2014/main" id="{0BD05FDB-49EF-DF91-222E-D333D4E461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1081" y="1451725"/>
            <a:ext cx="2805159" cy="1512000"/>
          </a:xfrm>
          <a:prstGeom prst="rect">
            <a:avLst/>
          </a:prstGeom>
        </p:spPr>
      </p:pic>
    </p:spTree>
    <p:extLst>
      <p:ext uri="{BB962C8B-B14F-4D97-AF65-F5344CB8AC3E}">
        <p14:creationId xmlns:p14="http://schemas.microsoft.com/office/powerpoint/2010/main" val="539456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a:t>Click to add title</a:t>
            </a:r>
            <a:endParaRPr lang="en-GB"/>
          </a:p>
        </p:txBody>
      </p:sp>
      <p:sp>
        <p:nvSpPr>
          <p:cNvPr id="3" name="Slide Number Placeholder 2"/>
          <p:cNvSpPr>
            <a:spLocks noGrp="1"/>
          </p:cNvSpPr>
          <p:nvPr>
            <p:ph type="sldNum" sz="quarter" idx="10"/>
          </p:nvPr>
        </p:nvSpPr>
        <p:spPr/>
        <p:txBody>
          <a:bodyPr/>
          <a:lstStyle>
            <a:lvl1pPr>
              <a:defRPr>
                <a:solidFill>
                  <a:srgbClr val="007B97"/>
                </a:solidFill>
              </a:defRPr>
            </a:lvl1pPr>
          </a:lstStyle>
          <a:p>
            <a:fld id="{09AB7D12-A524-4A37-822E-86680631D2B1}" type="slidenum">
              <a:rPr lang="en-GB" smtClean="0"/>
              <a:pPr/>
              <a:t>‹#›</a:t>
            </a:fld>
            <a:endParaRPr lang="en-GB"/>
          </a:p>
        </p:txBody>
      </p:sp>
      <p:pic>
        <p:nvPicPr>
          <p:cNvPr id="5" name="Google Shape;24;p27">
            <a:extLst>
              <a:ext uri="{FF2B5EF4-FFF2-40B4-BE49-F238E27FC236}">
                <a16:creationId xmlns:a16="http://schemas.microsoft.com/office/drawing/2014/main" id="{54EFD504-F4F8-4C1F-B6A8-D29217CEC3E1}"/>
              </a:ext>
            </a:extLst>
          </p:cNvPr>
          <p:cNvPicPr preferRelativeResize="0"/>
          <p:nvPr userDrawn="1"/>
        </p:nvPicPr>
        <p:blipFill rotWithShape="1">
          <a:blip r:embed="rId2">
            <a:alphaModFix/>
          </a:blip>
          <a:srcRect/>
          <a:stretch/>
        </p:blipFill>
        <p:spPr>
          <a:xfrm>
            <a:off x="10217644" y="306284"/>
            <a:ext cx="1800000" cy="688312"/>
          </a:xfrm>
          <a:prstGeom prst="rect">
            <a:avLst/>
          </a:prstGeom>
          <a:noFill/>
          <a:ln>
            <a:noFill/>
          </a:ln>
        </p:spPr>
      </p:pic>
      <p:pic>
        <p:nvPicPr>
          <p:cNvPr id="4" name="Picture 3" descr="White text on a black background&#10;&#10;Description automatically generated">
            <a:extLst>
              <a:ext uri="{FF2B5EF4-FFF2-40B4-BE49-F238E27FC236}">
                <a16:creationId xmlns:a16="http://schemas.microsoft.com/office/drawing/2014/main" id="{A313CA41-61B9-E7BF-F010-3F719E9236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56" y="290440"/>
            <a:ext cx="1335790" cy="720000"/>
          </a:xfrm>
          <a:prstGeom prst="rect">
            <a:avLst/>
          </a:prstGeom>
        </p:spPr>
      </p:pic>
    </p:spTree>
    <p:extLst>
      <p:ext uri="{BB962C8B-B14F-4D97-AF65-F5344CB8AC3E}">
        <p14:creationId xmlns:p14="http://schemas.microsoft.com/office/powerpoint/2010/main" val="1618547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a:t>Click to add title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007B97"/>
                </a:solidFill>
              </a:defRPr>
            </a:lvl1pPr>
          </a:lstStyle>
          <a:p>
            <a:fld id="{09AB7D12-A524-4A37-822E-86680631D2B1}" type="slidenum">
              <a:rPr lang="en-GB" smtClean="0"/>
              <a:pPr/>
              <a:t>‹#›</a:t>
            </a:fld>
            <a:endParaRPr lang="en-GB"/>
          </a:p>
        </p:txBody>
      </p:sp>
      <p:pic>
        <p:nvPicPr>
          <p:cNvPr id="4" name="Google Shape;24;p27">
            <a:extLst>
              <a:ext uri="{FF2B5EF4-FFF2-40B4-BE49-F238E27FC236}">
                <a16:creationId xmlns:a16="http://schemas.microsoft.com/office/drawing/2014/main" id="{809E38A4-642D-1283-E13D-89535DE2F539}"/>
              </a:ext>
            </a:extLst>
          </p:cNvPr>
          <p:cNvPicPr preferRelativeResize="0"/>
          <p:nvPr userDrawn="1"/>
        </p:nvPicPr>
        <p:blipFill rotWithShape="1">
          <a:blip r:embed="rId2">
            <a:alphaModFix/>
          </a:blip>
          <a:srcRect/>
          <a:stretch/>
        </p:blipFill>
        <p:spPr>
          <a:xfrm>
            <a:off x="10217644" y="306284"/>
            <a:ext cx="1800000" cy="688312"/>
          </a:xfrm>
          <a:prstGeom prst="rect">
            <a:avLst/>
          </a:prstGeom>
          <a:noFill/>
          <a:ln>
            <a:noFill/>
          </a:ln>
        </p:spPr>
      </p:pic>
      <p:pic>
        <p:nvPicPr>
          <p:cNvPr id="5" name="Picture 4" descr="White text on a black background&#10;&#10;Description automatically generated">
            <a:extLst>
              <a:ext uri="{FF2B5EF4-FFF2-40B4-BE49-F238E27FC236}">
                <a16:creationId xmlns:a16="http://schemas.microsoft.com/office/drawing/2014/main" id="{7B3A4533-B1F6-DC8B-8D83-C39B1A25A2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156" y="290440"/>
            <a:ext cx="1335790" cy="720000"/>
          </a:xfrm>
          <a:prstGeom prst="rect">
            <a:avLst/>
          </a:prstGeom>
        </p:spPr>
      </p:pic>
    </p:spTree>
    <p:extLst>
      <p:ext uri="{BB962C8B-B14F-4D97-AF65-F5344CB8AC3E}">
        <p14:creationId xmlns:p14="http://schemas.microsoft.com/office/powerpoint/2010/main" val="1438978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3606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EA8A-3058-9AB5-B6C7-40331415D5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7E08A4-FD48-B462-C88E-4B75B6B4ED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E6C9A7-8B3D-5512-0183-F2D828F56F6D}"/>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5" name="Footer Placeholder 4">
            <a:extLst>
              <a:ext uri="{FF2B5EF4-FFF2-40B4-BE49-F238E27FC236}">
                <a16:creationId xmlns:a16="http://schemas.microsoft.com/office/drawing/2014/main" id="{DE984A07-CDC7-4FB9-3361-BCD541F9E1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A3BDCE-4DAE-FFA9-0BA6-AD0B4D08970D}"/>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910766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3011-4AB3-B697-8D83-352A7B77C2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8D515F-39D5-EFAC-734A-3951BF15B2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276E64-C9B9-22D0-B9BA-24B4F7D06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5323FB5-978B-734C-BE83-CFEE29EE90D4}"/>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6" name="Footer Placeholder 5">
            <a:extLst>
              <a:ext uri="{FF2B5EF4-FFF2-40B4-BE49-F238E27FC236}">
                <a16:creationId xmlns:a16="http://schemas.microsoft.com/office/drawing/2014/main" id="{0B8D06AA-6166-7516-9693-94CBBCD799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725346-B6B0-CC61-3795-08A452A056DE}"/>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1675531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D478-657C-461E-66C4-8D33360DAB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E73181-FFCF-90C6-6DC3-1A6B2A23B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0DC95-E096-DAAB-82DF-ECEA69ABA5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4744D1-01B2-5D84-7919-DB37B4693B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27FD88-35BA-F412-6ED7-C9FB634715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CF1C3A-299C-7995-E18F-0972C4086A7A}"/>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8" name="Footer Placeholder 7">
            <a:extLst>
              <a:ext uri="{FF2B5EF4-FFF2-40B4-BE49-F238E27FC236}">
                <a16:creationId xmlns:a16="http://schemas.microsoft.com/office/drawing/2014/main" id="{B6C37237-5154-D04B-A6A2-7DF19526AB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AC3B2D-E7F4-9157-8292-1CDD4B2FDA1C}"/>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2184962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F1BE-6C19-EE22-78B7-D1B94920DB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17F0CF-27A9-CA88-D8E5-F9FCFF0ABAFB}"/>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4" name="Footer Placeholder 3">
            <a:extLst>
              <a:ext uri="{FF2B5EF4-FFF2-40B4-BE49-F238E27FC236}">
                <a16:creationId xmlns:a16="http://schemas.microsoft.com/office/drawing/2014/main" id="{892BE2AE-E869-2CE9-7BEA-578FAF24F6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831485-C4D3-3279-82AF-F7FE739EB5C4}"/>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605180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EA5CC1-002B-3E31-31AF-D3A028D506FF}"/>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3" name="Footer Placeholder 2">
            <a:extLst>
              <a:ext uri="{FF2B5EF4-FFF2-40B4-BE49-F238E27FC236}">
                <a16:creationId xmlns:a16="http://schemas.microsoft.com/office/drawing/2014/main" id="{83229308-7851-571C-09F4-43DF059F4BD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09B135-9B18-AFA0-9CCB-92A5D8A02D9B}"/>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948379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2873-2980-43AA-CDAC-E8139AABE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EDC425D-C36F-6728-0D68-145B0B9DFF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75F47E-1C69-DC49-6B42-AF70C36485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CD59E-FE74-DF7A-58D3-0E3CF04364C3}"/>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6" name="Footer Placeholder 5">
            <a:extLst>
              <a:ext uri="{FF2B5EF4-FFF2-40B4-BE49-F238E27FC236}">
                <a16:creationId xmlns:a16="http://schemas.microsoft.com/office/drawing/2014/main" id="{300B1360-77F2-8F25-633D-90A09C7622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BDF548-B4E6-B1E6-78BB-B940735B8BA0}"/>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1722327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1455-0036-0B3C-6C61-76DE80D5E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5E40E0-B56D-0D5A-EE77-46B1FE649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B8DE34-B3DA-0842-5CDA-58772F521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FF1ADC-232F-E30B-A70F-A467E5C94246}"/>
              </a:ext>
            </a:extLst>
          </p:cNvPr>
          <p:cNvSpPr>
            <a:spLocks noGrp="1"/>
          </p:cNvSpPr>
          <p:nvPr>
            <p:ph type="dt" sz="half" idx="10"/>
          </p:nvPr>
        </p:nvSpPr>
        <p:spPr/>
        <p:txBody>
          <a:bodyPr/>
          <a:lstStyle/>
          <a:p>
            <a:fld id="{CB537E97-94A4-476E-8343-B527CA8CCF3B}" type="datetimeFigureOut">
              <a:rPr lang="en-GB" smtClean="0"/>
              <a:t>18/10/2025</a:t>
            </a:fld>
            <a:endParaRPr lang="en-GB"/>
          </a:p>
        </p:txBody>
      </p:sp>
      <p:sp>
        <p:nvSpPr>
          <p:cNvPr id="6" name="Footer Placeholder 5">
            <a:extLst>
              <a:ext uri="{FF2B5EF4-FFF2-40B4-BE49-F238E27FC236}">
                <a16:creationId xmlns:a16="http://schemas.microsoft.com/office/drawing/2014/main" id="{BD250879-F3BE-3C08-34C9-1363D54888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0747DC-3E0D-BFA4-9AFB-BE173BA3B7C8}"/>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3632181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hyperlink" Target="https://creativecommons.org/licenses/by-nc-nd/4.0/" TargetMode="Externa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F653E-88FA-E52D-B9FC-760054493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BB0C41-3813-8403-910D-3BD08E9CC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DBB2F5-D339-DDA3-401A-985A9DB29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537E97-94A4-476E-8343-B527CA8CCF3B}" type="datetimeFigureOut">
              <a:rPr lang="en-GB" smtClean="0"/>
              <a:t>18/10/2025</a:t>
            </a:fld>
            <a:endParaRPr lang="en-GB"/>
          </a:p>
        </p:txBody>
      </p:sp>
      <p:sp>
        <p:nvSpPr>
          <p:cNvPr id="5" name="Footer Placeholder 4">
            <a:extLst>
              <a:ext uri="{FF2B5EF4-FFF2-40B4-BE49-F238E27FC236}">
                <a16:creationId xmlns:a16="http://schemas.microsoft.com/office/drawing/2014/main" id="{6E312249-CDBD-E11B-D73D-8189B1C18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2299152-DEEF-1490-AAC8-9281552FA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39E4DB-B5EA-4B2C-B903-489623F5D4BB}" type="slidenum">
              <a:rPr lang="en-GB" smtClean="0"/>
              <a:t>‹#›</a:t>
            </a:fld>
            <a:endParaRPr lang="en-GB"/>
          </a:p>
        </p:txBody>
      </p:sp>
    </p:spTree>
    <p:extLst>
      <p:ext uri="{BB962C8B-B14F-4D97-AF65-F5344CB8AC3E}">
        <p14:creationId xmlns:p14="http://schemas.microsoft.com/office/powerpoint/2010/main" val="2235935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B7963-2B89-A67F-CEED-7030850FA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E0EBE3-CE73-24EE-5EDB-614D2C1503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5459D9-78BC-55DF-F0F1-17B186AF0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B49C6-3BCE-47C9-988A-217818009EA9}" type="datetimeFigureOut">
              <a:rPr lang="en-GB" smtClean="0"/>
              <a:t>18/10/2025</a:t>
            </a:fld>
            <a:endParaRPr lang="en-GB"/>
          </a:p>
        </p:txBody>
      </p:sp>
      <p:sp>
        <p:nvSpPr>
          <p:cNvPr id="5" name="Footer Placeholder 4">
            <a:extLst>
              <a:ext uri="{FF2B5EF4-FFF2-40B4-BE49-F238E27FC236}">
                <a16:creationId xmlns:a16="http://schemas.microsoft.com/office/drawing/2014/main" id="{1F4D4779-1FA6-AD3C-03CB-E81971EAC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AA16FE-9571-3694-44D8-57FB3F656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4E5A6-9A28-409E-92B3-9CFA27F9DAD0}" type="slidenum">
              <a:rPr lang="en-GB" smtClean="0"/>
              <a:t>‹#›</a:t>
            </a:fld>
            <a:endParaRPr lang="en-GB"/>
          </a:p>
        </p:txBody>
      </p:sp>
      <p:pic>
        <p:nvPicPr>
          <p:cNvPr id="7" name="Picture 6" descr="A close-up of a logo&#10;&#10;Description automatically generated">
            <a:extLst>
              <a:ext uri="{FF2B5EF4-FFF2-40B4-BE49-F238E27FC236}">
                <a16:creationId xmlns:a16="http://schemas.microsoft.com/office/drawing/2014/main" id="{3882D8A5-FC82-79B4-4F16-DDE75D55D6B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388645" y="5775495"/>
            <a:ext cx="2550991" cy="963612"/>
          </a:xfrm>
          <a:prstGeom prst="rect">
            <a:avLst/>
          </a:prstGeom>
        </p:spPr>
      </p:pic>
      <p:sp>
        <p:nvSpPr>
          <p:cNvPr id="8" name="Rectangle 7">
            <a:extLst>
              <a:ext uri="{FF2B5EF4-FFF2-40B4-BE49-F238E27FC236}">
                <a16:creationId xmlns:a16="http://schemas.microsoft.com/office/drawing/2014/main" id="{06261CC0-1CEF-722A-72F3-08498A5B7BEF}"/>
              </a:ext>
            </a:extLst>
          </p:cNvPr>
          <p:cNvSpPr/>
          <p:nvPr userDrawn="1"/>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48BE21A5-CD07-B38C-B791-5B26468D1AF3}"/>
              </a:ext>
            </a:extLst>
          </p:cNvPr>
          <p:cNvSpPr/>
          <p:nvPr userDrawn="1"/>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B513424D-E899-02EC-2951-51F5F5F9F84E}"/>
              </a:ext>
            </a:extLst>
          </p:cNvPr>
          <p:cNvSpPr/>
          <p:nvPr userDrawn="1"/>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25635087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latin typeface="+mj-lt"/>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007B97"/>
                </a:solidFill>
              </a:defRPr>
            </a:lvl1pPr>
          </a:lstStyle>
          <a:p>
            <a:fld id="{09AB7D12-A524-4A37-822E-86680631D2B1}" type="slidenum">
              <a:rPr lang="en-GB" smtClean="0"/>
              <a:pPr/>
              <a:t>‹#›</a:t>
            </a:fld>
            <a:endParaRPr lang="en-GB"/>
          </a:p>
        </p:txBody>
      </p:sp>
      <p:pic>
        <p:nvPicPr>
          <p:cNvPr id="6" name="Picture 5">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7573" y="84271"/>
            <a:ext cx="247685" cy="1114581"/>
          </a:xfrm>
          <a:prstGeom prst="rect">
            <a:avLst/>
          </a:prstGeom>
        </p:spPr>
      </p:pic>
    </p:spTree>
    <p:extLst>
      <p:ext uri="{BB962C8B-B14F-4D97-AF65-F5344CB8AC3E}">
        <p14:creationId xmlns:p14="http://schemas.microsoft.com/office/powerpoint/2010/main" val="9153738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B97"/>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B97"/>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B5B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l.Jowett@shu.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mailto:Joelle.Halliday@outlook.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3.xml"/><Relationship Id="rId7" Type="http://schemas.openxmlformats.org/officeDocument/2006/relationships/diagramColors" Target="../diagrams/colors3.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18/10/relationships/comments" Target="../comments/modernComment_101_2C13A1CD.xml"/><Relationship Id="rId7" Type="http://schemas.openxmlformats.org/officeDocument/2006/relationships/customXml" Target="../ink/ink2.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customXml" Target="../ink/ink1.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A0t70bwPD6Y?feature=oembed" TargetMode="External"/><Relationship Id="rId6" Type="http://schemas.openxmlformats.org/officeDocument/2006/relationships/image" Target="../media/image82.jpeg"/><Relationship Id="rId5" Type="http://schemas.openxmlformats.org/officeDocument/2006/relationships/image" Target="../media/image6.jpeg"/><Relationship Id="rId4" Type="http://schemas.microsoft.com/office/2018/10/relationships/comments" Target="../comments/modernComment_368_2DCFB69C.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87.sv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microsoft.com/office/2018/10/relationships/comments" Target="../comments/modernComment_37F_1F5E5555.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pstt.org.uk/unique-resources/a-scientist-just-like-me/"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video" Target="https://player.vimeo.com/video/792195186?app_id=122963"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microsoft.com/office/2018/10/relationships/comments" Target="../comments/modernComment_373_7CD21C5A.xml"/><Relationship Id="rId1" Type="http://schemas.openxmlformats.org/officeDocument/2006/relationships/slideLayout" Target="../slideLayouts/slideLayout1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4.xml"/><Relationship Id="rId1" Type="http://schemas.openxmlformats.org/officeDocument/2006/relationships/video" Target="https://www.youtube.com/embed/tHLyYnOFcY8?feature=oembed"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4.xml"/><Relationship Id="rId1" Type="http://schemas.openxmlformats.org/officeDocument/2006/relationships/video" Target="https://player.vimeo.com/video/1097528861?h=5fffa3c048&amp;amp;app_id=122963"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95.pn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1C0E-866C-4D95-6ED3-EAE4408F41E1}"/>
              </a:ext>
            </a:extLst>
          </p:cNvPr>
          <p:cNvSpPr>
            <a:spLocks noGrp="1"/>
          </p:cNvSpPr>
          <p:nvPr>
            <p:ph type="ctrTitle"/>
          </p:nvPr>
        </p:nvSpPr>
        <p:spPr>
          <a:xfrm>
            <a:off x="517115" y="2425621"/>
            <a:ext cx="11157769" cy="3070496"/>
          </a:xfrm>
        </p:spPr>
        <p:txBody>
          <a:bodyPr>
            <a:normAutofit fontScale="90000"/>
          </a:bodyPr>
          <a:lstStyle/>
          <a:p>
            <a:r>
              <a:rPr lang="en-GB" b="1">
                <a:latin typeface="Aptos" panose="020B0004020202020204" pitchFamily="34" charset="0"/>
                <a:ea typeface="Aptos" panose="020B0004020202020204" pitchFamily="34" charset="0"/>
                <a:cs typeface="Aptos" panose="020B0004020202020204" pitchFamily="34" charset="0"/>
              </a:rPr>
              <a:t>Royal Society Pilot Partnership Programme – </a:t>
            </a:r>
            <a:r>
              <a:rPr lang="en-GB" b="1" i="1">
                <a:latin typeface="Aptos" panose="020B0004020202020204" pitchFamily="34" charset="0"/>
                <a:ea typeface="Aptos" panose="020B0004020202020204" pitchFamily="34" charset="0"/>
                <a:cs typeface="Aptos" panose="020B0004020202020204" pitchFamily="34" charset="0"/>
              </a:rPr>
              <a:t>joint training session</a:t>
            </a:r>
            <a:br>
              <a:rPr lang="en-GB" b="1">
                <a:latin typeface="Aptos" panose="020B0004020202020204" pitchFamily="34" charset="0"/>
                <a:ea typeface="Aptos" panose="020B0004020202020204" pitchFamily="34" charset="0"/>
                <a:cs typeface="Aptos" panose="020B0004020202020204" pitchFamily="34" charset="0"/>
              </a:rPr>
            </a:br>
            <a:br>
              <a:rPr lang="en-GB" b="1">
                <a:latin typeface="Aptos" panose="020B0004020202020204" pitchFamily="34" charset="0"/>
                <a:ea typeface="Aptos" panose="020B0004020202020204" pitchFamily="34" charset="0"/>
                <a:cs typeface="Aptos" panose="020B0004020202020204" pitchFamily="34" charset="0"/>
              </a:rPr>
            </a:br>
            <a:r>
              <a:rPr lang="en-GB" sz="3100" b="1">
                <a:effectLst/>
                <a:latin typeface="Aptos" panose="020B0004020202020204" pitchFamily="34" charset="0"/>
                <a:ea typeface="Aptos" panose="020B0004020202020204" pitchFamily="34" charset="0"/>
                <a:cs typeface="Aptos" panose="020B0004020202020204" pitchFamily="34" charset="0"/>
              </a:rPr>
              <a:t>Lee Jowett, Climate Change </a:t>
            </a:r>
            <a:br>
              <a:rPr lang="en-GB" sz="3100" b="1">
                <a:effectLst/>
                <a:latin typeface="Aptos" panose="020B0004020202020204" pitchFamily="34" charset="0"/>
                <a:ea typeface="Aptos" panose="020B0004020202020204" pitchFamily="34" charset="0"/>
                <a:cs typeface="Aptos" panose="020B0004020202020204" pitchFamily="34" charset="0"/>
              </a:rPr>
            </a:br>
            <a:r>
              <a:rPr lang="en-GB" sz="3100" b="1">
                <a:effectLst/>
                <a:latin typeface="Aptos" panose="020B0004020202020204" pitchFamily="34" charset="0"/>
                <a:ea typeface="Aptos" panose="020B0004020202020204" pitchFamily="34" charset="0"/>
                <a:cs typeface="Aptos" panose="020B0004020202020204" pitchFamily="34" charset="0"/>
              </a:rPr>
              <a:t>and Sustainability Fellow</a:t>
            </a:r>
            <a:br>
              <a:rPr lang="en-GB" sz="3100" b="1">
                <a:effectLst/>
                <a:latin typeface="Aptos" panose="020B0004020202020204" pitchFamily="34" charset="0"/>
                <a:ea typeface="Aptos" panose="020B0004020202020204" pitchFamily="34" charset="0"/>
                <a:cs typeface="Aptos" panose="020B0004020202020204" pitchFamily="34" charset="0"/>
              </a:rPr>
            </a:br>
            <a:r>
              <a:rPr lang="en-GB" sz="3100" b="1">
                <a:effectLst/>
                <a:latin typeface="Aptos" panose="020B0004020202020204" pitchFamily="34" charset="0"/>
                <a:ea typeface="Aptos" panose="020B0004020202020204" pitchFamily="34" charset="0"/>
                <a:cs typeface="Aptos" panose="020B0004020202020204" pitchFamily="34" charset="0"/>
                <a:hlinkClick r:id="rId3"/>
              </a:rPr>
              <a:t>l.Jowett@shu.ac.uk</a:t>
            </a:r>
            <a:r>
              <a:rPr lang="en-GB" sz="3100" b="1">
                <a:effectLst/>
                <a:latin typeface="Aptos" panose="020B0004020202020204" pitchFamily="34" charset="0"/>
                <a:ea typeface="Aptos" panose="020B0004020202020204" pitchFamily="34" charset="0"/>
                <a:cs typeface="Aptos" panose="020B0004020202020204" pitchFamily="34" charset="0"/>
              </a:rPr>
              <a:t> /         @leejowett</a:t>
            </a:r>
            <a:br>
              <a:rPr lang="en-GB" sz="3600" b="1">
                <a:effectLst/>
                <a:latin typeface="Aptos" panose="020B0004020202020204" pitchFamily="34" charset="0"/>
                <a:ea typeface="Aptos" panose="020B0004020202020204" pitchFamily="34" charset="0"/>
                <a:cs typeface="Aptos" panose="020B0004020202020204" pitchFamily="34" charset="0"/>
              </a:rPr>
            </a:br>
            <a:br>
              <a:rPr lang="en-GB" sz="3600" b="1">
                <a:effectLst/>
                <a:latin typeface="Aptos" panose="020B0004020202020204" pitchFamily="34" charset="0"/>
                <a:ea typeface="Aptos" panose="020B0004020202020204" pitchFamily="34" charset="0"/>
                <a:cs typeface="Aptos" panose="020B0004020202020204" pitchFamily="34" charset="0"/>
              </a:rPr>
            </a:br>
            <a:r>
              <a:rPr lang="en-GB" sz="3100" b="1">
                <a:latin typeface="Aptos"/>
              </a:rPr>
              <a:t>Joelle Halliday, Research Associate</a:t>
            </a:r>
            <a:br>
              <a:rPr lang="en-GB" sz="3100" b="1">
                <a:latin typeface="Aptos"/>
              </a:rPr>
            </a:br>
            <a:r>
              <a:rPr lang="en-GB" sz="3100" b="1">
                <a:latin typeface="Aptos"/>
                <a:hlinkClick r:id="rId4"/>
              </a:rPr>
              <a:t>Joelle.Halliday@outlook.com</a:t>
            </a:r>
            <a:r>
              <a:rPr lang="en-GB" sz="3100" b="1">
                <a:latin typeface="Aptos"/>
              </a:rPr>
              <a:t> </a:t>
            </a:r>
            <a:endParaRPr lang="en-GB"/>
          </a:p>
        </p:txBody>
      </p:sp>
      <p:pic>
        <p:nvPicPr>
          <p:cNvPr id="4" name="Picture 3" descr="A close-up of a logo&#10;&#10;Description automatically generated">
            <a:extLst>
              <a:ext uri="{FF2B5EF4-FFF2-40B4-BE49-F238E27FC236}">
                <a16:creationId xmlns:a16="http://schemas.microsoft.com/office/drawing/2014/main" id="{A37721D6-9B8E-D44C-0D1E-F7E57048B34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6254" y="5496117"/>
            <a:ext cx="2999040" cy="1132859"/>
          </a:xfrm>
          <a:prstGeom prst="rect">
            <a:avLst/>
          </a:prstGeom>
        </p:spPr>
      </p:pic>
      <p:pic>
        <p:nvPicPr>
          <p:cNvPr id="6" name="Picture 5">
            <a:extLst>
              <a:ext uri="{FF2B5EF4-FFF2-40B4-BE49-F238E27FC236}">
                <a16:creationId xmlns:a16="http://schemas.microsoft.com/office/drawing/2014/main" id="{63AB7833-8A31-238E-C6EF-2985BF505FB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52596" y="3849989"/>
            <a:ext cx="516824" cy="426589"/>
          </a:xfrm>
          <a:prstGeom prst="rect">
            <a:avLst/>
          </a:prstGeom>
        </p:spPr>
      </p:pic>
    </p:spTree>
    <p:extLst>
      <p:ext uri="{BB962C8B-B14F-4D97-AF65-F5344CB8AC3E}">
        <p14:creationId xmlns:p14="http://schemas.microsoft.com/office/powerpoint/2010/main" val="817844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6629C-377D-72A2-D5C7-F2B9A2D67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A0D46-C5BB-0740-F306-6BDE49E2EA1F}"/>
              </a:ext>
            </a:extLst>
          </p:cNvPr>
          <p:cNvSpPr>
            <a:spLocks noGrp="1"/>
          </p:cNvSpPr>
          <p:nvPr>
            <p:ph type="title"/>
          </p:nvPr>
        </p:nvSpPr>
        <p:spPr>
          <a:xfrm>
            <a:off x="838200" y="543545"/>
            <a:ext cx="10515600" cy="1325563"/>
          </a:xfrm>
        </p:spPr>
        <p:txBody>
          <a:bodyPr/>
          <a:lstStyle/>
          <a:p>
            <a:r>
              <a:rPr lang="en-GB" b="1">
                <a:latin typeface="Aptos" panose="020B0004020202020204" pitchFamily="34" charset="0"/>
              </a:rPr>
              <a:t>Aims of the programme</a:t>
            </a:r>
            <a:endParaRPr lang="en-GB"/>
          </a:p>
        </p:txBody>
      </p:sp>
      <p:sp>
        <p:nvSpPr>
          <p:cNvPr id="3" name="Content Placeholder 2">
            <a:extLst>
              <a:ext uri="{FF2B5EF4-FFF2-40B4-BE49-F238E27FC236}">
                <a16:creationId xmlns:a16="http://schemas.microsoft.com/office/drawing/2014/main" id="{72B15F94-0226-5D73-A485-B460811D2B53}"/>
              </a:ext>
            </a:extLst>
          </p:cNvPr>
          <p:cNvSpPr>
            <a:spLocks noGrp="1"/>
          </p:cNvSpPr>
          <p:nvPr>
            <p:ph idx="1"/>
          </p:nvPr>
        </p:nvSpPr>
        <p:spPr>
          <a:xfrm>
            <a:off x="838200" y="1714500"/>
            <a:ext cx="10515600" cy="4722875"/>
          </a:xfrm>
        </p:spPr>
        <p:txBody>
          <a:bodyPr>
            <a:normAutofit/>
          </a:bodyPr>
          <a:lstStyle/>
          <a:p>
            <a:r>
              <a:rPr lang="en-GB" sz="3600"/>
              <a:t>Enable productive and sustainable collaborative relationships between STEM professionals, teachers and pupils.</a:t>
            </a:r>
          </a:p>
          <a:p>
            <a:r>
              <a:rPr lang="en-GB" sz="3600"/>
              <a:t>Increase agency, motivation, skills and enjoyment of STEM subjects for teachers and pupils, through investigative learning, contextualised in climate change and biodiversity.</a:t>
            </a:r>
          </a:p>
        </p:txBody>
      </p:sp>
      <p:pic>
        <p:nvPicPr>
          <p:cNvPr id="4" name="Picture 3" descr="A close-up of a logo&#10;&#10;Description automatically generated">
            <a:extLst>
              <a:ext uri="{FF2B5EF4-FFF2-40B4-BE49-F238E27FC236}">
                <a16:creationId xmlns:a16="http://schemas.microsoft.com/office/drawing/2014/main" id="{EA077B26-CF1B-7A12-23CE-9896BFAB089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15130" y="5517877"/>
            <a:ext cx="2999040" cy="1132859"/>
          </a:xfrm>
          <a:prstGeom prst="rect">
            <a:avLst/>
          </a:prstGeom>
        </p:spPr>
      </p:pic>
    </p:spTree>
    <p:extLst>
      <p:ext uri="{BB962C8B-B14F-4D97-AF65-F5344CB8AC3E}">
        <p14:creationId xmlns:p14="http://schemas.microsoft.com/office/powerpoint/2010/main" val="1299507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98F7-D332-C36C-0C84-487473E05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B9044-14E5-D34D-F408-44366AC7412F}"/>
              </a:ext>
            </a:extLst>
          </p:cNvPr>
          <p:cNvSpPr>
            <a:spLocks noGrp="1"/>
          </p:cNvSpPr>
          <p:nvPr>
            <p:ph type="title"/>
          </p:nvPr>
        </p:nvSpPr>
        <p:spPr>
          <a:xfrm>
            <a:off x="460248" y="34846"/>
            <a:ext cx="10515600" cy="1325563"/>
          </a:xfrm>
        </p:spPr>
        <p:txBody>
          <a:bodyPr/>
          <a:lstStyle/>
          <a:p>
            <a:r>
              <a:rPr lang="en-GB" b="1">
                <a:latin typeface="Aptos" panose="020B0004020202020204" pitchFamily="34" charset="0"/>
              </a:rPr>
              <a:t>Aims of the programme</a:t>
            </a:r>
            <a:endParaRPr lang="en-GB"/>
          </a:p>
        </p:txBody>
      </p:sp>
      <p:sp>
        <p:nvSpPr>
          <p:cNvPr id="3" name="Content Placeholder 2">
            <a:extLst>
              <a:ext uri="{FF2B5EF4-FFF2-40B4-BE49-F238E27FC236}">
                <a16:creationId xmlns:a16="http://schemas.microsoft.com/office/drawing/2014/main" id="{E9028854-C055-6455-590C-1D1DB9B32D01}"/>
              </a:ext>
            </a:extLst>
          </p:cNvPr>
          <p:cNvSpPr>
            <a:spLocks noGrp="1"/>
          </p:cNvSpPr>
          <p:nvPr>
            <p:ph idx="1"/>
          </p:nvPr>
        </p:nvSpPr>
        <p:spPr>
          <a:xfrm>
            <a:off x="618744" y="1316233"/>
            <a:ext cx="10515600" cy="4998720"/>
          </a:xfrm>
        </p:spPr>
        <p:txBody>
          <a:bodyPr>
            <a:normAutofit fontScale="85000" lnSpcReduction="20000"/>
          </a:bodyPr>
          <a:lstStyle/>
          <a:p>
            <a:r>
              <a:rPr lang="en-GB" sz="4200"/>
              <a:t>Increase STEM professionals’ knowledge and understanding of effective working with schools, such as appropriate pedagogies in primary STEM teaching. </a:t>
            </a:r>
          </a:p>
          <a:p>
            <a:r>
              <a:rPr lang="en-GB" sz="4200"/>
              <a:t>Increase pupils’ understanding of STEM subjects, including their relevance to their everyday lives, future careers, and potential to tackle climate challenges.</a:t>
            </a:r>
          </a:p>
          <a:p>
            <a:r>
              <a:rPr lang="en-GB" sz="4200"/>
              <a:t>Increase teachers’ and STEM professionals’ understanding and knowledge of Royal Society Partnership Grants, enabling successful future applications.</a:t>
            </a:r>
          </a:p>
        </p:txBody>
      </p:sp>
      <p:pic>
        <p:nvPicPr>
          <p:cNvPr id="4" name="Picture 3" descr="A close-up of a logo&#10;&#10;Description automatically generated">
            <a:extLst>
              <a:ext uri="{FF2B5EF4-FFF2-40B4-BE49-F238E27FC236}">
                <a16:creationId xmlns:a16="http://schemas.microsoft.com/office/drawing/2014/main" id="{0FFD6494-D754-FFF9-034F-A3C54EDD28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78112" y="5812525"/>
            <a:ext cx="2767706" cy="1045475"/>
          </a:xfrm>
          <a:prstGeom prst="rect">
            <a:avLst/>
          </a:prstGeom>
        </p:spPr>
      </p:pic>
    </p:spTree>
    <p:extLst>
      <p:ext uri="{BB962C8B-B14F-4D97-AF65-F5344CB8AC3E}">
        <p14:creationId xmlns:p14="http://schemas.microsoft.com/office/powerpoint/2010/main" val="1647005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A68DA-16B7-F97A-5FD8-238FF1540B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63A48-27D4-2138-D358-CF3E50AC9145}"/>
              </a:ext>
            </a:extLst>
          </p:cNvPr>
          <p:cNvSpPr>
            <a:spLocks noGrp="1"/>
          </p:cNvSpPr>
          <p:nvPr>
            <p:ph type="title"/>
          </p:nvPr>
        </p:nvSpPr>
        <p:spPr>
          <a:xfrm>
            <a:off x="838200" y="543545"/>
            <a:ext cx="10515600" cy="1325563"/>
          </a:xfrm>
        </p:spPr>
        <p:txBody>
          <a:bodyPr/>
          <a:lstStyle/>
          <a:p>
            <a:r>
              <a:rPr lang="en-GB" b="1">
                <a:latin typeface="Aptos" panose="020B0004020202020204" pitchFamily="34" charset="0"/>
              </a:rPr>
              <a:t>Timeline</a:t>
            </a:r>
            <a:endParaRPr lang="en-GB"/>
          </a:p>
        </p:txBody>
      </p:sp>
      <p:pic>
        <p:nvPicPr>
          <p:cNvPr id="4" name="Picture 3" descr="A close-up of a logo&#10;&#10;Description automatically generated">
            <a:extLst>
              <a:ext uri="{FF2B5EF4-FFF2-40B4-BE49-F238E27FC236}">
                <a16:creationId xmlns:a16="http://schemas.microsoft.com/office/drawing/2014/main" id="{6335EE60-2CF8-2F62-B8E1-E9E65EC418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15130" y="5517877"/>
            <a:ext cx="2999040" cy="1132859"/>
          </a:xfrm>
          <a:prstGeom prst="rect">
            <a:avLst/>
          </a:prstGeom>
        </p:spPr>
      </p:pic>
      <p:graphicFrame>
        <p:nvGraphicFramePr>
          <p:cNvPr id="5" name="Diagram 4">
            <a:extLst>
              <a:ext uri="{FF2B5EF4-FFF2-40B4-BE49-F238E27FC236}">
                <a16:creationId xmlns:a16="http://schemas.microsoft.com/office/drawing/2014/main" id="{4815881B-8552-3651-67C7-8CEEF6013B9E}"/>
              </a:ext>
            </a:extLst>
          </p:cNvPr>
          <p:cNvGraphicFramePr/>
          <p:nvPr>
            <p:extLst>
              <p:ext uri="{D42A27DB-BD31-4B8C-83A1-F6EECF244321}">
                <p14:modId xmlns:p14="http://schemas.microsoft.com/office/powerpoint/2010/main" val="938890496"/>
              </p:ext>
            </p:extLst>
          </p:nvPr>
        </p:nvGraphicFramePr>
        <p:xfrm>
          <a:off x="377830" y="719666"/>
          <a:ext cx="11436340" cy="5437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722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DC18B-D1CA-FFC5-8906-D7D85C21CF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0218A-DCD4-0F8D-C023-553BABFF0515}"/>
              </a:ext>
            </a:extLst>
          </p:cNvPr>
          <p:cNvSpPr>
            <a:spLocks noGrp="1"/>
          </p:cNvSpPr>
          <p:nvPr>
            <p:ph type="title"/>
          </p:nvPr>
        </p:nvSpPr>
        <p:spPr>
          <a:xfrm>
            <a:off x="838200" y="543545"/>
            <a:ext cx="10515600" cy="1325563"/>
          </a:xfrm>
        </p:spPr>
        <p:txBody>
          <a:bodyPr/>
          <a:lstStyle/>
          <a:p>
            <a:r>
              <a:rPr lang="en-GB" b="1">
                <a:latin typeface="Aptos" panose="020B0004020202020204" pitchFamily="34" charset="0"/>
              </a:rPr>
              <a:t>Time commitments </a:t>
            </a:r>
            <a:endParaRPr lang="en-GB"/>
          </a:p>
        </p:txBody>
      </p:sp>
      <p:sp>
        <p:nvSpPr>
          <p:cNvPr id="3" name="Content Placeholder 2">
            <a:extLst>
              <a:ext uri="{FF2B5EF4-FFF2-40B4-BE49-F238E27FC236}">
                <a16:creationId xmlns:a16="http://schemas.microsoft.com/office/drawing/2014/main" id="{09880C10-A49C-126F-3118-05B979B6340D}"/>
              </a:ext>
            </a:extLst>
          </p:cNvPr>
          <p:cNvSpPr>
            <a:spLocks noGrp="1"/>
          </p:cNvSpPr>
          <p:nvPr>
            <p:ph idx="1"/>
          </p:nvPr>
        </p:nvSpPr>
        <p:spPr>
          <a:xfrm>
            <a:off x="838200" y="1714501"/>
            <a:ext cx="10515600" cy="4599954"/>
          </a:xfrm>
        </p:spPr>
        <p:txBody>
          <a:bodyPr>
            <a:normAutofit/>
          </a:bodyPr>
          <a:lstStyle/>
          <a:p>
            <a:r>
              <a:rPr lang="en-GB" sz="3600"/>
              <a:t>Face to face training (today!) at Sheffield Hallam University</a:t>
            </a:r>
          </a:p>
          <a:p>
            <a:endParaRPr lang="en-GB" sz="3600" i="1"/>
          </a:p>
          <a:p>
            <a:r>
              <a:rPr lang="en-GB" sz="3600" i="1"/>
              <a:t>5 school activities </a:t>
            </a:r>
          </a:p>
          <a:p>
            <a:pPr lvl="1"/>
            <a:r>
              <a:rPr lang="en-GB" sz="3200" i="1"/>
              <a:t>3 face to face sessions</a:t>
            </a:r>
          </a:p>
          <a:p>
            <a:pPr lvl="1"/>
            <a:r>
              <a:rPr lang="en-GB" sz="3200" i="1"/>
              <a:t>2 virtual sessions</a:t>
            </a:r>
          </a:p>
        </p:txBody>
      </p:sp>
      <p:pic>
        <p:nvPicPr>
          <p:cNvPr id="4" name="Picture 3" descr="A close-up of a logo&#10;&#10;Description automatically generated">
            <a:extLst>
              <a:ext uri="{FF2B5EF4-FFF2-40B4-BE49-F238E27FC236}">
                <a16:creationId xmlns:a16="http://schemas.microsoft.com/office/drawing/2014/main" id="{0DBB8AD5-DFAA-ADBF-DD36-3C4AC8DCA0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spTree>
    <p:extLst>
      <p:ext uri="{BB962C8B-B14F-4D97-AF65-F5344CB8AC3E}">
        <p14:creationId xmlns:p14="http://schemas.microsoft.com/office/powerpoint/2010/main" val="2823470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C6CB-01EC-6809-8896-E18C3F00F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C2225-E798-A5BE-2F13-8AA56D7F6FD8}"/>
              </a:ext>
            </a:extLst>
          </p:cNvPr>
          <p:cNvSpPr>
            <a:spLocks noGrp="1"/>
          </p:cNvSpPr>
          <p:nvPr>
            <p:ph type="title"/>
          </p:nvPr>
        </p:nvSpPr>
        <p:spPr>
          <a:xfrm>
            <a:off x="838200" y="543545"/>
            <a:ext cx="10515600" cy="1325563"/>
          </a:xfrm>
        </p:spPr>
        <p:txBody>
          <a:bodyPr/>
          <a:lstStyle/>
          <a:p>
            <a:r>
              <a:rPr lang="en-GB" b="1">
                <a:latin typeface="Aptos" panose="020B0004020202020204" pitchFamily="34" charset="0"/>
              </a:rPr>
              <a:t>Time commitments – what it looks like </a:t>
            </a:r>
            <a:endParaRPr lang="en-GB"/>
          </a:p>
        </p:txBody>
      </p:sp>
      <p:sp>
        <p:nvSpPr>
          <p:cNvPr id="3" name="Content Placeholder 2">
            <a:extLst>
              <a:ext uri="{FF2B5EF4-FFF2-40B4-BE49-F238E27FC236}">
                <a16:creationId xmlns:a16="http://schemas.microsoft.com/office/drawing/2014/main" id="{D9B07902-B075-C013-3D55-51805343DE18}"/>
              </a:ext>
            </a:extLst>
          </p:cNvPr>
          <p:cNvSpPr>
            <a:spLocks noGrp="1"/>
          </p:cNvSpPr>
          <p:nvPr>
            <p:ph idx="1"/>
          </p:nvPr>
        </p:nvSpPr>
        <p:spPr>
          <a:xfrm>
            <a:off x="838200" y="1714501"/>
            <a:ext cx="10515600" cy="4599954"/>
          </a:xfrm>
        </p:spPr>
        <p:txBody>
          <a:bodyPr>
            <a:normAutofit fontScale="92500" lnSpcReduction="10000"/>
          </a:bodyPr>
          <a:lstStyle/>
          <a:p>
            <a:r>
              <a:rPr lang="en-GB" sz="3600" i="1"/>
              <a:t>5 school activities (as agreed between teacher and researcher)</a:t>
            </a:r>
          </a:p>
          <a:p>
            <a:pPr lvl="1"/>
            <a:r>
              <a:rPr lang="en-GB" sz="3200" b="1" i="1"/>
              <a:t>Face to face - Meet your researcher </a:t>
            </a:r>
            <a:r>
              <a:rPr lang="en-GB" sz="3200" i="1"/>
              <a:t>– what they do and research. Introduction to the project</a:t>
            </a:r>
          </a:p>
          <a:p>
            <a:pPr lvl="1"/>
            <a:r>
              <a:rPr lang="en-GB" sz="3200" b="1" i="1"/>
              <a:t>Virtual – Communicating research </a:t>
            </a:r>
            <a:r>
              <a:rPr lang="en-GB" sz="3200" i="1"/>
              <a:t>– students present, researcher asks questions and ideas</a:t>
            </a:r>
          </a:p>
          <a:p>
            <a:pPr lvl="1"/>
            <a:r>
              <a:rPr lang="en-GB" sz="3200" b="1" i="1"/>
              <a:t>Face to face – Undertaking Primary Research </a:t>
            </a:r>
            <a:r>
              <a:rPr lang="en-GB" sz="3200" i="1"/>
              <a:t>– in school activity  </a:t>
            </a:r>
          </a:p>
          <a:p>
            <a:pPr lvl="1"/>
            <a:r>
              <a:rPr lang="en-GB" sz="3200" b="1" i="1"/>
              <a:t>Virtual – Communicating your learning </a:t>
            </a:r>
            <a:r>
              <a:rPr lang="en-GB" sz="3200" i="1"/>
              <a:t>– students present, researcher asks questions and ideas</a:t>
            </a:r>
          </a:p>
          <a:p>
            <a:pPr lvl="1"/>
            <a:r>
              <a:rPr lang="en-GB" sz="3200" b="1" i="1"/>
              <a:t>Face to face – Findings and Celebration </a:t>
            </a:r>
          </a:p>
          <a:p>
            <a:pPr lvl="1"/>
            <a:endParaRPr lang="en-GB" sz="3200" i="1"/>
          </a:p>
        </p:txBody>
      </p:sp>
      <p:pic>
        <p:nvPicPr>
          <p:cNvPr id="4" name="Picture 3" descr="A close-up of a logo&#10;&#10;Description automatically generated">
            <a:extLst>
              <a:ext uri="{FF2B5EF4-FFF2-40B4-BE49-F238E27FC236}">
                <a16:creationId xmlns:a16="http://schemas.microsoft.com/office/drawing/2014/main" id="{54681EB9-A24E-E0A9-9592-7C1FECFA07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6464" y="5690682"/>
            <a:ext cx="2584826" cy="976394"/>
          </a:xfrm>
          <a:prstGeom prst="rect">
            <a:avLst/>
          </a:prstGeom>
        </p:spPr>
      </p:pic>
    </p:spTree>
    <p:extLst>
      <p:ext uri="{BB962C8B-B14F-4D97-AF65-F5344CB8AC3E}">
        <p14:creationId xmlns:p14="http://schemas.microsoft.com/office/powerpoint/2010/main" val="1445930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27C03-919B-027F-D442-D9C72D66ED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B5215-9848-8DC2-0E7A-3670E7F35E48}"/>
              </a:ext>
            </a:extLst>
          </p:cNvPr>
          <p:cNvSpPr>
            <a:spLocks noGrp="1"/>
          </p:cNvSpPr>
          <p:nvPr>
            <p:ph type="title"/>
          </p:nvPr>
        </p:nvSpPr>
        <p:spPr>
          <a:xfrm>
            <a:off x="609600" y="246855"/>
            <a:ext cx="10515600" cy="1325563"/>
          </a:xfrm>
        </p:spPr>
        <p:txBody>
          <a:bodyPr/>
          <a:lstStyle/>
          <a:p>
            <a:r>
              <a:rPr lang="en-GB" b="1">
                <a:latin typeface="Aptos" panose="020B0004020202020204" pitchFamily="34" charset="0"/>
              </a:rPr>
              <a:t>Funding and support available </a:t>
            </a:r>
            <a:endParaRPr lang="en-GB"/>
          </a:p>
        </p:txBody>
      </p:sp>
      <p:sp>
        <p:nvSpPr>
          <p:cNvPr id="3" name="Content Placeholder 2">
            <a:extLst>
              <a:ext uri="{FF2B5EF4-FFF2-40B4-BE49-F238E27FC236}">
                <a16:creationId xmlns:a16="http://schemas.microsoft.com/office/drawing/2014/main" id="{8857EBE9-30DD-0010-CADD-95CC1259A2F9}"/>
              </a:ext>
            </a:extLst>
          </p:cNvPr>
          <p:cNvSpPr>
            <a:spLocks noGrp="1"/>
          </p:cNvSpPr>
          <p:nvPr>
            <p:ph idx="1"/>
          </p:nvPr>
        </p:nvSpPr>
        <p:spPr>
          <a:xfrm>
            <a:off x="560710" y="1427955"/>
            <a:ext cx="11299595" cy="4375945"/>
          </a:xfrm>
        </p:spPr>
        <p:txBody>
          <a:bodyPr>
            <a:normAutofit fontScale="85000" lnSpcReduction="20000"/>
          </a:bodyPr>
          <a:lstStyle/>
          <a:p>
            <a:r>
              <a:rPr lang="en-GB" sz="3600"/>
              <a:t>£300 to cover supply costs for school staff</a:t>
            </a:r>
          </a:p>
          <a:p>
            <a:r>
              <a:rPr lang="en-GB" sz="3600"/>
              <a:t>Up to £75 for travel costs for researchers (for the project)</a:t>
            </a:r>
          </a:p>
          <a:p>
            <a:endParaRPr lang="en-GB" sz="3600"/>
          </a:p>
          <a:p>
            <a:r>
              <a:rPr lang="en-GB" sz="3600"/>
              <a:t>Schools will need to invoice us (information to follow on email)</a:t>
            </a:r>
          </a:p>
          <a:p>
            <a:r>
              <a:rPr lang="en-GB" sz="3600"/>
              <a:t>SHU staff – can claim via Core HR (project cost P121)</a:t>
            </a:r>
          </a:p>
          <a:p>
            <a:r>
              <a:rPr lang="en-GB" sz="3600"/>
              <a:t>Non-SHU Staff – submit claim form to Lee (info on email)</a:t>
            </a:r>
          </a:p>
          <a:p>
            <a:endParaRPr lang="en-GB" sz="3200"/>
          </a:p>
          <a:p>
            <a:r>
              <a:rPr lang="en-GB" sz="3200"/>
              <a:t>Materials and science resources provided on loan (or consumable)</a:t>
            </a:r>
          </a:p>
          <a:p>
            <a:r>
              <a:rPr lang="en-GB" sz="3200"/>
              <a:t>Towards the end of the project, opportunity to apply for £3000 to extend project or research something completely different </a:t>
            </a:r>
          </a:p>
          <a:p>
            <a:endParaRPr lang="en-GB" sz="3600"/>
          </a:p>
        </p:txBody>
      </p:sp>
      <p:pic>
        <p:nvPicPr>
          <p:cNvPr id="4" name="Picture 3" descr="A close-up of a logo&#10;&#10;Description automatically generated">
            <a:extLst>
              <a:ext uri="{FF2B5EF4-FFF2-40B4-BE49-F238E27FC236}">
                <a16:creationId xmlns:a16="http://schemas.microsoft.com/office/drawing/2014/main" id="{21C6D041-5AA4-0822-2745-F5984F495F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39642" y="5688106"/>
            <a:ext cx="2591647" cy="978970"/>
          </a:xfrm>
          <a:prstGeom prst="rect">
            <a:avLst/>
          </a:prstGeom>
        </p:spPr>
      </p:pic>
    </p:spTree>
    <p:extLst>
      <p:ext uri="{BB962C8B-B14F-4D97-AF65-F5344CB8AC3E}">
        <p14:creationId xmlns:p14="http://schemas.microsoft.com/office/powerpoint/2010/main" val="764430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19D5C-863B-A382-8B0A-4308B3A7B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B4A4C-2F33-125F-8D6E-65A6E736FB1B}"/>
              </a:ext>
            </a:extLst>
          </p:cNvPr>
          <p:cNvSpPr>
            <a:spLocks noGrp="1"/>
          </p:cNvSpPr>
          <p:nvPr>
            <p:ph type="title"/>
          </p:nvPr>
        </p:nvSpPr>
        <p:spPr/>
        <p:txBody>
          <a:bodyPr/>
          <a:lstStyle/>
          <a:p>
            <a:pPr algn="ctr"/>
            <a:r>
              <a:rPr lang="en-GB" b="1">
                <a:latin typeface="Aptos" panose="020B0004020202020204" pitchFamily="34" charset="0"/>
              </a:rPr>
              <a:t>The Science of Climate Change, Sustainability and Biodiversity loss </a:t>
            </a:r>
            <a:endParaRPr lang="en-GB"/>
          </a:p>
        </p:txBody>
      </p:sp>
      <p:sp>
        <p:nvSpPr>
          <p:cNvPr id="8" name="Text Placeholder 7">
            <a:extLst>
              <a:ext uri="{FF2B5EF4-FFF2-40B4-BE49-F238E27FC236}">
                <a16:creationId xmlns:a16="http://schemas.microsoft.com/office/drawing/2014/main" id="{F127B595-1F2E-44EE-FB37-5EBDE166CE9F}"/>
              </a:ext>
            </a:extLst>
          </p:cNvPr>
          <p:cNvSpPr>
            <a:spLocks noGrp="1"/>
          </p:cNvSpPr>
          <p:nvPr>
            <p:ph type="body" idx="1"/>
          </p:nvPr>
        </p:nvSpPr>
        <p:spPr/>
        <p:txBody>
          <a:bodyPr/>
          <a:lstStyle/>
          <a:p>
            <a:endParaRPr lang="en-GB"/>
          </a:p>
        </p:txBody>
      </p:sp>
      <p:pic>
        <p:nvPicPr>
          <p:cNvPr id="4" name="Picture 3" descr="A close-up of a logo&#10;&#10;Description automatically generated">
            <a:extLst>
              <a:ext uri="{FF2B5EF4-FFF2-40B4-BE49-F238E27FC236}">
                <a16:creationId xmlns:a16="http://schemas.microsoft.com/office/drawing/2014/main" id="{C8413B88-BCCC-D52E-0ACD-1B79B56C89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00032" y="5824239"/>
            <a:ext cx="2231258" cy="842837"/>
          </a:xfrm>
          <a:prstGeom prst="rect">
            <a:avLst/>
          </a:prstGeom>
        </p:spPr>
      </p:pic>
    </p:spTree>
    <p:extLst>
      <p:ext uri="{BB962C8B-B14F-4D97-AF65-F5344CB8AC3E}">
        <p14:creationId xmlns:p14="http://schemas.microsoft.com/office/powerpoint/2010/main" val="1043632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B659F-818E-0FD2-564F-FE396A8CF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8BFEB-F3A1-5108-7022-CB6DDB2DFC3E}"/>
              </a:ext>
            </a:extLst>
          </p:cNvPr>
          <p:cNvSpPr>
            <a:spLocks noGrp="1"/>
          </p:cNvSpPr>
          <p:nvPr>
            <p:ph type="title"/>
          </p:nvPr>
        </p:nvSpPr>
        <p:spPr>
          <a:xfrm>
            <a:off x="1842246" y="1709738"/>
            <a:ext cx="9505203" cy="1625133"/>
          </a:xfrm>
        </p:spPr>
        <p:txBody>
          <a:bodyPr/>
          <a:lstStyle/>
          <a:p>
            <a:pPr algn="ctr"/>
            <a:r>
              <a:rPr lang="en-GB" b="1">
                <a:latin typeface="Aptos" panose="020B0004020202020204" pitchFamily="34" charset="0"/>
              </a:rPr>
              <a:t>Key terms and ideas </a:t>
            </a:r>
            <a:endParaRPr lang="en-GB"/>
          </a:p>
        </p:txBody>
      </p:sp>
      <p:sp>
        <p:nvSpPr>
          <p:cNvPr id="3" name="Text Placeholder 2">
            <a:extLst>
              <a:ext uri="{FF2B5EF4-FFF2-40B4-BE49-F238E27FC236}">
                <a16:creationId xmlns:a16="http://schemas.microsoft.com/office/drawing/2014/main" id="{35C49B9E-85FB-978B-E687-A0C12D5ABB19}"/>
              </a:ext>
            </a:extLst>
          </p:cNvPr>
          <p:cNvSpPr>
            <a:spLocks noGrp="1"/>
          </p:cNvSpPr>
          <p:nvPr>
            <p:ph type="body" idx="1"/>
          </p:nvPr>
        </p:nvSpPr>
        <p:spPr>
          <a:xfrm>
            <a:off x="4518212" y="4020671"/>
            <a:ext cx="6829238" cy="2068979"/>
          </a:xfrm>
        </p:spPr>
        <p:txBody>
          <a:bodyPr>
            <a:normAutofit/>
          </a:bodyPr>
          <a:lstStyle/>
          <a:p>
            <a:r>
              <a:rPr lang="en-GB" sz="4000"/>
              <a:t>Card sort activity </a:t>
            </a:r>
          </a:p>
        </p:txBody>
      </p:sp>
      <p:pic>
        <p:nvPicPr>
          <p:cNvPr id="4" name="Picture 3" descr="A close-up of a logo&#10;&#10;Description automatically generated">
            <a:extLst>
              <a:ext uri="{FF2B5EF4-FFF2-40B4-BE49-F238E27FC236}">
                <a16:creationId xmlns:a16="http://schemas.microsoft.com/office/drawing/2014/main" id="{2766F299-1F10-32CB-B173-006B19A8C6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00032" y="5824239"/>
            <a:ext cx="2231258" cy="842837"/>
          </a:xfrm>
          <a:prstGeom prst="rect">
            <a:avLst/>
          </a:prstGeom>
        </p:spPr>
      </p:pic>
    </p:spTree>
    <p:extLst>
      <p:ext uri="{BB962C8B-B14F-4D97-AF65-F5344CB8AC3E}">
        <p14:creationId xmlns:p14="http://schemas.microsoft.com/office/powerpoint/2010/main" val="2133282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The composition of the atmosphere</a:t>
            </a:r>
          </a:p>
        </p:txBody>
      </p:sp>
      <p:grpSp>
        <p:nvGrpSpPr>
          <p:cNvPr id="2" name="Group 1" descr="A pie chart showing the composition of the atmosphere. Nitrogen takes up the biggest piece with about 3 quarters. Oxygen takes up less than 1 quarter of the pie and Argon only occupies a sliver.">
            <a:extLst>
              <a:ext uri="{FF2B5EF4-FFF2-40B4-BE49-F238E27FC236}">
                <a16:creationId xmlns:a16="http://schemas.microsoft.com/office/drawing/2014/main" id="{11D3C873-C833-4CAD-8943-63BE680AA454}"/>
              </a:ext>
            </a:extLst>
          </p:cNvPr>
          <p:cNvGrpSpPr/>
          <p:nvPr/>
        </p:nvGrpSpPr>
        <p:grpSpPr>
          <a:xfrm>
            <a:off x="576425" y="1512000"/>
            <a:ext cx="5894745" cy="5131550"/>
            <a:chOff x="576425" y="1512000"/>
            <a:chExt cx="5894745" cy="5131550"/>
          </a:xfrm>
        </p:grpSpPr>
        <p:pic>
          <p:nvPicPr>
            <p:cNvPr id="4" name="Picture 3"/>
            <p:cNvPicPr>
              <a:picLocks noChangeAspect="1"/>
            </p:cNvPicPr>
            <p:nvPr/>
          </p:nvPicPr>
          <p:blipFill>
            <a:blip r:embed="rId3"/>
            <a:stretch>
              <a:fillRect/>
            </a:stretch>
          </p:blipFill>
          <p:spPr>
            <a:xfrm>
              <a:off x="576425" y="1881188"/>
              <a:ext cx="5894745" cy="4762362"/>
            </a:xfrm>
            <a:prstGeom prst="rect">
              <a:avLst/>
            </a:prstGeom>
          </p:spPr>
        </p:pic>
        <p:sp>
          <p:nvSpPr>
            <p:cNvPr id="5" name="TextBox 4"/>
            <p:cNvSpPr txBox="1"/>
            <p:nvPr/>
          </p:nvSpPr>
          <p:spPr>
            <a:xfrm>
              <a:off x="2793821" y="4722922"/>
              <a:ext cx="1459951"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Nitrogen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(N</a:t>
              </a:r>
              <a:r>
                <a:rPr kumimoji="0" lang="en-GB" sz="2800" b="0" i="0" u="none" strike="noStrike" kern="1200" cap="none" spc="0" normalizeH="0" baseline="-25000" noProof="0">
                  <a:ln>
                    <a:noFill/>
                  </a:ln>
                  <a:solidFill>
                    <a:prstClr val="white"/>
                  </a:solidFill>
                  <a:effectLst/>
                  <a:uLnTx/>
                  <a:uFillTx/>
                  <a:latin typeface="Calibri" panose="020F0502020204030204"/>
                  <a:ea typeface="+mn-ea"/>
                  <a:cs typeface="+mn-cs"/>
                </a:rPr>
                <a:t>2</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6" name="TextBox 5"/>
            <p:cNvSpPr txBox="1"/>
            <p:nvPr/>
          </p:nvSpPr>
          <p:spPr>
            <a:xfrm>
              <a:off x="2002695" y="2872633"/>
              <a:ext cx="126509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Oxygen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(O</a:t>
              </a:r>
              <a:r>
                <a:rPr kumimoji="0" lang="en-GB" sz="2800" b="0" i="0" u="none" strike="noStrike" kern="1200" cap="none" spc="0" normalizeH="0" baseline="-25000" noProof="0">
                  <a:ln>
                    <a:noFill/>
                  </a:ln>
                  <a:solidFill>
                    <a:prstClr val="white"/>
                  </a:solidFill>
                  <a:effectLst/>
                  <a:uLnTx/>
                  <a:uFillTx/>
                  <a:latin typeface="Calibri" panose="020F0502020204030204"/>
                  <a:ea typeface="+mn-ea"/>
                  <a:cs typeface="+mn-cs"/>
                </a:rPr>
                <a:t>2</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7" name="TextBox 6"/>
            <p:cNvSpPr txBox="1"/>
            <p:nvPr/>
          </p:nvSpPr>
          <p:spPr>
            <a:xfrm>
              <a:off x="2664000" y="1512000"/>
              <a:ext cx="16905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Argon (</a:t>
              </a:r>
              <a:r>
                <a:rPr kumimoji="0" lang="en-GB" sz="2800" b="0" i="0" u="none" strike="noStrike" kern="1200" cap="none" spc="0" normalizeH="0" baseline="0" noProof="0" err="1">
                  <a:ln>
                    <a:noFill/>
                  </a:ln>
                  <a:solidFill>
                    <a:prstClr val="black"/>
                  </a:solidFill>
                  <a:effectLst/>
                  <a:uLnTx/>
                  <a:uFillTx/>
                  <a:latin typeface="Calibri" panose="020F0502020204030204"/>
                  <a:ea typeface="+mn-ea"/>
                  <a:cs typeface="+mn-cs"/>
                </a:rPr>
                <a:t>Ar</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sp>
        <p:nvSpPr>
          <p:cNvPr id="19" name="TextBox 18"/>
          <p:cNvSpPr txBox="1"/>
          <p:nvPr/>
        </p:nvSpPr>
        <p:spPr>
          <a:xfrm>
            <a:off x="7200000" y="1656000"/>
            <a:ext cx="3564000" cy="432000"/>
          </a:xfrm>
          <a:prstGeom prst="rect">
            <a:avLst/>
          </a:prstGeom>
          <a:solidFill>
            <a:srgbClr val="007B97"/>
          </a:solidFill>
          <a:ln>
            <a:noFill/>
          </a:ln>
        </p:spPr>
        <p:txBody>
          <a:bodyPr wrap="square" lIns="36000" rIns="36000"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a:ea typeface="+mn-ea"/>
                <a:cs typeface="+mn-cs"/>
              </a:rPr>
              <a:t>Trace Gases</a:t>
            </a:r>
          </a:p>
        </p:txBody>
      </p:sp>
      <p:sp>
        <p:nvSpPr>
          <p:cNvPr id="9" name="Text Box 12"/>
          <p:cNvSpPr txBox="1">
            <a:spLocks noChangeArrowheads="1"/>
          </p:cNvSpPr>
          <p:nvPr/>
        </p:nvSpPr>
        <p:spPr bwMode="auto">
          <a:xfrm>
            <a:off x="7236000" y="2196000"/>
            <a:ext cx="3324756"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Carbon Dioxide (CO</a:t>
            </a:r>
            <a:r>
              <a:rPr kumimoji="0" lang="en-GB" sz="2800" b="1" i="0" u="none" strike="noStrike" kern="1200" cap="none" spc="0" normalizeH="0" baseline="-25000" noProof="0">
                <a:ln>
                  <a:noFill/>
                </a:ln>
                <a:solidFill>
                  <a:prstClr val="black"/>
                </a:solidFill>
                <a:effectLst/>
                <a:uLnTx/>
                <a:uFillTx/>
                <a:latin typeface="Calibri" pitchFamily="34" charset="0"/>
                <a:ea typeface="+mn-ea"/>
                <a:cs typeface="+mn-cs"/>
              </a:rPr>
              <a:t>2</a:t>
            </a: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5" name="Text Box 18"/>
          <p:cNvSpPr txBox="1">
            <a:spLocks noChangeArrowheads="1"/>
          </p:cNvSpPr>
          <p:nvPr/>
        </p:nvSpPr>
        <p:spPr bwMode="auto">
          <a:xfrm>
            <a:off x="7236000" y="2609585"/>
            <a:ext cx="3141822"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Nitrous Oxide (N</a:t>
            </a:r>
            <a:r>
              <a:rPr kumimoji="0" lang="en-GB" sz="2800" b="1" i="0" u="none" strike="noStrike" kern="1200" cap="none" spc="0" normalizeH="0" baseline="-25000" noProof="0">
                <a:ln>
                  <a:noFill/>
                </a:ln>
                <a:solidFill>
                  <a:prstClr val="black"/>
                </a:solidFill>
                <a:effectLst/>
                <a:uLnTx/>
                <a:uFillTx/>
                <a:latin typeface="Calibri" pitchFamily="34" charset="0"/>
                <a:ea typeface="+mn-ea"/>
                <a:cs typeface="+mn-cs"/>
              </a:rPr>
              <a:t>2</a:t>
            </a: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O)</a:t>
            </a:r>
          </a:p>
        </p:txBody>
      </p:sp>
      <p:sp>
        <p:nvSpPr>
          <p:cNvPr id="12" name="Text Box 15"/>
          <p:cNvSpPr txBox="1">
            <a:spLocks noChangeArrowheads="1"/>
          </p:cNvSpPr>
          <p:nvPr/>
        </p:nvSpPr>
        <p:spPr bwMode="auto">
          <a:xfrm>
            <a:off x="7236000" y="3023170"/>
            <a:ext cx="2391167"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Methane (CH</a:t>
            </a:r>
            <a:r>
              <a:rPr kumimoji="0" lang="en-GB" sz="2800" b="1" i="0" u="none" strike="noStrike" kern="1200" cap="none" spc="0" normalizeH="0" baseline="-25000" noProof="0">
                <a:ln>
                  <a:noFill/>
                </a:ln>
                <a:solidFill>
                  <a:prstClr val="black"/>
                </a:solidFill>
                <a:effectLst/>
                <a:uLnTx/>
                <a:uFillTx/>
                <a:latin typeface="Calibri" pitchFamily="34" charset="0"/>
                <a:ea typeface="+mn-ea"/>
                <a:cs typeface="+mn-cs"/>
              </a:rPr>
              <a:t>4</a:t>
            </a: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7" name="Text Box 20"/>
          <p:cNvSpPr txBox="1">
            <a:spLocks noChangeArrowheads="1"/>
          </p:cNvSpPr>
          <p:nvPr/>
        </p:nvSpPr>
        <p:spPr bwMode="auto">
          <a:xfrm>
            <a:off x="7236000" y="3435795"/>
            <a:ext cx="1980543" cy="52322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Ozone (O</a:t>
            </a:r>
            <a:r>
              <a:rPr kumimoji="0" lang="en-GB" sz="2800" b="1" i="0" u="none" strike="noStrike" kern="1200" cap="none" spc="0" normalizeH="0" baseline="-25000" noProof="0">
                <a:ln>
                  <a:noFill/>
                </a:ln>
                <a:solidFill>
                  <a:prstClr val="black"/>
                </a:solidFill>
                <a:effectLst/>
                <a:uLnTx/>
                <a:uFillTx/>
                <a:latin typeface="Calibri" pitchFamily="34" charset="0"/>
                <a:ea typeface="+mn-ea"/>
                <a:cs typeface="+mn-cs"/>
              </a:rPr>
              <a:t>3</a:t>
            </a: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4" name="Text Box 17"/>
          <p:cNvSpPr txBox="1">
            <a:spLocks noChangeArrowheads="1"/>
          </p:cNvSpPr>
          <p:nvPr/>
        </p:nvSpPr>
        <p:spPr bwMode="auto">
          <a:xfrm>
            <a:off x="7236000" y="3848420"/>
            <a:ext cx="2242793"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Hydrogen (H</a:t>
            </a:r>
            <a:r>
              <a:rPr kumimoji="0" lang="en-GB" sz="2800" b="0" i="0" u="none" strike="noStrike" kern="1200" cap="none" spc="0" normalizeH="0" baseline="-25000" noProof="0">
                <a:ln>
                  <a:noFill/>
                </a:ln>
                <a:solidFill>
                  <a:prstClr val="black"/>
                </a:solidFill>
                <a:effectLst/>
                <a:uLnTx/>
                <a:uFillTx/>
                <a:latin typeface="Calibri" pitchFamily="34" charset="0"/>
                <a:ea typeface="+mn-ea"/>
                <a:cs typeface="+mn-cs"/>
              </a:rPr>
              <a:t>2</a:t>
            </a: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1" name="Text Box 14"/>
          <p:cNvSpPr txBox="1">
            <a:spLocks noChangeArrowheads="1"/>
          </p:cNvSpPr>
          <p:nvPr/>
        </p:nvSpPr>
        <p:spPr bwMode="auto">
          <a:xfrm>
            <a:off x="7236000" y="4261045"/>
            <a:ext cx="1928733"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Helium (He)</a:t>
            </a:r>
          </a:p>
        </p:txBody>
      </p:sp>
      <p:sp>
        <p:nvSpPr>
          <p:cNvPr id="10" name="Text Box 13"/>
          <p:cNvSpPr txBox="1">
            <a:spLocks noChangeArrowheads="1"/>
          </p:cNvSpPr>
          <p:nvPr/>
        </p:nvSpPr>
        <p:spPr bwMode="auto">
          <a:xfrm>
            <a:off x="7236000" y="4673670"/>
            <a:ext cx="1683474"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Neon (Ne)</a:t>
            </a:r>
          </a:p>
        </p:txBody>
      </p:sp>
      <p:sp>
        <p:nvSpPr>
          <p:cNvPr id="13" name="Text Box 16"/>
          <p:cNvSpPr txBox="1">
            <a:spLocks noChangeArrowheads="1"/>
          </p:cNvSpPr>
          <p:nvPr/>
        </p:nvSpPr>
        <p:spPr bwMode="auto">
          <a:xfrm>
            <a:off x="7236000" y="5086295"/>
            <a:ext cx="1941301"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Krypton (Kr)</a:t>
            </a:r>
          </a:p>
        </p:txBody>
      </p:sp>
      <p:sp>
        <p:nvSpPr>
          <p:cNvPr id="16" name="Text Box 19"/>
          <p:cNvSpPr txBox="1">
            <a:spLocks noChangeArrowheads="1"/>
          </p:cNvSpPr>
          <p:nvPr/>
        </p:nvSpPr>
        <p:spPr bwMode="auto">
          <a:xfrm>
            <a:off x="7236000" y="5498920"/>
            <a:ext cx="1765933"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Xenon (</a:t>
            </a:r>
            <a:r>
              <a:rPr kumimoji="0" lang="en-GB" sz="2800" b="0" i="0" u="none" strike="noStrike" kern="1200" cap="none" spc="0" normalizeH="0" baseline="0" noProof="0" err="1">
                <a:ln>
                  <a:noFill/>
                </a:ln>
                <a:solidFill>
                  <a:prstClr val="black"/>
                </a:solidFill>
                <a:effectLst/>
                <a:uLnTx/>
                <a:uFillTx/>
                <a:latin typeface="Calibri" pitchFamily="34" charset="0"/>
                <a:ea typeface="+mn-ea"/>
                <a:cs typeface="+mn-cs"/>
              </a:rPr>
              <a:t>Xe</a:t>
            </a: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8" name="Text Box 21"/>
          <p:cNvSpPr txBox="1">
            <a:spLocks noChangeArrowheads="1"/>
          </p:cNvSpPr>
          <p:nvPr/>
        </p:nvSpPr>
        <p:spPr bwMode="auto">
          <a:xfrm>
            <a:off x="7236000" y="5911545"/>
            <a:ext cx="2444131"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 water vapour</a:t>
            </a:r>
          </a:p>
        </p:txBody>
      </p:sp>
    </p:spTree>
    <p:extLst>
      <p:ext uri="{BB962C8B-B14F-4D97-AF65-F5344CB8AC3E}">
        <p14:creationId xmlns:p14="http://schemas.microsoft.com/office/powerpoint/2010/main" val="2489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(1/7)</a:t>
            </a:r>
          </a:p>
        </p:txBody>
      </p:sp>
      <p:sp>
        <p:nvSpPr>
          <p:cNvPr id="13" name="Content Placeholder 1"/>
          <p:cNvSpPr>
            <a:spLocks noGrp="1"/>
          </p:cNvSpPr>
          <p:nvPr>
            <p:ph idx="4294967295"/>
          </p:nvPr>
        </p:nvSpPr>
        <p:spPr>
          <a:xfrm>
            <a:off x="8878888" y="1457325"/>
            <a:ext cx="3313112" cy="5035550"/>
          </a:xfrm>
        </p:spPr>
        <p:txBody>
          <a:bodyPr>
            <a:normAutofit/>
          </a:bodyPr>
          <a:lstStyle/>
          <a:p>
            <a:pPr marL="0" indent="0">
              <a:lnSpc>
                <a:spcPct val="100000"/>
              </a:lnSpc>
              <a:buNone/>
            </a:pPr>
            <a:r>
              <a:rPr lang="en-GB" sz="2400"/>
              <a:t>Energy from the Sun is transmitted through space to the Earth </a:t>
            </a:r>
          </a:p>
          <a:p>
            <a:pPr marL="0" indent="0">
              <a:lnSpc>
                <a:spcPct val="100000"/>
              </a:lnSpc>
              <a:buNone/>
            </a:pPr>
            <a:r>
              <a:rPr lang="en-GB" sz="2400"/>
              <a:t>(mainly visible light)</a:t>
            </a:r>
          </a:p>
        </p:txBody>
      </p:sp>
      <p:pic>
        <p:nvPicPr>
          <p:cNvPr id="3" name="Picture 2" descr="A diagram showing the Greenhouse Effect. The sun rays are hitting the Earth's atmosphe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1434074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BB194-1021-5E9E-79DA-CEDB2194EEB0}"/>
              </a:ext>
            </a:extLst>
          </p:cNvPr>
          <p:cNvSpPr>
            <a:spLocks noGrp="1"/>
          </p:cNvSpPr>
          <p:nvPr>
            <p:ph type="title"/>
          </p:nvPr>
        </p:nvSpPr>
        <p:spPr>
          <a:xfrm>
            <a:off x="1110916" y="225758"/>
            <a:ext cx="10515600" cy="1325563"/>
          </a:xfrm>
        </p:spPr>
        <p:txBody>
          <a:bodyPr/>
          <a:lstStyle/>
          <a:p>
            <a:r>
              <a:rPr lang="en-GB" b="1"/>
              <a:t>Housekeeping</a:t>
            </a:r>
            <a:r>
              <a:rPr lang="en-GB"/>
              <a:t> </a:t>
            </a:r>
          </a:p>
        </p:txBody>
      </p:sp>
      <p:sp>
        <p:nvSpPr>
          <p:cNvPr id="3" name="Content Placeholder 2">
            <a:extLst>
              <a:ext uri="{FF2B5EF4-FFF2-40B4-BE49-F238E27FC236}">
                <a16:creationId xmlns:a16="http://schemas.microsoft.com/office/drawing/2014/main" id="{B61DB5E6-629A-03A3-B9F8-6AA338B13A4F}"/>
              </a:ext>
            </a:extLst>
          </p:cNvPr>
          <p:cNvSpPr>
            <a:spLocks noGrp="1"/>
          </p:cNvSpPr>
          <p:nvPr>
            <p:ph idx="1"/>
          </p:nvPr>
        </p:nvSpPr>
        <p:spPr>
          <a:xfrm>
            <a:off x="1230659" y="1551321"/>
            <a:ext cx="10515600" cy="4753224"/>
          </a:xfrm>
        </p:spPr>
        <p:txBody>
          <a:bodyPr>
            <a:normAutofit fontScale="85000" lnSpcReduction="20000"/>
          </a:bodyPr>
          <a:lstStyle/>
          <a:p>
            <a:r>
              <a:rPr lang="en-GB" sz="4400"/>
              <a:t>Facilities </a:t>
            </a:r>
          </a:p>
          <a:p>
            <a:endParaRPr lang="en-GB" sz="4400"/>
          </a:p>
          <a:p>
            <a:r>
              <a:rPr lang="en-GB" sz="4400"/>
              <a:t>Fire alarm</a:t>
            </a:r>
          </a:p>
          <a:p>
            <a:endParaRPr lang="en-GB" sz="4400"/>
          </a:p>
          <a:p>
            <a:r>
              <a:rPr lang="en-GB" sz="4400"/>
              <a:t>Wi-Fi access</a:t>
            </a:r>
          </a:p>
          <a:p>
            <a:endParaRPr lang="en-GB" sz="4400"/>
          </a:p>
          <a:p>
            <a:r>
              <a:rPr lang="en-GB" sz="4400"/>
              <a:t>Refreshments </a:t>
            </a:r>
          </a:p>
          <a:p>
            <a:endParaRPr lang="en-GB" sz="4400"/>
          </a:p>
          <a:p>
            <a:r>
              <a:rPr lang="en-GB" sz="4400"/>
              <a:t>Photography </a:t>
            </a:r>
          </a:p>
        </p:txBody>
      </p:sp>
      <p:pic>
        <p:nvPicPr>
          <p:cNvPr id="4" name="Picture 4" descr="elevator Icon 4128590">
            <a:extLst>
              <a:ext uri="{FF2B5EF4-FFF2-40B4-BE49-F238E27FC236}">
                <a16:creationId xmlns:a16="http://schemas.microsoft.com/office/drawing/2014/main" id="{4E49A0B2-7EEC-50C7-CF6E-B945FE781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126" y="799218"/>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ire alarm Icon 3590298">
            <a:extLst>
              <a:ext uri="{FF2B5EF4-FFF2-40B4-BE49-F238E27FC236}">
                <a16:creationId xmlns:a16="http://schemas.microsoft.com/office/drawing/2014/main" id="{1FA9AACF-6EE9-BDD3-9FB1-E75221313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384" y="1466014"/>
            <a:ext cx="1489109" cy="1489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omputer Icon 4881185">
            <a:extLst>
              <a:ext uri="{FF2B5EF4-FFF2-40B4-BE49-F238E27FC236}">
                <a16:creationId xmlns:a16="http://schemas.microsoft.com/office/drawing/2014/main" id="{EE25AD9E-3466-52CD-6F91-7A056BA6D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1728" y="2352774"/>
            <a:ext cx="1746516" cy="1746516"/>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Tea with solid fill">
            <a:extLst>
              <a:ext uri="{FF2B5EF4-FFF2-40B4-BE49-F238E27FC236}">
                <a16:creationId xmlns:a16="http://schemas.microsoft.com/office/drawing/2014/main" id="{E0151023-2286-CF85-5350-279AF2E24C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5660" y="3450344"/>
            <a:ext cx="1532000" cy="1532000"/>
          </a:xfrm>
          <a:prstGeom prst="rect">
            <a:avLst/>
          </a:prstGeom>
        </p:spPr>
      </p:pic>
      <p:pic>
        <p:nvPicPr>
          <p:cNvPr id="10" name="Graphic 9" descr="Camera with solid fill">
            <a:extLst>
              <a:ext uri="{FF2B5EF4-FFF2-40B4-BE49-F238E27FC236}">
                <a16:creationId xmlns:a16="http://schemas.microsoft.com/office/drawing/2014/main" id="{BD1F629B-8982-2076-1618-8C86420BDF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2429" y="4982344"/>
            <a:ext cx="1254955" cy="1254955"/>
          </a:xfrm>
          <a:prstGeom prst="rect">
            <a:avLst/>
          </a:prstGeom>
        </p:spPr>
      </p:pic>
    </p:spTree>
    <p:extLst>
      <p:ext uri="{BB962C8B-B14F-4D97-AF65-F5344CB8AC3E}">
        <p14:creationId xmlns:p14="http://schemas.microsoft.com/office/powerpoint/2010/main" val="3931715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(2/7)</a:t>
            </a:r>
          </a:p>
        </p:txBody>
      </p:sp>
      <p:sp>
        <p:nvSpPr>
          <p:cNvPr id="13" name="Content Placeholder 1"/>
          <p:cNvSpPr>
            <a:spLocks noGrp="1"/>
          </p:cNvSpPr>
          <p:nvPr>
            <p:ph idx="4294967295"/>
          </p:nvPr>
        </p:nvSpPr>
        <p:spPr>
          <a:xfrm>
            <a:off x="8878888" y="1457325"/>
            <a:ext cx="3313112" cy="5035550"/>
          </a:xfrm>
        </p:spPr>
        <p:txBody>
          <a:bodyPr>
            <a:normAutofit/>
          </a:bodyPr>
          <a:lstStyle/>
          <a:p>
            <a:pPr marL="0" indent="0">
              <a:lnSpc>
                <a:spcPct val="100000"/>
              </a:lnSpc>
              <a:buNone/>
            </a:pPr>
            <a:r>
              <a:rPr lang="en-GB" sz="2400"/>
              <a:t>Some of this energy is reflected back into space from clouds and the Earth's surface.</a:t>
            </a:r>
          </a:p>
          <a:p>
            <a:pPr marL="0" indent="0">
              <a:lnSpc>
                <a:spcPct val="100000"/>
              </a:lnSpc>
              <a:buNone/>
            </a:pPr>
            <a:r>
              <a:rPr lang="en-GB" sz="2400"/>
              <a:t>This is why we can see the Earth from space!</a:t>
            </a:r>
            <a:endParaRPr lang="en-GB" sz="2400" b="1">
              <a:cs typeface="Calibri" panose="020F0502020204030204" pitchFamily="34" charset="0"/>
            </a:endParaRPr>
          </a:p>
          <a:p>
            <a:pPr marL="0" indent="0">
              <a:buNone/>
            </a:pPr>
            <a:endParaRPr lang="en-GB" sz="2000"/>
          </a:p>
        </p:txBody>
      </p:sp>
      <p:pic>
        <p:nvPicPr>
          <p:cNvPr id="5" name="Picture 4" descr="A diagram showing the Greenhouse Effect. The sun rays are hitting the Earth's atmosphere and they are partially reflect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pic>
        <p:nvPicPr>
          <p:cNvPr id="14" name="Picture 2" descr="A photo taken of Earth from the Moo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a:xfrm>
            <a:off x="8040688" y="4114799"/>
            <a:ext cx="3313112" cy="2378075"/>
          </a:xfrm>
          <a:prstGeom prst="rect">
            <a:avLst/>
          </a:prstGeom>
        </p:spPr>
      </p:pic>
    </p:spTree>
    <p:extLst>
      <p:ext uri="{BB962C8B-B14F-4D97-AF65-F5344CB8AC3E}">
        <p14:creationId xmlns:p14="http://schemas.microsoft.com/office/powerpoint/2010/main" val="15476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(3/7)</a:t>
            </a:r>
          </a:p>
        </p:txBody>
      </p:sp>
      <p:sp>
        <p:nvSpPr>
          <p:cNvPr id="13" name="Content Placeholder 1"/>
          <p:cNvSpPr>
            <a:spLocks noGrp="1"/>
          </p:cNvSpPr>
          <p:nvPr>
            <p:ph idx="4294967295"/>
          </p:nvPr>
        </p:nvSpPr>
        <p:spPr>
          <a:xfrm>
            <a:off x="8878888" y="1457325"/>
            <a:ext cx="3313112" cy="5035550"/>
          </a:xfrm>
        </p:spPr>
        <p:txBody>
          <a:bodyPr>
            <a:normAutofit/>
          </a:bodyPr>
          <a:lstStyle/>
          <a:p>
            <a:pPr marL="0" indent="0">
              <a:lnSpc>
                <a:spcPct val="100000"/>
              </a:lnSpc>
              <a:buNone/>
            </a:pPr>
            <a:r>
              <a:rPr lang="en-GB" sz="2400"/>
              <a:t>The energy that isn’t reflected passes through the atmosphere and is absorbed by the Earth’s surface.</a:t>
            </a:r>
          </a:p>
          <a:p>
            <a:pPr marL="0" indent="0">
              <a:lnSpc>
                <a:spcPct val="100000"/>
              </a:lnSpc>
              <a:buNone/>
            </a:pPr>
            <a:r>
              <a:rPr lang="en-GB" sz="2400"/>
              <a:t>This is because the Earth’s atmosphere is largely transparent to visible light.</a:t>
            </a:r>
          </a:p>
        </p:txBody>
      </p:sp>
      <p:pic>
        <p:nvPicPr>
          <p:cNvPr id="3" name="Picture 2" descr="A diagram showing the Greenhouse Effect. The sun rays that aren't reflected get absorbed by the Earth's surfa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1057292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(4/7)</a:t>
            </a:r>
          </a:p>
        </p:txBody>
      </p:sp>
      <p:sp>
        <p:nvSpPr>
          <p:cNvPr id="13" name="Content Placeholder 1"/>
          <p:cNvSpPr>
            <a:spLocks noGrp="1"/>
          </p:cNvSpPr>
          <p:nvPr>
            <p:ph idx="4294967295"/>
          </p:nvPr>
        </p:nvSpPr>
        <p:spPr>
          <a:xfrm>
            <a:off x="8878888" y="1457325"/>
            <a:ext cx="3313112" cy="5035550"/>
          </a:xfrm>
        </p:spPr>
        <p:txBody>
          <a:bodyPr>
            <a:normAutofit/>
          </a:bodyPr>
          <a:lstStyle/>
          <a:p>
            <a:pPr marL="0" indent="0">
              <a:lnSpc>
                <a:spcPct val="100000"/>
              </a:lnSpc>
              <a:buNone/>
            </a:pPr>
            <a:r>
              <a:rPr lang="en-GB" sz="2400"/>
              <a:t>The Earth warms up and emits infrared radiation.</a:t>
            </a:r>
          </a:p>
          <a:p>
            <a:pPr marL="0" indent="0">
              <a:lnSpc>
                <a:spcPct val="100000"/>
              </a:lnSpc>
              <a:buNone/>
            </a:pPr>
            <a:r>
              <a:rPr lang="en-GB" sz="2400"/>
              <a:t>The atmosphere is NOT transparent to infrared radiation…due to the “excitability” of the greenhouse gases…</a:t>
            </a:r>
          </a:p>
          <a:p>
            <a:pPr marL="0" indent="0">
              <a:lnSpc>
                <a:spcPct val="100000"/>
              </a:lnSpc>
              <a:buNone/>
            </a:pPr>
            <a:r>
              <a:rPr lang="en-GB" sz="2400"/>
              <a:t> </a:t>
            </a:r>
          </a:p>
        </p:txBody>
      </p:sp>
      <p:pic>
        <p:nvPicPr>
          <p:cNvPr id="3" name="Picture 2" descr="A diagram showing the Greenhouse Effect. The Earth is warmed up and emits infrared radi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1811584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(5/7)</a:t>
            </a:r>
          </a:p>
        </p:txBody>
      </p:sp>
      <p:sp>
        <p:nvSpPr>
          <p:cNvPr id="13" name="Content Placeholder 1"/>
          <p:cNvSpPr>
            <a:spLocks noGrp="1"/>
          </p:cNvSpPr>
          <p:nvPr>
            <p:ph idx="4294967295"/>
          </p:nvPr>
        </p:nvSpPr>
        <p:spPr>
          <a:xfrm>
            <a:off x="8878888" y="1457325"/>
            <a:ext cx="3313112" cy="5035550"/>
          </a:xfrm>
        </p:spPr>
        <p:txBody>
          <a:bodyPr>
            <a:noAutofit/>
          </a:bodyPr>
          <a:lstStyle/>
          <a:p>
            <a:pPr marL="0" indent="0">
              <a:lnSpc>
                <a:spcPct val="100000"/>
              </a:lnSpc>
              <a:buNone/>
            </a:pPr>
            <a:r>
              <a:rPr lang="en-GB" sz="2400"/>
              <a:t>…so while some infrared radiation will escape to space, most is absorbed by the greenhouse gases…</a:t>
            </a:r>
          </a:p>
        </p:txBody>
      </p:sp>
      <p:pic>
        <p:nvPicPr>
          <p:cNvPr id="3" name="Picture 2" descr="A diagram showing the Greenhouse Effect. Some infrared radiation will escape but most will be absorbed by greenhouse gas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2589366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(6/7)</a:t>
            </a:r>
          </a:p>
        </p:txBody>
      </p:sp>
      <p:sp>
        <p:nvSpPr>
          <p:cNvPr id="13" name="Content Placeholder 1"/>
          <p:cNvSpPr>
            <a:spLocks noGrp="1"/>
          </p:cNvSpPr>
          <p:nvPr>
            <p:ph idx="4294967295"/>
          </p:nvPr>
        </p:nvSpPr>
        <p:spPr>
          <a:xfrm>
            <a:off x="8878888" y="1457325"/>
            <a:ext cx="3313112" cy="5035550"/>
          </a:xfrm>
        </p:spPr>
        <p:txBody>
          <a:bodyPr>
            <a:noAutofit/>
          </a:bodyPr>
          <a:lstStyle/>
          <a:p>
            <a:pPr marL="0" indent="0">
              <a:lnSpc>
                <a:spcPct val="100000"/>
              </a:lnSpc>
              <a:buNone/>
            </a:pPr>
            <a:r>
              <a:rPr lang="en-GB" sz="2400"/>
              <a:t>…they then emit even longer wavelength lower energy infrared radiation in all directions. </a:t>
            </a:r>
          </a:p>
          <a:p>
            <a:pPr marL="0" indent="0">
              <a:lnSpc>
                <a:spcPct val="100000"/>
              </a:lnSpc>
              <a:buNone/>
            </a:pPr>
            <a:r>
              <a:rPr lang="en-GB" sz="2400"/>
              <a:t>This traps heat, warming the Earth and the lower atmosphere.</a:t>
            </a:r>
          </a:p>
        </p:txBody>
      </p:sp>
      <p:pic>
        <p:nvPicPr>
          <p:cNvPr id="2" name="Picture 1" descr="A diagram showing the Greenhouse Effect.  Greenhouse gases traps heat and warms the Earth."/>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3193029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(7/7)</a:t>
            </a:r>
          </a:p>
        </p:txBody>
      </p:sp>
      <p:sp>
        <p:nvSpPr>
          <p:cNvPr id="13" name="Content Placeholder 1"/>
          <p:cNvSpPr>
            <a:spLocks noGrp="1"/>
          </p:cNvSpPr>
          <p:nvPr>
            <p:ph idx="4294967295"/>
          </p:nvPr>
        </p:nvSpPr>
        <p:spPr>
          <a:xfrm>
            <a:off x="8878888" y="1470025"/>
            <a:ext cx="3313112" cy="5035550"/>
          </a:xfrm>
        </p:spPr>
        <p:txBody>
          <a:bodyPr>
            <a:noAutofit/>
          </a:bodyPr>
          <a:lstStyle/>
          <a:p>
            <a:pPr marL="0" indent="0">
              <a:lnSpc>
                <a:spcPct val="100000"/>
              </a:lnSpc>
              <a:buNone/>
            </a:pPr>
            <a:r>
              <a:rPr lang="en-GB" sz="2400"/>
              <a:t>The natural Greenhouse Effect is a good thing.</a:t>
            </a:r>
          </a:p>
          <a:p>
            <a:pPr marL="0" indent="0">
              <a:lnSpc>
                <a:spcPct val="100000"/>
              </a:lnSpc>
              <a:buNone/>
            </a:pPr>
            <a:r>
              <a:rPr lang="en-GB" sz="2400"/>
              <a:t>Without it, the Earth would be about -18°C.</a:t>
            </a:r>
          </a:p>
          <a:p>
            <a:pPr marL="0" indent="0">
              <a:lnSpc>
                <a:spcPct val="100000"/>
              </a:lnSpc>
              <a:buNone/>
            </a:pPr>
            <a:r>
              <a:rPr lang="en-GB" sz="2400"/>
              <a:t>The problem is that human activities are enhancing this effect by adding more greenhouse gases to the atmosphere. </a:t>
            </a:r>
          </a:p>
        </p:txBody>
      </p:sp>
      <p:pic>
        <p:nvPicPr>
          <p:cNvPr id="2" name="Picture 1" descr="A diagram showing the Greenhouse Effect.  Greenhouse gases traps heat and warm the Earth."/>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2397977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Human influences on climate</a:t>
            </a:r>
          </a:p>
        </p:txBody>
      </p:sp>
      <p:sp>
        <p:nvSpPr>
          <p:cNvPr id="5" name="Rounded Rectangle 4">
            <a:extLst>
              <a:ext uri="{C183D7F6-B498-43B3-948B-1728B52AA6E4}">
                <adec:decorative xmlns:adec="http://schemas.microsoft.com/office/drawing/2017/decorative" val="0"/>
              </a:ext>
            </a:extLst>
          </p:cNvPr>
          <p:cNvSpPr/>
          <p:nvPr/>
        </p:nvSpPr>
        <p:spPr>
          <a:xfrm>
            <a:off x="228941" y="1361772"/>
            <a:ext cx="11597072" cy="79208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There are two main factors within the sphere of human influence that control Earth’s T:</a:t>
            </a:r>
          </a:p>
        </p:txBody>
      </p:sp>
      <p:sp>
        <p:nvSpPr>
          <p:cNvPr id="6" name="Rounded Rectangle 5"/>
          <p:cNvSpPr/>
          <p:nvPr/>
        </p:nvSpPr>
        <p:spPr>
          <a:xfrm>
            <a:off x="2709366" y="2375900"/>
            <a:ext cx="2880000" cy="1006683"/>
          </a:xfrm>
          <a:prstGeom prst="rect">
            <a:avLst/>
          </a:prstGeom>
          <a:solidFill>
            <a:srgbClr val="FF5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The amount of solar radiation that is reflected or absorbed  </a:t>
            </a:r>
            <a:endParaRPr kumimoji="0" lang="en-GB" sz="2000" b="1" i="0" u="none" strike="noStrike" kern="1200" cap="none" spc="0" normalizeH="0" baseline="-25000" noProof="0">
              <a:ln>
                <a:noFill/>
              </a:ln>
              <a:solidFill>
                <a:prstClr val="white"/>
              </a:solidFill>
              <a:effectLst/>
              <a:uLnTx/>
              <a:uFillTx/>
              <a:latin typeface="Calibri" panose="020F0502020204030204" pitchFamily="34" charset="0"/>
              <a:ea typeface="+mn-ea"/>
              <a:cs typeface="+mn-cs"/>
            </a:endParaRPr>
          </a:p>
        </p:txBody>
      </p:sp>
      <p:sp>
        <p:nvSpPr>
          <p:cNvPr id="10" name="Down Arrow 9">
            <a:extLst>
              <a:ext uri="{C183D7F6-B498-43B3-948B-1728B52AA6E4}">
                <adec:decorative xmlns:adec="http://schemas.microsoft.com/office/drawing/2017/decorative" val="1"/>
              </a:ext>
            </a:extLst>
          </p:cNvPr>
          <p:cNvSpPr/>
          <p:nvPr/>
        </p:nvSpPr>
        <p:spPr>
          <a:xfrm>
            <a:off x="3807366" y="3383900"/>
            <a:ext cx="720750" cy="57606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2709366" y="3995900"/>
            <a:ext cx="2880000" cy="1368000"/>
          </a:xfrm>
          <a:prstGeom prst="rect">
            <a:avLst/>
          </a:prstGeom>
          <a:solidFill>
            <a:srgbClr val="FF5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If we change albedo (how reflective Earth is) we should expect the Earth’s T to change</a:t>
            </a:r>
          </a:p>
        </p:txBody>
      </p:sp>
      <p:sp>
        <p:nvSpPr>
          <p:cNvPr id="12" name="TextBox 11"/>
          <p:cNvSpPr txBox="1"/>
          <p:nvPr/>
        </p:nvSpPr>
        <p:spPr>
          <a:xfrm>
            <a:off x="2628380" y="5615900"/>
            <a:ext cx="3096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612900" algn="r"/>
                <a:tab pos="1790700" algn="ctr"/>
                <a:tab pos="1968500" algn="l"/>
              </a:tabLst>
              <a:defRPr/>
            </a:pP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More reflective	=	cooling</a:t>
            </a:r>
          </a:p>
          <a:p>
            <a:pPr marL="0" marR="0" lvl="0" indent="0" algn="l" defTabSz="914400" rtl="0" eaLnBrk="1" fontAlgn="auto" latinLnBrk="0" hangingPunct="1">
              <a:lnSpc>
                <a:spcPct val="100000"/>
              </a:lnSpc>
              <a:spcBef>
                <a:spcPts val="0"/>
              </a:spcBef>
              <a:spcAft>
                <a:spcPts val="0"/>
              </a:spcAft>
              <a:buClrTx/>
              <a:buSzTx/>
              <a:buFontTx/>
              <a:buNone/>
              <a:tabLst>
                <a:tab pos="1612900" algn="r"/>
                <a:tab pos="1790700" algn="ctr"/>
                <a:tab pos="1968500" algn="l"/>
              </a:tabLst>
              <a:defRPr/>
            </a:pP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Less reflective	=	warming</a:t>
            </a:r>
          </a:p>
        </p:txBody>
      </p:sp>
      <p:sp>
        <p:nvSpPr>
          <p:cNvPr id="7" name="Rounded Rectangle 6"/>
          <p:cNvSpPr/>
          <p:nvPr/>
        </p:nvSpPr>
        <p:spPr>
          <a:xfrm>
            <a:off x="6602815" y="2375900"/>
            <a:ext cx="2880000" cy="1006683"/>
          </a:xfrm>
          <a:prstGeom prst="rect">
            <a:avLst/>
          </a:prstGeom>
          <a:solidFill>
            <a:srgbClr val="FF5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The concentration of greenhouse gases (GHGs) in the atmosphere</a:t>
            </a:r>
            <a:endParaRPr kumimoji="0" lang="en-GB" sz="2000" b="1" i="0" u="none" strike="noStrike" kern="1200" cap="none" spc="0" normalizeH="0" baseline="-25000" noProof="0">
              <a:ln>
                <a:noFill/>
              </a:ln>
              <a:solidFill>
                <a:prstClr val="white"/>
              </a:solidFill>
              <a:effectLst/>
              <a:uLnTx/>
              <a:uFillTx/>
              <a:latin typeface="Calibri" panose="020F0502020204030204" pitchFamily="34" charset="0"/>
              <a:ea typeface="+mn-ea"/>
              <a:cs typeface="+mn-cs"/>
            </a:endParaRPr>
          </a:p>
        </p:txBody>
      </p:sp>
      <p:sp>
        <p:nvSpPr>
          <p:cNvPr id="11" name="Down Arrow 10">
            <a:extLst>
              <a:ext uri="{C183D7F6-B498-43B3-948B-1728B52AA6E4}">
                <adec:decorative xmlns:adec="http://schemas.microsoft.com/office/drawing/2017/decorative" val="1"/>
              </a:ext>
            </a:extLst>
          </p:cNvPr>
          <p:cNvSpPr/>
          <p:nvPr/>
        </p:nvSpPr>
        <p:spPr>
          <a:xfrm>
            <a:off x="7693415" y="3383900"/>
            <a:ext cx="720750" cy="57606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602815" y="3995900"/>
            <a:ext cx="2880000" cy="1368000"/>
          </a:xfrm>
          <a:prstGeom prst="rect">
            <a:avLst/>
          </a:prstGeom>
          <a:solidFill>
            <a:srgbClr val="FF5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If we change the concentration of GHGs we should expect the Earth’s T to change</a:t>
            </a:r>
            <a:endParaRPr kumimoji="0" lang="en-GB" sz="2000" b="1" i="0" u="none" strike="noStrike" kern="1200" cap="none" spc="0" normalizeH="0" baseline="-25000" noProof="0">
              <a:ln>
                <a:noFill/>
              </a:ln>
              <a:solidFill>
                <a:prstClr val="white"/>
              </a:solidFill>
              <a:effectLst/>
              <a:uLnTx/>
              <a:uFillTx/>
              <a:latin typeface="Calibri" panose="020F0502020204030204" pitchFamily="34" charset="0"/>
              <a:ea typeface="+mn-ea"/>
              <a:cs typeface="+mn-cs"/>
            </a:endParaRPr>
          </a:p>
        </p:txBody>
      </p:sp>
      <p:sp>
        <p:nvSpPr>
          <p:cNvPr id="13" name="TextBox 12"/>
          <p:cNvSpPr txBox="1"/>
          <p:nvPr/>
        </p:nvSpPr>
        <p:spPr>
          <a:xfrm>
            <a:off x="6543378" y="5615900"/>
            <a:ext cx="30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24000" algn="r"/>
                <a:tab pos="1701800" algn="ctr"/>
                <a:tab pos="1879600" algn="l"/>
              </a:tabLst>
              <a:defRPr/>
            </a:pP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Add GHGs	=	warming</a:t>
            </a:r>
          </a:p>
          <a:p>
            <a:pPr marL="0" marR="0" lvl="0" indent="0" algn="l" defTabSz="914400" rtl="0" eaLnBrk="1" fontAlgn="auto" latinLnBrk="0" hangingPunct="1">
              <a:lnSpc>
                <a:spcPct val="100000"/>
              </a:lnSpc>
              <a:spcBef>
                <a:spcPts val="0"/>
              </a:spcBef>
              <a:spcAft>
                <a:spcPts val="0"/>
              </a:spcAft>
              <a:buClrTx/>
              <a:buSzTx/>
              <a:buFontTx/>
              <a:buNone/>
              <a:tabLst>
                <a:tab pos="1524000" algn="r"/>
                <a:tab pos="1701800" algn="ctr"/>
                <a:tab pos="1879600" algn="l"/>
              </a:tabLst>
              <a:defRPr/>
            </a:pP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Remove GHGs	=	cooling</a:t>
            </a:r>
          </a:p>
        </p:txBody>
      </p:sp>
    </p:spTree>
    <p:extLst>
      <p:ext uri="{BB962C8B-B14F-4D97-AF65-F5344CB8AC3E}">
        <p14:creationId xmlns:p14="http://schemas.microsoft.com/office/powerpoint/2010/main" val="3116409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P spid="8" grpId="0" animBg="1"/>
      <p:bldP spid="12" grpId="0"/>
      <p:bldP spid="7" grpId="0" animBg="1"/>
      <p:bldP spid="11" grpId="0" animBg="1"/>
      <p:bldP spid="9"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The Greenhouse Effect </a:t>
            </a:r>
            <a:r>
              <a:rPr lang="en-GB" sz="2200">
                <a:solidFill>
                  <a:srgbClr val="007B97"/>
                </a:solidFill>
              </a:rPr>
              <a:t>(blanket analogy)</a:t>
            </a:r>
          </a:p>
        </p:txBody>
      </p:sp>
      <p:sp>
        <p:nvSpPr>
          <p:cNvPr id="6" name="Content Placeholder 1"/>
          <p:cNvSpPr>
            <a:spLocks noGrp="1"/>
          </p:cNvSpPr>
          <p:nvPr>
            <p:ph idx="4294967295"/>
          </p:nvPr>
        </p:nvSpPr>
        <p:spPr>
          <a:xfrm>
            <a:off x="837563" y="4680000"/>
            <a:ext cx="4541838" cy="1817688"/>
          </a:xfrm>
        </p:spPr>
        <p:txBody>
          <a:bodyPr lIns="0" rIns="0">
            <a:noAutofit/>
          </a:bodyPr>
          <a:lstStyle/>
          <a:p>
            <a:pPr marL="0" indent="0">
              <a:lnSpc>
                <a:spcPct val="100000"/>
              </a:lnSpc>
              <a:buNone/>
            </a:pPr>
            <a:r>
              <a:rPr lang="en-GB"/>
              <a:t>The natural Greenhouse Effect is a good thing.</a:t>
            </a:r>
          </a:p>
          <a:p>
            <a:pPr marL="0" indent="0">
              <a:lnSpc>
                <a:spcPct val="100000"/>
              </a:lnSpc>
              <a:buNone/>
            </a:pPr>
            <a:r>
              <a:rPr lang="en-GB"/>
              <a:t>Without it, the Earth would be about -18°C.</a:t>
            </a:r>
          </a:p>
        </p:txBody>
      </p:sp>
      <p:pic>
        <p:nvPicPr>
          <p:cNvPr id="4" name="Picture 3" descr="A picture showing the earth tucked-up in a bed with one blanket, imitating the natural Greenhouse Eff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76000"/>
            <a:ext cx="4541201" cy="2927441"/>
          </a:xfrm>
          <a:prstGeom prst="rect">
            <a:avLst/>
          </a:prstGeom>
        </p:spPr>
      </p:pic>
      <p:pic>
        <p:nvPicPr>
          <p:cNvPr id="5" name="Picture 4" descr="A picture showing the Earth tucked up in bed with multiple layers of blankets, imitating the effects of the extra Greenhouse Gas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4027" y="1476000"/>
            <a:ext cx="4941307" cy="2947447"/>
          </a:xfrm>
          <a:prstGeom prst="rect">
            <a:avLst/>
          </a:prstGeom>
        </p:spPr>
      </p:pic>
      <p:sp>
        <p:nvSpPr>
          <p:cNvPr id="7" name="Content Placeholder 1"/>
          <p:cNvSpPr txBox="1">
            <a:spLocks/>
          </p:cNvSpPr>
          <p:nvPr/>
        </p:nvSpPr>
        <p:spPr>
          <a:xfrm>
            <a:off x="6646986" y="4680000"/>
            <a:ext cx="5047272" cy="2000678"/>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C3C114"/>
              </a:buClr>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The problem is that human activities are enhancing this effect by adding more greenhouse gases to the atmosphere. </a:t>
            </a:r>
          </a:p>
        </p:txBody>
      </p:sp>
    </p:spTree>
    <p:extLst>
      <p:ext uri="{BB962C8B-B14F-4D97-AF65-F5344CB8AC3E}">
        <p14:creationId xmlns:p14="http://schemas.microsoft.com/office/powerpoint/2010/main" val="864480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greenhouse gases</a:t>
            </a:r>
          </a:p>
        </p:txBody>
      </p:sp>
      <p:sp>
        <p:nvSpPr>
          <p:cNvPr id="4" name="TextBox 3"/>
          <p:cNvSpPr txBox="1"/>
          <p:nvPr/>
        </p:nvSpPr>
        <p:spPr>
          <a:xfrm>
            <a:off x="323944" y="1732202"/>
            <a:ext cx="2705164"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carbon dioxide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CO</a:t>
            </a:r>
            <a:r>
              <a:rPr kumimoji="0" lang="en-GB" sz="32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18" name="Picture 17" descr="A carbon dioxide molecu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03" y="3236583"/>
            <a:ext cx="1955766" cy="1175410"/>
          </a:xfrm>
          <a:prstGeom prst="rect">
            <a:avLst/>
          </a:prstGeom>
        </p:spPr>
      </p:pic>
      <p:sp>
        <p:nvSpPr>
          <p:cNvPr id="8" name="TextBox 7"/>
          <p:cNvSpPr txBox="1"/>
          <p:nvPr/>
        </p:nvSpPr>
        <p:spPr>
          <a:xfrm>
            <a:off x="1497134" y="4898473"/>
            <a:ext cx="3930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6" name="TextBox 5"/>
          <p:cNvSpPr txBox="1"/>
          <p:nvPr/>
        </p:nvSpPr>
        <p:spPr>
          <a:xfrm>
            <a:off x="3241992" y="1732202"/>
            <a:ext cx="1712713"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methane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CH</a:t>
            </a:r>
            <a:r>
              <a:rPr kumimoji="0" lang="en-GB" sz="3200" b="0" i="0" u="none" strike="noStrike" kern="1200" cap="none" spc="0" normalizeH="0" baseline="-25000" noProof="0">
                <a:ln>
                  <a:noFill/>
                </a:ln>
                <a:solidFill>
                  <a:prstClr val="black"/>
                </a:solidFill>
                <a:effectLst/>
                <a:uLnTx/>
                <a:uFillTx/>
                <a:latin typeface="Calibri" panose="020F0502020204030204"/>
                <a:ea typeface="+mn-ea"/>
                <a:cs typeface="+mn-cs"/>
              </a:rPr>
              <a:t>4</a:t>
            </a:r>
          </a:p>
        </p:txBody>
      </p:sp>
      <p:pic>
        <p:nvPicPr>
          <p:cNvPr id="3" name="Picture 2" descr="A methane molecu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472" y="3008977"/>
            <a:ext cx="1507062" cy="1643624"/>
          </a:xfrm>
          <a:prstGeom prst="rect">
            <a:avLst/>
          </a:prstGeom>
        </p:spPr>
      </p:pic>
      <p:sp>
        <p:nvSpPr>
          <p:cNvPr id="9" name="TextBox 8"/>
          <p:cNvSpPr txBox="1"/>
          <p:nvPr/>
        </p:nvSpPr>
        <p:spPr>
          <a:xfrm>
            <a:off x="3827193" y="4898473"/>
            <a:ext cx="60144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28</a:t>
            </a:r>
          </a:p>
        </p:txBody>
      </p:sp>
      <p:sp>
        <p:nvSpPr>
          <p:cNvPr id="7" name="TextBox 6"/>
          <p:cNvSpPr txBox="1"/>
          <p:nvPr/>
        </p:nvSpPr>
        <p:spPr>
          <a:xfrm>
            <a:off x="5334617" y="1732202"/>
            <a:ext cx="2415661"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nitrous oxide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N</a:t>
            </a:r>
            <a:r>
              <a:rPr kumimoji="0" lang="en-GB" sz="32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O</a:t>
            </a:r>
          </a:p>
        </p:txBody>
      </p:sp>
      <p:pic>
        <p:nvPicPr>
          <p:cNvPr id="20" name="Picture 19" descr="A nitrous oxide molecu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2329" y="3161731"/>
            <a:ext cx="2102083" cy="1297342"/>
          </a:xfrm>
          <a:prstGeom prst="rect">
            <a:avLst/>
          </a:prstGeom>
        </p:spPr>
      </p:pic>
      <p:sp>
        <p:nvSpPr>
          <p:cNvPr id="10" name="TextBox 9"/>
          <p:cNvSpPr txBox="1"/>
          <p:nvPr/>
        </p:nvSpPr>
        <p:spPr>
          <a:xfrm>
            <a:off x="6137860" y="4898473"/>
            <a:ext cx="8098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265</a:t>
            </a:r>
          </a:p>
        </p:txBody>
      </p:sp>
      <p:sp>
        <p:nvSpPr>
          <p:cNvPr id="5" name="TextBox 4"/>
          <p:cNvSpPr txBox="1"/>
          <p:nvPr/>
        </p:nvSpPr>
        <p:spPr>
          <a:xfrm>
            <a:off x="8986834" y="1732202"/>
            <a:ext cx="1642181"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F gases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(various)</a:t>
            </a:r>
          </a:p>
        </p:txBody>
      </p:sp>
      <p:pic>
        <p:nvPicPr>
          <p:cNvPr id="21" name="Picture 20" descr="Molecules of F-gase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1649" y="2771240"/>
            <a:ext cx="3672549" cy="2087451"/>
          </a:xfrm>
          <a:prstGeom prst="rect">
            <a:avLst/>
          </a:prstGeom>
        </p:spPr>
      </p:pic>
      <p:sp>
        <p:nvSpPr>
          <p:cNvPr id="11" name="TextBox 10"/>
          <p:cNvSpPr txBox="1"/>
          <p:nvPr/>
        </p:nvSpPr>
        <p:spPr>
          <a:xfrm>
            <a:off x="8733663" y="4898473"/>
            <a:ext cx="220124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10s-10,000s</a:t>
            </a:r>
          </a:p>
        </p:txBody>
      </p:sp>
      <p:sp>
        <p:nvSpPr>
          <p:cNvPr id="12" name="TextBox 11"/>
          <p:cNvSpPr txBox="1"/>
          <p:nvPr/>
        </p:nvSpPr>
        <p:spPr>
          <a:xfrm>
            <a:off x="704218" y="5897729"/>
            <a:ext cx="10800000" cy="648000"/>
          </a:xfrm>
          <a:prstGeom prst="rect">
            <a:avLst/>
          </a:prstGeom>
          <a:solidFill>
            <a:srgbClr val="007B97"/>
          </a:solid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mass x GWP </a:t>
            </a: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sym typeface="Wingdings" pitchFamily="2" charset="2"/>
              </a:rPr>
              <a:t> common currency of carbon dioxide equivalents (CO</a:t>
            </a:r>
            <a:r>
              <a:rPr kumimoji="0" lang="en-GB" sz="2800" b="1" i="0" u="none" strike="noStrike" kern="1200" cap="none" spc="0" normalizeH="0" baseline="-25000" noProof="0">
                <a:ln>
                  <a:noFill/>
                </a:ln>
                <a:solidFill>
                  <a:prstClr val="white"/>
                </a:solidFill>
                <a:effectLst/>
                <a:uLnTx/>
                <a:uFillTx/>
                <a:latin typeface="Calibri" panose="020F0502020204030204"/>
                <a:ea typeface="+mn-ea"/>
                <a:cs typeface="+mn-cs"/>
                <a:sym typeface="Wingdings" pitchFamily="2" charset="2"/>
              </a:rPr>
              <a:t>2</a:t>
            </a: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sym typeface="Wingdings" pitchFamily="2" charset="2"/>
              </a:rPr>
              <a:t>e)</a:t>
            </a:r>
            <a:endParaRPr kumimoji="0" lang="en-GB"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731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35763D-1D0B-C43E-9888-68C58CD08860}"/>
              </a:ext>
            </a:extLst>
          </p:cNvPr>
          <p:cNvSpPr>
            <a:spLocks noGrp="1"/>
          </p:cNvSpPr>
          <p:nvPr>
            <p:ph type="title"/>
          </p:nvPr>
        </p:nvSpPr>
        <p:spPr/>
        <p:txBody>
          <a:bodyPr/>
          <a:lstStyle/>
          <a:p>
            <a:r>
              <a:rPr lang="en-GB"/>
              <a:t>GHG emissions by sector (2019)</a:t>
            </a:r>
          </a:p>
        </p:txBody>
      </p:sp>
      <p:grpSp>
        <p:nvGrpSpPr>
          <p:cNvPr id="2" name="Group 1" descr="Energy accounts for around three-quarters (76%) of global GHG emissions. The pie chart provides a breakdown of emissions by sector.  All the hot colours (red to yellow) represent energy related emissions. The energy related emissions are: Electricty &amp; heat 32%; transportation 17%; manufacturing &amp; construction 13%; fugitive emisisons 7%; energy use in buildings 6%; and other fuels 1%. The non-energy related emissions are: agriculture 12%; land use change &amp; forestry 3%; waste 3%; and industrial processes 6%.">
            <a:extLst>
              <a:ext uri="{FF2B5EF4-FFF2-40B4-BE49-F238E27FC236}">
                <a16:creationId xmlns:a16="http://schemas.microsoft.com/office/drawing/2014/main" id="{EA37B532-070B-884C-5AB0-8DA13A6CD792}"/>
              </a:ext>
            </a:extLst>
          </p:cNvPr>
          <p:cNvGrpSpPr/>
          <p:nvPr/>
        </p:nvGrpSpPr>
        <p:grpSpPr>
          <a:xfrm>
            <a:off x="444557" y="1296526"/>
            <a:ext cx="10525637" cy="5542404"/>
            <a:chOff x="444557" y="1296526"/>
            <a:chExt cx="10525637" cy="5542404"/>
          </a:xfrm>
        </p:grpSpPr>
        <p:sp>
          <p:nvSpPr>
            <p:cNvPr id="434181" name="Text Box 5"/>
            <p:cNvSpPr txBox="1">
              <a:spLocks noChangeArrowheads="1"/>
            </p:cNvSpPr>
            <p:nvPr/>
          </p:nvSpPr>
          <p:spPr bwMode="auto">
            <a:xfrm>
              <a:off x="8193072" y="1850558"/>
              <a:ext cx="2777122" cy="4212193"/>
            </a:xfrm>
            <a:prstGeom prst="roundRect">
              <a:avLst>
                <a:gd name="adj" fmla="val 0"/>
              </a:avLst>
            </a:prstGeom>
            <a:solidFill>
              <a:srgbClr val="C00000"/>
            </a:solidFill>
            <a:ln w="9525">
              <a:noFill/>
              <a:miter lim="800000"/>
              <a:headEnd/>
              <a:tailEnd/>
            </a:ln>
            <a:effectLst/>
          </p:spPr>
          <p:txBody>
            <a:bodyPr wrap="square" anchor="ctr">
              <a:spAutoFit/>
            </a:bodyPr>
            <a:lstStyle/>
            <a:p>
              <a:pPr algn="ctr"/>
              <a:r>
                <a:rPr lang="en-GB" sz="4000">
                  <a:solidFill>
                    <a:schemeClr val="bg1"/>
                  </a:solidFill>
                  <a:latin typeface="Calibri" panose="020F0502020204030204" pitchFamily="34" charset="0"/>
                </a:rPr>
                <a:t>Energy accounts for </a:t>
              </a:r>
              <a:r>
                <a:rPr lang="en-GB" sz="6000" b="1">
                  <a:solidFill>
                    <a:schemeClr val="bg1"/>
                  </a:solidFill>
                  <a:latin typeface="Calibri" panose="020F0502020204030204" pitchFamily="34" charset="0"/>
                </a:rPr>
                <a:t>76% </a:t>
              </a:r>
            </a:p>
            <a:p>
              <a:pPr algn="ctr"/>
              <a:r>
                <a:rPr lang="en-GB" sz="4000">
                  <a:solidFill>
                    <a:schemeClr val="bg1"/>
                  </a:solidFill>
                  <a:latin typeface="Calibri" panose="020F0502020204030204" pitchFamily="34" charset="0"/>
                </a:rPr>
                <a:t>of global GHG emissions</a:t>
              </a:r>
            </a:p>
          </p:txBody>
        </p:sp>
        <p:pic>
          <p:nvPicPr>
            <p:cNvPr id="21" name="Picture 20" descr="A pie chart showing the breakdown of GHG emissions by sector.">
              <a:extLst>
                <a:ext uri="{FF2B5EF4-FFF2-40B4-BE49-F238E27FC236}">
                  <a16:creationId xmlns:a16="http://schemas.microsoft.com/office/drawing/2014/main" id="{85522203-2FD6-481A-B670-FBB61B13F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716" y="1383432"/>
              <a:ext cx="5897460" cy="5040000"/>
            </a:xfrm>
            <a:prstGeom prst="rect">
              <a:avLst/>
            </a:prstGeom>
          </p:spPr>
        </p:pic>
        <p:grpSp>
          <p:nvGrpSpPr>
            <p:cNvPr id="7" name="Group 6" descr="The energy related emissions are:&#10;Electricty &amp; Heat 15,835 MtCO2e (32%)&#10;Transportation 8,435 MtCO2e (17%)&#10;Manufacturing &amp; Construction 6,297 MtCO2e (13%)&#10;Fugitive 3,402 MtCO2e (7%)&#10;Buildings 3,065 MtCO2e (6%)&#10;Other Fuel 602 MtCO2e (1%)">
              <a:extLst>
                <a:ext uri="{FF2B5EF4-FFF2-40B4-BE49-F238E27FC236}">
                  <a16:creationId xmlns:a16="http://schemas.microsoft.com/office/drawing/2014/main" id="{6B086FD9-5DDD-4832-FDA1-DD774B77FD20}"/>
                </a:ext>
              </a:extLst>
            </p:cNvPr>
            <p:cNvGrpSpPr/>
            <p:nvPr/>
          </p:nvGrpSpPr>
          <p:grpSpPr>
            <a:xfrm>
              <a:off x="472942" y="1666484"/>
              <a:ext cx="7642733" cy="5172446"/>
              <a:chOff x="472942" y="1666484"/>
              <a:chExt cx="7642733" cy="5172446"/>
            </a:xfrm>
          </p:grpSpPr>
          <p:sp>
            <p:nvSpPr>
              <p:cNvPr id="12" name="TextBox 11"/>
              <p:cNvSpPr txBox="1"/>
              <p:nvPr/>
            </p:nvSpPr>
            <p:spPr>
              <a:xfrm>
                <a:off x="472942" y="3677504"/>
                <a:ext cx="1625573" cy="584775"/>
              </a:xfrm>
              <a:prstGeom prst="rect">
                <a:avLst/>
              </a:prstGeom>
              <a:noFill/>
            </p:spPr>
            <p:txBody>
              <a:bodyPr wrap="none" rtlCol="0">
                <a:spAutoFit/>
              </a:bodyPr>
              <a:lstStyle/>
              <a:p>
                <a:pPr algn="ctr"/>
                <a:r>
                  <a:rPr lang="en-GB" sz="1600" b="1">
                    <a:latin typeface="Calibri" panose="020F0502020204030204" pitchFamily="34" charset="0"/>
                  </a:rPr>
                  <a:t>Other Fuel</a:t>
                </a:r>
              </a:p>
              <a:p>
                <a:pPr algn="ctr"/>
                <a:r>
                  <a:rPr lang="en-GB" sz="1600">
                    <a:latin typeface="Calibri" panose="020F0502020204030204" pitchFamily="34" charset="0"/>
                  </a:rPr>
                  <a:t>602 MtCO</a:t>
                </a:r>
                <a:r>
                  <a:rPr lang="en-GB" sz="1600" baseline="-25000">
                    <a:latin typeface="Calibri" panose="020F0502020204030204" pitchFamily="34" charset="0"/>
                  </a:rPr>
                  <a:t>2</a:t>
                </a:r>
                <a:r>
                  <a:rPr lang="en-GB" sz="1600">
                    <a:latin typeface="Calibri" panose="020F0502020204030204" pitchFamily="34" charset="0"/>
                  </a:rPr>
                  <a:t>e (1%)</a:t>
                </a:r>
              </a:p>
            </p:txBody>
          </p:sp>
          <p:sp>
            <p:nvSpPr>
              <p:cNvPr id="11" name="TextBox 10"/>
              <p:cNvSpPr txBox="1"/>
              <p:nvPr/>
            </p:nvSpPr>
            <p:spPr>
              <a:xfrm>
                <a:off x="639820" y="4253202"/>
                <a:ext cx="1781065" cy="584775"/>
              </a:xfrm>
              <a:prstGeom prst="rect">
                <a:avLst/>
              </a:prstGeom>
              <a:noFill/>
            </p:spPr>
            <p:txBody>
              <a:bodyPr wrap="none" rtlCol="0">
                <a:spAutoFit/>
              </a:bodyPr>
              <a:lstStyle/>
              <a:p>
                <a:pPr algn="ctr"/>
                <a:r>
                  <a:rPr lang="en-GB" sz="1600" b="1">
                    <a:latin typeface="Calibri" panose="020F0502020204030204" pitchFamily="34" charset="0"/>
                  </a:rPr>
                  <a:t>Buildings</a:t>
                </a:r>
              </a:p>
              <a:p>
                <a:pPr algn="ctr"/>
                <a:r>
                  <a:rPr lang="en-GB" sz="1600">
                    <a:latin typeface="Calibri" panose="020F0502020204030204" pitchFamily="34" charset="0"/>
                  </a:rPr>
                  <a:t>3,065 MtCO</a:t>
                </a:r>
                <a:r>
                  <a:rPr lang="en-GB" sz="1600" baseline="-25000">
                    <a:latin typeface="Calibri" panose="020F0502020204030204" pitchFamily="34" charset="0"/>
                  </a:rPr>
                  <a:t>2</a:t>
                </a:r>
                <a:r>
                  <a:rPr lang="en-GB" sz="1600">
                    <a:latin typeface="Calibri" panose="020F0502020204030204" pitchFamily="34" charset="0"/>
                  </a:rPr>
                  <a:t>e (6%)</a:t>
                </a:r>
              </a:p>
            </p:txBody>
          </p:sp>
          <p:sp>
            <p:nvSpPr>
              <p:cNvPr id="10" name="TextBox 9"/>
              <p:cNvSpPr txBox="1"/>
              <p:nvPr/>
            </p:nvSpPr>
            <p:spPr>
              <a:xfrm>
                <a:off x="1137161" y="5124851"/>
                <a:ext cx="1781065" cy="584775"/>
              </a:xfrm>
              <a:prstGeom prst="rect">
                <a:avLst/>
              </a:prstGeom>
              <a:noFill/>
            </p:spPr>
            <p:txBody>
              <a:bodyPr wrap="none" rtlCol="0">
                <a:spAutoFit/>
              </a:bodyPr>
              <a:lstStyle/>
              <a:p>
                <a:pPr algn="ctr"/>
                <a:r>
                  <a:rPr lang="en-GB" sz="1600" b="1">
                    <a:latin typeface="Calibri" panose="020F0502020204030204" pitchFamily="34" charset="0"/>
                  </a:rPr>
                  <a:t>Fugitive</a:t>
                </a:r>
              </a:p>
              <a:p>
                <a:pPr algn="ctr"/>
                <a:r>
                  <a:rPr lang="en-GB" sz="1600">
                    <a:latin typeface="Calibri" panose="020F0502020204030204" pitchFamily="34" charset="0"/>
                  </a:rPr>
                  <a:t>3,402 MtCO</a:t>
                </a:r>
                <a:r>
                  <a:rPr lang="en-GB" sz="1600" baseline="-25000">
                    <a:latin typeface="Calibri" panose="020F0502020204030204" pitchFamily="34" charset="0"/>
                  </a:rPr>
                  <a:t>2</a:t>
                </a:r>
                <a:r>
                  <a:rPr lang="en-GB" sz="1600">
                    <a:latin typeface="Calibri" panose="020F0502020204030204" pitchFamily="34" charset="0"/>
                  </a:rPr>
                  <a:t>e (7%)</a:t>
                </a:r>
              </a:p>
            </p:txBody>
          </p:sp>
          <p:sp>
            <p:nvSpPr>
              <p:cNvPr id="9" name="TextBox 8"/>
              <p:cNvSpPr txBox="1"/>
              <p:nvPr/>
            </p:nvSpPr>
            <p:spPr>
              <a:xfrm>
                <a:off x="2273645" y="6007933"/>
                <a:ext cx="1885260" cy="830997"/>
              </a:xfrm>
              <a:prstGeom prst="rect">
                <a:avLst/>
              </a:prstGeom>
              <a:noFill/>
            </p:spPr>
            <p:txBody>
              <a:bodyPr wrap="none" rtlCol="0">
                <a:spAutoFit/>
              </a:bodyPr>
              <a:lstStyle/>
              <a:p>
                <a:pPr algn="ctr"/>
                <a:r>
                  <a:rPr lang="en-GB" sz="1600" b="1">
                    <a:latin typeface="Calibri" panose="020F0502020204030204" pitchFamily="34" charset="0"/>
                  </a:rPr>
                  <a:t>Manufacturing </a:t>
                </a:r>
              </a:p>
              <a:p>
                <a:pPr algn="ctr"/>
                <a:r>
                  <a:rPr lang="en-GB" sz="1600" b="1">
                    <a:latin typeface="Calibri" panose="020F0502020204030204" pitchFamily="34" charset="0"/>
                  </a:rPr>
                  <a:t>&amp; Construction</a:t>
                </a:r>
              </a:p>
              <a:p>
                <a:pPr algn="ctr"/>
                <a:r>
                  <a:rPr lang="en-GB" sz="1600">
                    <a:latin typeface="Calibri" panose="020F0502020204030204" pitchFamily="34" charset="0"/>
                  </a:rPr>
                  <a:t>6,297 MtCO</a:t>
                </a:r>
                <a:r>
                  <a:rPr lang="en-GB" sz="1600" baseline="-25000">
                    <a:latin typeface="Calibri" panose="020F0502020204030204" pitchFamily="34" charset="0"/>
                  </a:rPr>
                  <a:t>2</a:t>
                </a:r>
                <a:r>
                  <a:rPr lang="en-GB" sz="1600">
                    <a:latin typeface="Calibri" panose="020F0502020204030204" pitchFamily="34" charset="0"/>
                  </a:rPr>
                  <a:t>e (13%)</a:t>
                </a:r>
              </a:p>
            </p:txBody>
          </p:sp>
          <p:sp>
            <p:nvSpPr>
              <p:cNvPr id="4" name="TextBox 3"/>
              <p:cNvSpPr txBox="1"/>
              <p:nvPr/>
            </p:nvSpPr>
            <p:spPr>
              <a:xfrm>
                <a:off x="6126220" y="1666484"/>
                <a:ext cx="1989455" cy="584775"/>
              </a:xfrm>
              <a:prstGeom prst="rect">
                <a:avLst/>
              </a:prstGeom>
              <a:noFill/>
            </p:spPr>
            <p:txBody>
              <a:bodyPr wrap="none" rtlCol="0">
                <a:spAutoFit/>
              </a:bodyPr>
              <a:lstStyle/>
              <a:p>
                <a:pPr algn="ctr"/>
                <a:r>
                  <a:rPr lang="en-GB" sz="1600" b="1">
                    <a:latin typeface="Calibri" panose="020F0502020204030204" pitchFamily="34" charset="0"/>
                  </a:rPr>
                  <a:t>Electricity &amp; Heat</a:t>
                </a:r>
              </a:p>
              <a:p>
                <a:pPr algn="ctr"/>
                <a:r>
                  <a:rPr lang="en-GB" sz="1600">
                    <a:latin typeface="Calibri" panose="020F0502020204030204" pitchFamily="34" charset="0"/>
                  </a:rPr>
                  <a:t>15,835 MtCO</a:t>
                </a:r>
                <a:r>
                  <a:rPr lang="en-GB" sz="1600" baseline="-25000">
                    <a:latin typeface="Calibri" panose="020F0502020204030204" pitchFamily="34" charset="0"/>
                  </a:rPr>
                  <a:t>2</a:t>
                </a:r>
                <a:r>
                  <a:rPr lang="en-GB" sz="1600">
                    <a:latin typeface="Calibri" panose="020F0502020204030204" pitchFamily="34" charset="0"/>
                  </a:rPr>
                  <a:t>e (32%)</a:t>
                </a:r>
              </a:p>
            </p:txBody>
          </p:sp>
          <p:sp>
            <p:nvSpPr>
              <p:cNvPr id="8" name="TextBox 7"/>
              <p:cNvSpPr txBox="1"/>
              <p:nvPr/>
            </p:nvSpPr>
            <p:spPr>
              <a:xfrm>
                <a:off x="5708907" y="5838657"/>
                <a:ext cx="1885260" cy="584775"/>
              </a:xfrm>
              <a:prstGeom prst="rect">
                <a:avLst/>
              </a:prstGeom>
              <a:noFill/>
            </p:spPr>
            <p:txBody>
              <a:bodyPr wrap="none" rtlCol="0">
                <a:spAutoFit/>
              </a:bodyPr>
              <a:lstStyle/>
              <a:p>
                <a:pPr algn="ctr"/>
                <a:r>
                  <a:rPr lang="en-GB" sz="1600" b="1">
                    <a:latin typeface="Calibri" panose="020F0502020204030204" pitchFamily="34" charset="0"/>
                  </a:rPr>
                  <a:t>Transportation</a:t>
                </a:r>
              </a:p>
              <a:p>
                <a:pPr algn="ctr"/>
                <a:r>
                  <a:rPr lang="en-GB" sz="1600">
                    <a:latin typeface="Calibri" panose="020F0502020204030204" pitchFamily="34" charset="0"/>
                  </a:rPr>
                  <a:t>8,435 MtCO</a:t>
                </a:r>
                <a:r>
                  <a:rPr lang="en-GB" sz="1600" baseline="-25000">
                    <a:latin typeface="Calibri" panose="020F0502020204030204" pitchFamily="34" charset="0"/>
                  </a:rPr>
                  <a:t>2</a:t>
                </a:r>
                <a:r>
                  <a:rPr lang="en-GB" sz="1600">
                    <a:latin typeface="Calibri" panose="020F0502020204030204" pitchFamily="34" charset="0"/>
                  </a:rPr>
                  <a:t>e (17%)</a:t>
                </a:r>
              </a:p>
            </p:txBody>
          </p:sp>
        </p:grpSp>
        <p:grpSp>
          <p:nvGrpSpPr>
            <p:cNvPr id="17" name="Group 16" descr="The non-energy related emissions are:&#10;Agriculture 5,795 MtCO2e (12%)&#10;Land Use Change &amp; Forestry 1,642 MtCO2e (3%)&#10;Waste 1,630 MtCO2e (3%)&#10;Industrial Processes 3,056 MtCO2e (6%)">
              <a:extLst>
                <a:ext uri="{FF2B5EF4-FFF2-40B4-BE49-F238E27FC236}">
                  <a16:creationId xmlns:a16="http://schemas.microsoft.com/office/drawing/2014/main" id="{4D0B8913-1FEB-FDA2-142B-E264A395722E}"/>
                </a:ext>
              </a:extLst>
            </p:cNvPr>
            <p:cNvGrpSpPr/>
            <p:nvPr/>
          </p:nvGrpSpPr>
          <p:grpSpPr>
            <a:xfrm>
              <a:off x="444557" y="1296526"/>
              <a:ext cx="3125419" cy="2333736"/>
              <a:chOff x="444557" y="1296526"/>
              <a:chExt cx="3125419" cy="2333736"/>
            </a:xfrm>
          </p:grpSpPr>
          <p:sp>
            <p:nvSpPr>
              <p:cNvPr id="16" name="TextBox 15"/>
              <p:cNvSpPr txBox="1"/>
              <p:nvPr/>
            </p:nvSpPr>
            <p:spPr>
              <a:xfrm>
                <a:off x="1684716" y="1296526"/>
                <a:ext cx="1885260" cy="584775"/>
              </a:xfrm>
              <a:prstGeom prst="rect">
                <a:avLst/>
              </a:prstGeom>
              <a:noFill/>
            </p:spPr>
            <p:txBody>
              <a:bodyPr wrap="none" rtlCol="0">
                <a:spAutoFit/>
              </a:bodyPr>
              <a:lstStyle/>
              <a:p>
                <a:pPr algn="ctr"/>
                <a:r>
                  <a:rPr lang="en-GB" sz="1600" b="1">
                    <a:latin typeface="Calibri" panose="020F0502020204030204" pitchFamily="34" charset="0"/>
                  </a:rPr>
                  <a:t>Agriculture</a:t>
                </a:r>
              </a:p>
              <a:p>
                <a:pPr algn="ctr"/>
                <a:r>
                  <a:rPr lang="en-GB" sz="1600">
                    <a:latin typeface="Calibri" panose="020F0502020204030204" pitchFamily="34" charset="0"/>
                  </a:rPr>
                  <a:t>5,795 MtCO</a:t>
                </a:r>
                <a:r>
                  <a:rPr lang="en-GB" sz="1600" baseline="-25000">
                    <a:latin typeface="Calibri" panose="020F0502020204030204" pitchFamily="34" charset="0"/>
                  </a:rPr>
                  <a:t>2</a:t>
                </a:r>
                <a:r>
                  <a:rPr lang="en-GB" sz="1600">
                    <a:latin typeface="Calibri" panose="020F0502020204030204" pitchFamily="34" charset="0"/>
                  </a:rPr>
                  <a:t>e (12%)</a:t>
                </a:r>
              </a:p>
            </p:txBody>
          </p:sp>
          <p:sp>
            <p:nvSpPr>
              <p:cNvPr id="15" name="TextBox 14"/>
              <p:cNvSpPr txBox="1"/>
              <p:nvPr/>
            </p:nvSpPr>
            <p:spPr>
              <a:xfrm>
                <a:off x="1129862" y="1812353"/>
                <a:ext cx="1781065" cy="584775"/>
              </a:xfrm>
              <a:prstGeom prst="rect">
                <a:avLst/>
              </a:prstGeom>
              <a:noFill/>
            </p:spPr>
            <p:txBody>
              <a:bodyPr wrap="none" rtlCol="0">
                <a:spAutoFit/>
              </a:bodyPr>
              <a:lstStyle/>
              <a:p>
                <a:pPr algn="ctr"/>
                <a:r>
                  <a:rPr lang="en-GB" sz="1600" b="1">
                    <a:latin typeface="Calibri" panose="020F0502020204030204" pitchFamily="34" charset="0"/>
                  </a:rPr>
                  <a:t>LUCF</a:t>
                </a:r>
              </a:p>
              <a:p>
                <a:pPr algn="ctr"/>
                <a:r>
                  <a:rPr lang="en-GB" sz="1600">
                    <a:latin typeface="Calibri" panose="020F0502020204030204" pitchFamily="34" charset="0"/>
                  </a:rPr>
                  <a:t>1,642 MtCO</a:t>
                </a:r>
                <a:r>
                  <a:rPr lang="en-GB" sz="1600" baseline="-25000">
                    <a:latin typeface="Calibri" panose="020F0502020204030204" pitchFamily="34" charset="0"/>
                  </a:rPr>
                  <a:t>2</a:t>
                </a:r>
                <a:r>
                  <a:rPr lang="en-GB" sz="1600">
                    <a:latin typeface="Calibri" panose="020F0502020204030204" pitchFamily="34" charset="0"/>
                  </a:rPr>
                  <a:t>e (3%)</a:t>
                </a:r>
              </a:p>
            </p:txBody>
          </p:sp>
          <p:sp>
            <p:nvSpPr>
              <p:cNvPr id="13" name="TextBox 12"/>
              <p:cNvSpPr txBox="1"/>
              <p:nvPr/>
            </p:nvSpPr>
            <p:spPr>
              <a:xfrm>
                <a:off x="838200" y="2313821"/>
                <a:ext cx="1781065" cy="584775"/>
              </a:xfrm>
              <a:prstGeom prst="rect">
                <a:avLst/>
              </a:prstGeom>
              <a:noFill/>
            </p:spPr>
            <p:txBody>
              <a:bodyPr wrap="none" rtlCol="0">
                <a:spAutoFit/>
              </a:bodyPr>
              <a:lstStyle/>
              <a:p>
                <a:pPr algn="ctr"/>
                <a:r>
                  <a:rPr lang="en-GB" sz="1600" b="1">
                    <a:latin typeface="Calibri" panose="020F0502020204030204" pitchFamily="34" charset="0"/>
                  </a:rPr>
                  <a:t>Waste</a:t>
                </a:r>
              </a:p>
              <a:p>
                <a:pPr algn="ctr"/>
                <a:r>
                  <a:rPr lang="en-GB" sz="1600">
                    <a:latin typeface="Calibri" panose="020F0502020204030204" pitchFamily="34" charset="0"/>
                  </a:rPr>
                  <a:t>1,630 MtCO</a:t>
                </a:r>
                <a:r>
                  <a:rPr lang="en-GB" sz="1600" baseline="-25000">
                    <a:latin typeface="Calibri" panose="020F0502020204030204" pitchFamily="34" charset="0"/>
                  </a:rPr>
                  <a:t>2</a:t>
                </a:r>
                <a:r>
                  <a:rPr lang="en-GB" sz="1600">
                    <a:latin typeface="Calibri" panose="020F0502020204030204" pitchFamily="34" charset="0"/>
                  </a:rPr>
                  <a:t>e (3%)</a:t>
                </a:r>
              </a:p>
            </p:txBody>
          </p:sp>
          <p:sp>
            <p:nvSpPr>
              <p:cNvPr id="14" name="TextBox 13"/>
              <p:cNvSpPr txBox="1"/>
              <p:nvPr/>
            </p:nvSpPr>
            <p:spPr>
              <a:xfrm>
                <a:off x="444557" y="3045487"/>
                <a:ext cx="1869423" cy="584775"/>
              </a:xfrm>
              <a:prstGeom prst="rect">
                <a:avLst/>
              </a:prstGeom>
              <a:noFill/>
            </p:spPr>
            <p:txBody>
              <a:bodyPr wrap="none" rtlCol="0">
                <a:spAutoFit/>
              </a:bodyPr>
              <a:lstStyle/>
              <a:p>
                <a:pPr algn="ctr"/>
                <a:r>
                  <a:rPr lang="en-GB" sz="1600" b="1">
                    <a:latin typeface="Calibri" panose="020F0502020204030204" pitchFamily="34" charset="0"/>
                  </a:rPr>
                  <a:t>Industrial Processes</a:t>
                </a:r>
              </a:p>
              <a:p>
                <a:pPr algn="ctr"/>
                <a:r>
                  <a:rPr lang="en-GB" sz="1600">
                    <a:latin typeface="Calibri" panose="020F0502020204030204" pitchFamily="34" charset="0"/>
                  </a:rPr>
                  <a:t>3,056 MtCO</a:t>
                </a:r>
                <a:r>
                  <a:rPr lang="en-GB" sz="1600" baseline="-25000">
                    <a:latin typeface="Calibri" panose="020F0502020204030204" pitchFamily="34" charset="0"/>
                  </a:rPr>
                  <a:t>2</a:t>
                </a:r>
                <a:r>
                  <a:rPr lang="en-GB" sz="1600">
                    <a:latin typeface="Calibri" panose="020F0502020204030204" pitchFamily="34" charset="0"/>
                  </a:rPr>
                  <a:t>e (6%)</a:t>
                </a:r>
              </a:p>
            </p:txBody>
          </p:sp>
        </p:grpSp>
      </p:grpSp>
    </p:spTree>
    <p:extLst>
      <p:ext uri="{BB962C8B-B14F-4D97-AF65-F5344CB8AC3E}">
        <p14:creationId xmlns:p14="http://schemas.microsoft.com/office/powerpoint/2010/main" val="172380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6EA20-D10F-C49D-6AE7-CB38D557A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73706-9EFE-1316-015A-A3B504698DB0}"/>
              </a:ext>
            </a:extLst>
          </p:cNvPr>
          <p:cNvSpPr>
            <a:spLocks noGrp="1"/>
          </p:cNvSpPr>
          <p:nvPr>
            <p:ph type="title"/>
          </p:nvPr>
        </p:nvSpPr>
        <p:spPr>
          <a:xfrm>
            <a:off x="838200" y="543545"/>
            <a:ext cx="10515600" cy="1325563"/>
          </a:xfrm>
        </p:spPr>
        <p:txBody>
          <a:bodyPr/>
          <a:lstStyle/>
          <a:p>
            <a:r>
              <a:rPr lang="en-GB" b="1">
                <a:latin typeface="Aptos" panose="020B0004020202020204" pitchFamily="34" charset="0"/>
              </a:rPr>
              <a:t>What we’ll be covering </a:t>
            </a:r>
            <a:endParaRPr lang="en-GB"/>
          </a:p>
        </p:txBody>
      </p:sp>
      <p:sp>
        <p:nvSpPr>
          <p:cNvPr id="3" name="Content Placeholder 2">
            <a:extLst>
              <a:ext uri="{FF2B5EF4-FFF2-40B4-BE49-F238E27FC236}">
                <a16:creationId xmlns:a16="http://schemas.microsoft.com/office/drawing/2014/main" id="{082254CC-2BEC-8AE4-49F2-3869655C248A}"/>
              </a:ext>
            </a:extLst>
          </p:cNvPr>
          <p:cNvSpPr>
            <a:spLocks noGrp="1"/>
          </p:cNvSpPr>
          <p:nvPr>
            <p:ph idx="1"/>
          </p:nvPr>
        </p:nvSpPr>
        <p:spPr>
          <a:xfrm>
            <a:off x="838200" y="1714501"/>
            <a:ext cx="10515600" cy="4233862"/>
          </a:xfrm>
        </p:spPr>
        <p:txBody>
          <a:bodyPr>
            <a:normAutofit fontScale="92500" lnSpcReduction="10000"/>
          </a:bodyPr>
          <a:lstStyle/>
          <a:p>
            <a:r>
              <a:rPr lang="en-GB" sz="3600"/>
              <a:t>Introductions</a:t>
            </a:r>
          </a:p>
          <a:p>
            <a:r>
              <a:rPr lang="en-GB" sz="3600"/>
              <a:t>The Royal Society and their programme</a:t>
            </a:r>
          </a:p>
          <a:p>
            <a:r>
              <a:rPr lang="en-GB" sz="3600"/>
              <a:t>Pilot Partnership programme aims </a:t>
            </a:r>
          </a:p>
          <a:p>
            <a:r>
              <a:rPr lang="en-GB" sz="3600"/>
              <a:t>Time commitments </a:t>
            </a:r>
          </a:p>
          <a:p>
            <a:r>
              <a:rPr lang="en-GB" sz="3600"/>
              <a:t>Who are the academic researchers?</a:t>
            </a:r>
          </a:p>
          <a:p>
            <a:r>
              <a:rPr lang="en-GB" sz="3600"/>
              <a:t>Funding and resources</a:t>
            </a:r>
          </a:p>
          <a:p>
            <a:r>
              <a:rPr lang="en-GB" sz="3600"/>
              <a:t>Practical enquiries </a:t>
            </a:r>
          </a:p>
          <a:p>
            <a:r>
              <a:rPr lang="en-GB" sz="3600"/>
              <a:t>Questions and next steps</a:t>
            </a:r>
          </a:p>
          <a:p>
            <a:endParaRPr lang="en-GB" sz="3600"/>
          </a:p>
        </p:txBody>
      </p:sp>
      <p:pic>
        <p:nvPicPr>
          <p:cNvPr id="4" name="Picture 3" descr="A close-up of a logo&#10;&#10;Description automatically generated">
            <a:extLst>
              <a:ext uri="{FF2B5EF4-FFF2-40B4-BE49-F238E27FC236}">
                <a16:creationId xmlns:a16="http://schemas.microsoft.com/office/drawing/2014/main" id="{43ABDFC9-64F6-7894-7FF3-276B55825E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spTree>
    <p:extLst>
      <p:ext uri="{BB962C8B-B14F-4D97-AF65-F5344CB8AC3E}">
        <p14:creationId xmlns:p14="http://schemas.microsoft.com/office/powerpoint/2010/main" val="3716279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a:t>GHG emissions by gas (2019)</a:t>
            </a:r>
          </a:p>
        </p:txBody>
      </p:sp>
      <p:sp>
        <p:nvSpPr>
          <p:cNvPr id="8" name="Text Box 5"/>
          <p:cNvSpPr txBox="1">
            <a:spLocks noChangeArrowheads="1"/>
          </p:cNvSpPr>
          <p:nvPr/>
        </p:nvSpPr>
        <p:spPr bwMode="auto">
          <a:xfrm>
            <a:off x="1235075" y="1845707"/>
            <a:ext cx="2777122" cy="4212193"/>
          </a:xfrm>
          <a:prstGeom prst="roundRect">
            <a:avLst>
              <a:gd name="adj" fmla="val 0"/>
            </a:avLst>
          </a:prstGeom>
          <a:solidFill>
            <a:srgbClr val="6EA037"/>
          </a:solidFill>
          <a:ln w="9525">
            <a:noFill/>
            <a:miter lim="800000"/>
            <a:headEnd/>
            <a:tailEnd/>
          </a:ln>
          <a:effectLst/>
        </p:spPr>
        <p:txBody>
          <a:bodyPr wrap="square" anchor="ctr">
            <a:spAutoFit/>
          </a:bodyPr>
          <a:lstStyle/>
          <a:p>
            <a:pPr algn="ctr"/>
            <a:r>
              <a:rPr lang="en-GB" sz="4000">
                <a:solidFill>
                  <a:schemeClr val="bg1"/>
                </a:solidFill>
                <a:latin typeface="Calibri" panose="020F0502020204030204" pitchFamily="34" charset="0"/>
              </a:rPr>
              <a:t>CO</a:t>
            </a:r>
            <a:r>
              <a:rPr lang="en-GB" sz="4000" baseline="-25000">
                <a:solidFill>
                  <a:schemeClr val="bg1"/>
                </a:solidFill>
                <a:latin typeface="Calibri" panose="020F0502020204030204" pitchFamily="34" charset="0"/>
              </a:rPr>
              <a:t>2</a:t>
            </a:r>
            <a:r>
              <a:rPr lang="en-GB" sz="4000">
                <a:solidFill>
                  <a:schemeClr val="bg1"/>
                </a:solidFill>
                <a:latin typeface="Calibri" panose="020F0502020204030204" pitchFamily="34" charset="0"/>
              </a:rPr>
              <a:t>  accounts for </a:t>
            </a:r>
            <a:r>
              <a:rPr lang="en-GB" sz="6000" b="1">
                <a:solidFill>
                  <a:schemeClr val="bg1"/>
                </a:solidFill>
                <a:latin typeface="Calibri" panose="020F0502020204030204" pitchFamily="34" charset="0"/>
              </a:rPr>
              <a:t>74%   </a:t>
            </a:r>
          </a:p>
          <a:p>
            <a:pPr algn="ctr"/>
            <a:r>
              <a:rPr lang="en-GB" sz="4000">
                <a:solidFill>
                  <a:schemeClr val="bg1"/>
                </a:solidFill>
                <a:latin typeface="Calibri" panose="020F0502020204030204" pitchFamily="34" charset="0"/>
              </a:rPr>
              <a:t>of global GHG emissions</a:t>
            </a:r>
          </a:p>
        </p:txBody>
      </p:sp>
      <p:pic>
        <p:nvPicPr>
          <p:cNvPr id="3" name="Picture 2" descr="A pie chart showing the GHG Emissions by Gas. CO2 has the biggest percentage - 74%.">
            <a:extLst>
              <a:ext uri="{FF2B5EF4-FFF2-40B4-BE49-F238E27FC236}">
                <a16:creationId xmlns:a16="http://schemas.microsoft.com/office/drawing/2014/main" id="{D0ED6BBC-7E48-46CB-BD85-648631D39865}"/>
              </a:ext>
            </a:extLst>
          </p:cNvPr>
          <p:cNvPicPr>
            <a:picLocks noChangeAspect="1"/>
          </p:cNvPicPr>
          <p:nvPr/>
        </p:nvPicPr>
        <p:blipFill>
          <a:blip r:embed="rId3"/>
          <a:stretch>
            <a:fillRect/>
          </a:stretch>
        </p:blipFill>
        <p:spPr>
          <a:xfrm>
            <a:off x="5084428" y="1431803"/>
            <a:ext cx="5728746" cy="5040000"/>
          </a:xfrm>
          <a:prstGeom prst="rect">
            <a:avLst/>
          </a:prstGeom>
        </p:spPr>
      </p:pic>
      <p:sp>
        <p:nvSpPr>
          <p:cNvPr id="14" name="TextBox 13"/>
          <p:cNvSpPr txBox="1"/>
          <p:nvPr/>
        </p:nvSpPr>
        <p:spPr>
          <a:xfrm>
            <a:off x="4541074" y="2152532"/>
            <a:ext cx="1462068" cy="830997"/>
          </a:xfrm>
          <a:prstGeom prst="rect">
            <a:avLst/>
          </a:prstGeom>
          <a:noFill/>
        </p:spPr>
        <p:txBody>
          <a:bodyPr wrap="none" rtlCol="0">
            <a:spAutoFit/>
          </a:bodyPr>
          <a:lstStyle/>
          <a:p>
            <a:pPr algn="ctr"/>
            <a:r>
              <a:rPr lang="en-GB" sz="1600" b="1">
                <a:latin typeface="Calibri" panose="020F0502020204030204" pitchFamily="34" charset="0"/>
              </a:rPr>
              <a:t>CO</a:t>
            </a:r>
            <a:r>
              <a:rPr lang="en-GB" sz="1600" b="1" baseline="-25000">
                <a:latin typeface="Calibri" panose="020F0502020204030204" pitchFamily="34" charset="0"/>
              </a:rPr>
              <a:t>2</a:t>
            </a:r>
          </a:p>
          <a:p>
            <a:pPr algn="ctr"/>
            <a:r>
              <a:rPr lang="en-GB" sz="1600">
                <a:latin typeface="Calibri" panose="020F0502020204030204" pitchFamily="34" charset="0"/>
              </a:rPr>
              <a:t>36,874 MtCO</a:t>
            </a:r>
            <a:r>
              <a:rPr lang="en-GB" sz="1600" baseline="-25000">
                <a:latin typeface="Calibri" panose="020F0502020204030204" pitchFamily="34" charset="0"/>
              </a:rPr>
              <a:t>2</a:t>
            </a:r>
            <a:r>
              <a:rPr lang="en-GB" sz="1600">
                <a:latin typeface="Calibri" panose="020F0502020204030204" pitchFamily="34" charset="0"/>
              </a:rPr>
              <a:t>e</a:t>
            </a:r>
          </a:p>
          <a:p>
            <a:pPr algn="ctr"/>
            <a:r>
              <a:rPr lang="en-GB" sz="1600">
                <a:latin typeface="Calibri" panose="020F0502020204030204" pitchFamily="34" charset="0"/>
              </a:rPr>
              <a:t>(74%)</a:t>
            </a:r>
          </a:p>
        </p:txBody>
      </p:sp>
      <p:sp>
        <p:nvSpPr>
          <p:cNvPr id="17" name="TextBox 16"/>
          <p:cNvSpPr txBox="1"/>
          <p:nvPr/>
        </p:nvSpPr>
        <p:spPr>
          <a:xfrm>
            <a:off x="9610547" y="1808163"/>
            <a:ext cx="1357872" cy="830997"/>
          </a:xfrm>
          <a:prstGeom prst="rect">
            <a:avLst/>
          </a:prstGeom>
          <a:noFill/>
        </p:spPr>
        <p:txBody>
          <a:bodyPr wrap="none" rtlCol="0">
            <a:spAutoFit/>
          </a:bodyPr>
          <a:lstStyle/>
          <a:p>
            <a:pPr algn="ctr"/>
            <a:r>
              <a:rPr lang="en-GB" sz="1600" b="1">
                <a:latin typeface="Calibri" panose="020F0502020204030204" pitchFamily="34" charset="0"/>
              </a:rPr>
              <a:t>F-gases</a:t>
            </a:r>
            <a:endParaRPr lang="en-GB" sz="1600" b="1" baseline="-25000">
              <a:latin typeface="Calibri" panose="020F0502020204030204" pitchFamily="34" charset="0"/>
            </a:endParaRPr>
          </a:p>
          <a:p>
            <a:pPr algn="ctr"/>
            <a:r>
              <a:rPr lang="en-GB" sz="1600">
                <a:latin typeface="Calibri" panose="020F0502020204030204" pitchFamily="34" charset="0"/>
              </a:rPr>
              <a:t>1,177 MtCO</a:t>
            </a:r>
            <a:r>
              <a:rPr lang="en-GB" sz="1600" baseline="-25000">
                <a:latin typeface="Calibri" panose="020F0502020204030204" pitchFamily="34" charset="0"/>
              </a:rPr>
              <a:t>2</a:t>
            </a:r>
            <a:r>
              <a:rPr lang="en-GB" sz="1600">
                <a:latin typeface="Calibri" panose="020F0502020204030204" pitchFamily="34" charset="0"/>
              </a:rPr>
              <a:t>e</a:t>
            </a:r>
          </a:p>
          <a:p>
            <a:pPr algn="ctr"/>
            <a:r>
              <a:rPr lang="en-GB" sz="1600">
                <a:latin typeface="Calibri" panose="020F0502020204030204" pitchFamily="34" charset="0"/>
              </a:rPr>
              <a:t>(2%)</a:t>
            </a:r>
          </a:p>
        </p:txBody>
      </p:sp>
      <p:sp>
        <p:nvSpPr>
          <p:cNvPr id="16" name="TextBox 15"/>
          <p:cNvSpPr txBox="1"/>
          <p:nvPr/>
        </p:nvSpPr>
        <p:spPr>
          <a:xfrm>
            <a:off x="10033861" y="2520708"/>
            <a:ext cx="1357872" cy="830997"/>
          </a:xfrm>
          <a:prstGeom prst="rect">
            <a:avLst/>
          </a:prstGeom>
          <a:noFill/>
        </p:spPr>
        <p:txBody>
          <a:bodyPr wrap="none" rtlCol="0">
            <a:spAutoFit/>
          </a:bodyPr>
          <a:lstStyle/>
          <a:p>
            <a:pPr algn="ctr"/>
            <a:r>
              <a:rPr lang="en-GB" sz="1600" b="1">
                <a:latin typeface="Calibri" panose="020F0502020204030204" pitchFamily="34" charset="0"/>
              </a:rPr>
              <a:t>N</a:t>
            </a:r>
            <a:r>
              <a:rPr lang="en-GB" sz="1600" b="1" baseline="-25000">
                <a:latin typeface="Calibri" panose="020F0502020204030204" pitchFamily="34" charset="0"/>
              </a:rPr>
              <a:t>2</a:t>
            </a:r>
            <a:r>
              <a:rPr lang="en-GB" sz="1600" b="1">
                <a:latin typeface="Calibri" panose="020F0502020204030204" pitchFamily="34" charset="0"/>
              </a:rPr>
              <a:t>O</a:t>
            </a:r>
            <a:endParaRPr lang="en-GB" sz="1600" b="1" baseline="-25000">
              <a:latin typeface="Calibri" panose="020F0502020204030204" pitchFamily="34" charset="0"/>
            </a:endParaRPr>
          </a:p>
          <a:p>
            <a:pPr algn="ctr"/>
            <a:r>
              <a:rPr lang="en-GB" sz="1600">
                <a:latin typeface="Calibri" panose="020F0502020204030204" pitchFamily="34" charset="0"/>
              </a:rPr>
              <a:t>3,097 MtCO</a:t>
            </a:r>
            <a:r>
              <a:rPr lang="en-GB" sz="1600" baseline="-25000">
                <a:latin typeface="Calibri" panose="020F0502020204030204" pitchFamily="34" charset="0"/>
              </a:rPr>
              <a:t>2</a:t>
            </a:r>
            <a:r>
              <a:rPr lang="en-GB" sz="1600">
                <a:latin typeface="Calibri" panose="020F0502020204030204" pitchFamily="34" charset="0"/>
              </a:rPr>
              <a:t>e</a:t>
            </a:r>
          </a:p>
          <a:p>
            <a:pPr algn="ctr"/>
            <a:r>
              <a:rPr lang="en-GB" sz="1600">
                <a:latin typeface="Calibri" panose="020F0502020204030204" pitchFamily="34" charset="0"/>
              </a:rPr>
              <a:t>(6%)</a:t>
            </a:r>
          </a:p>
        </p:txBody>
      </p:sp>
      <p:sp>
        <p:nvSpPr>
          <p:cNvPr id="15" name="TextBox 14"/>
          <p:cNvSpPr txBox="1"/>
          <p:nvPr/>
        </p:nvSpPr>
        <p:spPr>
          <a:xfrm>
            <a:off x="10195130" y="4166311"/>
            <a:ext cx="1357872" cy="830997"/>
          </a:xfrm>
          <a:prstGeom prst="rect">
            <a:avLst/>
          </a:prstGeom>
          <a:noFill/>
        </p:spPr>
        <p:txBody>
          <a:bodyPr wrap="none" rtlCol="0">
            <a:spAutoFit/>
          </a:bodyPr>
          <a:lstStyle/>
          <a:p>
            <a:pPr algn="ctr"/>
            <a:r>
              <a:rPr lang="en-GB" sz="1600" b="1">
                <a:latin typeface="Calibri" panose="020F0502020204030204" pitchFamily="34" charset="0"/>
              </a:rPr>
              <a:t>CH</a:t>
            </a:r>
            <a:r>
              <a:rPr lang="en-GB" sz="1600" b="1" baseline="-25000">
                <a:latin typeface="Calibri" panose="020F0502020204030204" pitchFamily="34" charset="0"/>
              </a:rPr>
              <a:t>4</a:t>
            </a:r>
          </a:p>
          <a:p>
            <a:pPr algn="ctr"/>
            <a:r>
              <a:rPr lang="en-GB" sz="1600">
                <a:latin typeface="Calibri" panose="020F0502020204030204" pitchFamily="34" charset="0"/>
              </a:rPr>
              <a:t>8,610 MtCO</a:t>
            </a:r>
            <a:r>
              <a:rPr lang="en-GB" sz="1600" baseline="-25000">
                <a:latin typeface="Calibri" panose="020F0502020204030204" pitchFamily="34" charset="0"/>
              </a:rPr>
              <a:t>2</a:t>
            </a:r>
            <a:r>
              <a:rPr lang="en-GB" sz="1600">
                <a:latin typeface="Calibri" panose="020F0502020204030204" pitchFamily="34" charset="0"/>
              </a:rPr>
              <a:t>e</a:t>
            </a:r>
          </a:p>
          <a:p>
            <a:pPr algn="ctr"/>
            <a:r>
              <a:rPr lang="en-GB" sz="1600">
                <a:latin typeface="Calibri" panose="020F0502020204030204" pitchFamily="34" charset="0"/>
              </a:rPr>
              <a:t> (17%)</a:t>
            </a:r>
          </a:p>
        </p:txBody>
      </p:sp>
      <p:sp>
        <p:nvSpPr>
          <p:cNvPr id="10" name="Rectangle 9" descr="Key - green representing carbon dioxide"/>
          <p:cNvSpPr/>
          <p:nvPr/>
        </p:nvSpPr>
        <p:spPr>
          <a:xfrm>
            <a:off x="2025931" y="6293621"/>
            <a:ext cx="360000" cy="360000"/>
          </a:xfrm>
          <a:prstGeom prst="rect">
            <a:avLst/>
          </a:prstGeom>
          <a:solidFill>
            <a:srgbClr val="6EA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descr="Key - yellow representing methane"/>
          <p:cNvSpPr/>
          <p:nvPr/>
        </p:nvSpPr>
        <p:spPr>
          <a:xfrm>
            <a:off x="4545931" y="6293621"/>
            <a:ext cx="360000" cy="360000"/>
          </a:xfrm>
          <a:prstGeom prst="rect">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descr="Key - blue representing nitrous oxide"/>
          <p:cNvSpPr/>
          <p:nvPr/>
        </p:nvSpPr>
        <p:spPr>
          <a:xfrm>
            <a:off x="6705931" y="6293621"/>
            <a:ext cx="360000" cy="360000"/>
          </a:xfrm>
          <a:prstGeom prst="rect">
            <a:avLst/>
          </a:prstGeom>
          <a:solidFill>
            <a:srgbClr val="59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descr="Key - violet representing F-gases"/>
          <p:cNvSpPr/>
          <p:nvPr/>
        </p:nvSpPr>
        <p:spPr>
          <a:xfrm>
            <a:off x="8865931" y="6293621"/>
            <a:ext cx="360000" cy="360000"/>
          </a:xfrm>
          <a:prstGeom prst="rect">
            <a:avLst/>
          </a:prstGeom>
          <a:solidFill>
            <a:srgbClr val="D03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C183D7F6-B498-43B3-948B-1728B52AA6E4}">
                <adec:decorative xmlns:adec="http://schemas.microsoft.com/office/drawing/2017/decorative" val="1"/>
              </a:ext>
            </a:extLst>
          </p:cNvPr>
          <p:cNvSpPr txBox="1"/>
          <p:nvPr/>
        </p:nvSpPr>
        <p:spPr>
          <a:xfrm>
            <a:off x="2385931" y="6293621"/>
            <a:ext cx="1752211" cy="400110"/>
          </a:xfrm>
          <a:prstGeom prst="rect">
            <a:avLst/>
          </a:prstGeom>
          <a:noFill/>
        </p:spPr>
        <p:txBody>
          <a:bodyPr wrap="none" rtlCol="0">
            <a:spAutoFit/>
          </a:bodyPr>
          <a:lstStyle/>
          <a:p>
            <a:r>
              <a:rPr lang="en-GB" sz="2000">
                <a:latin typeface="Calibri" panose="020F0502020204030204" pitchFamily="34" charset="0"/>
              </a:rPr>
              <a:t>carbon dioxide</a:t>
            </a:r>
          </a:p>
        </p:txBody>
      </p:sp>
      <p:sp>
        <p:nvSpPr>
          <p:cNvPr id="20" name="TextBox 19">
            <a:extLst>
              <a:ext uri="{C183D7F6-B498-43B3-948B-1728B52AA6E4}">
                <adec:decorative xmlns:adec="http://schemas.microsoft.com/office/drawing/2017/decorative" val="1"/>
              </a:ext>
            </a:extLst>
          </p:cNvPr>
          <p:cNvSpPr txBox="1"/>
          <p:nvPr/>
        </p:nvSpPr>
        <p:spPr>
          <a:xfrm>
            <a:off x="4905931" y="6293621"/>
            <a:ext cx="1124283" cy="400110"/>
          </a:xfrm>
          <a:prstGeom prst="rect">
            <a:avLst/>
          </a:prstGeom>
          <a:noFill/>
        </p:spPr>
        <p:txBody>
          <a:bodyPr wrap="none" rtlCol="0">
            <a:spAutoFit/>
          </a:bodyPr>
          <a:lstStyle/>
          <a:p>
            <a:r>
              <a:rPr lang="en-GB" sz="2000">
                <a:latin typeface="Calibri" panose="020F0502020204030204" pitchFamily="34" charset="0"/>
              </a:rPr>
              <a:t>methane</a:t>
            </a:r>
          </a:p>
        </p:txBody>
      </p:sp>
      <p:sp>
        <p:nvSpPr>
          <p:cNvPr id="21" name="TextBox 20">
            <a:extLst>
              <a:ext uri="{C183D7F6-B498-43B3-948B-1728B52AA6E4}">
                <adec:decorative xmlns:adec="http://schemas.microsoft.com/office/drawing/2017/decorative" val="1"/>
              </a:ext>
            </a:extLst>
          </p:cNvPr>
          <p:cNvSpPr txBox="1"/>
          <p:nvPr/>
        </p:nvSpPr>
        <p:spPr>
          <a:xfrm>
            <a:off x="7065931" y="6293621"/>
            <a:ext cx="1717449" cy="400110"/>
          </a:xfrm>
          <a:prstGeom prst="rect">
            <a:avLst/>
          </a:prstGeom>
          <a:noFill/>
        </p:spPr>
        <p:txBody>
          <a:bodyPr wrap="square" rtlCol="0">
            <a:spAutoFit/>
          </a:bodyPr>
          <a:lstStyle/>
          <a:p>
            <a:r>
              <a:rPr lang="en-GB" sz="2000">
                <a:latin typeface="Calibri" panose="020F0502020204030204" pitchFamily="34" charset="0"/>
              </a:rPr>
              <a:t>nitrous oxide</a:t>
            </a:r>
          </a:p>
        </p:txBody>
      </p:sp>
      <p:sp>
        <p:nvSpPr>
          <p:cNvPr id="22" name="TextBox 21">
            <a:extLst>
              <a:ext uri="{C183D7F6-B498-43B3-948B-1728B52AA6E4}">
                <adec:decorative xmlns:adec="http://schemas.microsoft.com/office/drawing/2017/decorative" val="1"/>
              </a:ext>
            </a:extLst>
          </p:cNvPr>
          <p:cNvSpPr txBox="1"/>
          <p:nvPr/>
        </p:nvSpPr>
        <p:spPr>
          <a:xfrm>
            <a:off x="9225931" y="6293621"/>
            <a:ext cx="950966" cy="400110"/>
          </a:xfrm>
          <a:prstGeom prst="rect">
            <a:avLst/>
          </a:prstGeom>
          <a:noFill/>
        </p:spPr>
        <p:txBody>
          <a:bodyPr wrap="none" rtlCol="0">
            <a:spAutoFit/>
          </a:bodyPr>
          <a:lstStyle/>
          <a:p>
            <a:r>
              <a:rPr lang="en-GB" sz="2000">
                <a:latin typeface="Calibri" panose="020F0502020204030204" pitchFamily="34" charset="0"/>
              </a:rPr>
              <a:t>F-gases</a:t>
            </a:r>
          </a:p>
        </p:txBody>
      </p:sp>
    </p:spTree>
    <p:extLst>
      <p:ext uri="{BB962C8B-B14F-4D97-AF65-F5344CB8AC3E}">
        <p14:creationId xmlns:p14="http://schemas.microsoft.com/office/powerpoint/2010/main" val="3412227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6E8A7-89E1-AC3D-007D-5811AC0E4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094C9-223D-DE1E-C489-8C8B01F54E49}"/>
              </a:ext>
            </a:extLst>
          </p:cNvPr>
          <p:cNvSpPr>
            <a:spLocks noGrp="1"/>
          </p:cNvSpPr>
          <p:nvPr>
            <p:ph type="title"/>
          </p:nvPr>
        </p:nvSpPr>
        <p:spPr>
          <a:xfrm>
            <a:off x="1627093" y="2153491"/>
            <a:ext cx="9505203" cy="1625133"/>
          </a:xfrm>
        </p:spPr>
        <p:txBody>
          <a:bodyPr>
            <a:normAutofit fontScale="90000"/>
          </a:bodyPr>
          <a:lstStyle/>
          <a:p>
            <a:pPr algn="ctr"/>
            <a:r>
              <a:rPr lang="en-GB" b="1">
                <a:latin typeface="Aptos" panose="020B0004020202020204" pitchFamily="34" charset="0"/>
              </a:rPr>
              <a:t>Research Informed Climate Education (RICE)</a:t>
            </a:r>
            <a:endParaRPr lang="en-GB"/>
          </a:p>
        </p:txBody>
      </p:sp>
      <p:sp>
        <p:nvSpPr>
          <p:cNvPr id="3" name="Text Placeholder 2">
            <a:extLst>
              <a:ext uri="{FF2B5EF4-FFF2-40B4-BE49-F238E27FC236}">
                <a16:creationId xmlns:a16="http://schemas.microsoft.com/office/drawing/2014/main" id="{1B9192EF-A644-0112-4193-352DCD4AD902}"/>
              </a:ext>
            </a:extLst>
          </p:cNvPr>
          <p:cNvSpPr>
            <a:spLocks noGrp="1"/>
          </p:cNvSpPr>
          <p:nvPr>
            <p:ph type="body" idx="1"/>
          </p:nvPr>
        </p:nvSpPr>
        <p:spPr/>
        <p:txBody>
          <a:bodyPr/>
          <a:lstStyle/>
          <a:p>
            <a:endParaRPr lang="en-GB"/>
          </a:p>
        </p:txBody>
      </p:sp>
      <p:pic>
        <p:nvPicPr>
          <p:cNvPr id="4" name="Picture 3" descr="A close-up of a logo&#10;&#10;Description automatically generated">
            <a:extLst>
              <a:ext uri="{FF2B5EF4-FFF2-40B4-BE49-F238E27FC236}">
                <a16:creationId xmlns:a16="http://schemas.microsoft.com/office/drawing/2014/main" id="{1C2B01BB-B31A-A63E-8D69-4016856274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00032" y="5824239"/>
            <a:ext cx="2231258" cy="842837"/>
          </a:xfrm>
          <a:prstGeom prst="rect">
            <a:avLst/>
          </a:prstGeom>
        </p:spPr>
      </p:pic>
    </p:spTree>
    <p:extLst>
      <p:ext uri="{BB962C8B-B14F-4D97-AF65-F5344CB8AC3E}">
        <p14:creationId xmlns:p14="http://schemas.microsoft.com/office/powerpoint/2010/main" val="2427159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7C8D-C59C-5C56-F1EE-0565D397AE74}"/>
              </a:ext>
            </a:extLst>
          </p:cNvPr>
          <p:cNvSpPr>
            <a:spLocks noGrp="1"/>
          </p:cNvSpPr>
          <p:nvPr>
            <p:ph type="title"/>
          </p:nvPr>
        </p:nvSpPr>
        <p:spPr>
          <a:xfrm>
            <a:off x="838200" y="64089"/>
            <a:ext cx="10515600" cy="1325563"/>
          </a:xfrm>
        </p:spPr>
        <p:txBody>
          <a:bodyPr>
            <a:noAutofit/>
          </a:bodyPr>
          <a:lstStyle/>
          <a:p>
            <a:r>
              <a:rPr lang="en-GB" sz="3600" b="1"/>
              <a:t>Research informed Climate Education (RICE): </a:t>
            </a:r>
            <a:br>
              <a:rPr lang="en-GB" sz="3600" b="1"/>
            </a:br>
            <a:r>
              <a:rPr lang="en-GB" sz="3600" b="1"/>
              <a:t>A framework for teaching and learning</a:t>
            </a:r>
          </a:p>
        </p:txBody>
      </p:sp>
      <p:sp>
        <p:nvSpPr>
          <p:cNvPr id="8" name="Content Placeholder 7">
            <a:extLst>
              <a:ext uri="{FF2B5EF4-FFF2-40B4-BE49-F238E27FC236}">
                <a16:creationId xmlns:a16="http://schemas.microsoft.com/office/drawing/2014/main" id="{83D8767C-9269-9FBC-687A-E01B573CC7F0}"/>
              </a:ext>
            </a:extLst>
          </p:cNvPr>
          <p:cNvSpPr>
            <a:spLocks noGrp="1"/>
          </p:cNvSpPr>
          <p:nvPr>
            <p:ph idx="1"/>
          </p:nvPr>
        </p:nvSpPr>
        <p:spPr/>
        <p:txBody>
          <a:bodyPr/>
          <a:lstStyle/>
          <a:p>
            <a:endParaRPr lang="en-GB"/>
          </a:p>
        </p:txBody>
      </p:sp>
      <p:graphicFrame>
        <p:nvGraphicFramePr>
          <p:cNvPr id="4" name="Diagram 3">
            <a:extLst>
              <a:ext uri="{FF2B5EF4-FFF2-40B4-BE49-F238E27FC236}">
                <a16:creationId xmlns:a16="http://schemas.microsoft.com/office/drawing/2014/main" id="{6E3E5A4E-8423-DE8C-C3DB-273950D0DC69}"/>
              </a:ext>
            </a:extLst>
          </p:cNvPr>
          <p:cNvGraphicFramePr/>
          <p:nvPr/>
        </p:nvGraphicFramePr>
        <p:xfrm>
          <a:off x="838200" y="1373995"/>
          <a:ext cx="10515600" cy="460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0BA1262-3E56-C304-FFC4-EF013F6C2E19}"/>
              </a:ext>
            </a:extLst>
          </p:cNvPr>
          <p:cNvSpPr txBox="1"/>
          <p:nvPr/>
        </p:nvSpPr>
        <p:spPr>
          <a:xfrm>
            <a:off x="961535" y="3075057"/>
            <a:ext cx="183822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ptos" panose="02110004020202020204"/>
                <a:ea typeface="+mn-ea"/>
                <a:cs typeface="+mn-cs"/>
              </a:rPr>
              <a:t>Climate 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mn-cs"/>
              </a:rPr>
              <a:t>Value and build ‘be sceptical’ (e.g. greenwashing</a:t>
            </a: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a:t>
            </a:r>
          </a:p>
        </p:txBody>
      </p:sp>
      <p:sp>
        <p:nvSpPr>
          <p:cNvPr id="6" name="TextBox 5">
            <a:extLst>
              <a:ext uri="{FF2B5EF4-FFF2-40B4-BE49-F238E27FC236}">
                <a16:creationId xmlns:a16="http://schemas.microsoft.com/office/drawing/2014/main" id="{5D1AAF19-1605-86A3-AA95-32A317472727}"/>
              </a:ext>
            </a:extLst>
          </p:cNvPr>
          <p:cNvSpPr txBox="1"/>
          <p:nvPr/>
        </p:nvSpPr>
        <p:spPr>
          <a:xfrm>
            <a:off x="3084137" y="3075057"/>
            <a:ext cx="183822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ptos" panose="02110004020202020204"/>
                <a:ea typeface="+mn-ea"/>
                <a:cs typeface="+mn-cs"/>
              </a:rPr>
              <a:t>How they think: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mn-cs"/>
              </a:rPr>
              <a:t>Ensuring climate action is part of everyday life</a:t>
            </a:r>
          </a:p>
        </p:txBody>
      </p:sp>
      <p:sp>
        <p:nvSpPr>
          <p:cNvPr id="7" name="TextBox 6">
            <a:extLst>
              <a:ext uri="{FF2B5EF4-FFF2-40B4-BE49-F238E27FC236}">
                <a16:creationId xmlns:a16="http://schemas.microsoft.com/office/drawing/2014/main" id="{000B531E-49E6-8CFC-C907-5B461A5B7B94}"/>
              </a:ext>
            </a:extLst>
          </p:cNvPr>
          <p:cNvSpPr txBox="1"/>
          <p:nvPr/>
        </p:nvSpPr>
        <p:spPr>
          <a:xfrm>
            <a:off x="838200" y="5994421"/>
            <a:ext cx="353583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Based on the Science Capital Teaching approach</a:t>
            </a:r>
          </a:p>
        </p:txBody>
      </p:sp>
      <p:pic>
        <p:nvPicPr>
          <p:cNvPr id="3" name="Picture 2" descr="A close-up of a logo&#10;&#10;Description automatically generated">
            <a:extLst>
              <a:ext uri="{FF2B5EF4-FFF2-40B4-BE49-F238E27FC236}">
                <a16:creationId xmlns:a16="http://schemas.microsoft.com/office/drawing/2014/main" id="{15463F50-4166-EBD0-FB94-6B60FBD18D8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32875" y="6064210"/>
            <a:ext cx="1931751" cy="729701"/>
          </a:xfrm>
          <a:prstGeom prst="rect">
            <a:avLst/>
          </a:prstGeom>
        </p:spPr>
      </p:pic>
    </p:spTree>
    <p:extLst>
      <p:ext uri="{BB962C8B-B14F-4D97-AF65-F5344CB8AC3E}">
        <p14:creationId xmlns:p14="http://schemas.microsoft.com/office/powerpoint/2010/main" val="2601431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109E-6D9B-B473-FFFA-E3A7DF3D18F6}"/>
              </a:ext>
            </a:extLst>
          </p:cNvPr>
          <p:cNvSpPr>
            <a:spLocks noGrp="1"/>
          </p:cNvSpPr>
          <p:nvPr>
            <p:ph type="title"/>
          </p:nvPr>
        </p:nvSpPr>
        <p:spPr>
          <a:xfrm>
            <a:off x="941394" y="261434"/>
            <a:ext cx="11004941" cy="747238"/>
          </a:xfrm>
        </p:spPr>
        <p:txBody>
          <a:bodyPr>
            <a:noAutofit/>
          </a:bodyPr>
          <a:lstStyle/>
          <a:p>
            <a:r>
              <a:rPr lang="en-GB" sz="3600" b="1"/>
              <a:t>Research Informed Climate Education (RICE): A framework for teaching and learning</a:t>
            </a:r>
          </a:p>
        </p:txBody>
      </p:sp>
      <p:sp>
        <p:nvSpPr>
          <p:cNvPr id="3" name="TextBox 2">
            <a:extLst>
              <a:ext uri="{FF2B5EF4-FFF2-40B4-BE49-F238E27FC236}">
                <a16:creationId xmlns:a16="http://schemas.microsoft.com/office/drawing/2014/main" id="{624C87E9-3DB9-5D91-BF93-909B2D43BD69}"/>
              </a:ext>
            </a:extLst>
          </p:cNvPr>
          <p:cNvSpPr txBox="1"/>
          <p:nvPr/>
        </p:nvSpPr>
        <p:spPr>
          <a:xfrm>
            <a:off x="1503040" y="6381845"/>
            <a:ext cx="615963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Based on the Science Capital Teaching approach</a:t>
            </a:r>
          </a:p>
        </p:txBody>
      </p:sp>
      <p:graphicFrame>
        <p:nvGraphicFramePr>
          <p:cNvPr id="6" name="Diagram 5">
            <a:extLst>
              <a:ext uri="{FF2B5EF4-FFF2-40B4-BE49-F238E27FC236}">
                <a16:creationId xmlns:a16="http://schemas.microsoft.com/office/drawing/2014/main" id="{6BF9643D-B106-4451-F874-14501AE0D04F}"/>
              </a:ext>
            </a:extLst>
          </p:cNvPr>
          <p:cNvGraphicFramePr/>
          <p:nvPr>
            <p:extLst>
              <p:ext uri="{D42A27DB-BD31-4B8C-83A1-F6EECF244321}">
                <p14:modId xmlns:p14="http://schemas.microsoft.com/office/powerpoint/2010/main" val="2208022500"/>
              </p:ext>
            </p:extLst>
          </p:nvPr>
        </p:nvGraphicFramePr>
        <p:xfrm>
          <a:off x="116801" y="1037589"/>
          <a:ext cx="11444141" cy="5315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4" name="Group 43">
            <a:extLst>
              <a:ext uri="{FF2B5EF4-FFF2-40B4-BE49-F238E27FC236}">
                <a16:creationId xmlns:a16="http://schemas.microsoft.com/office/drawing/2014/main" id="{8BDAD340-D4FE-936B-CDDD-DAE36811AC7D}"/>
              </a:ext>
            </a:extLst>
          </p:cNvPr>
          <p:cNvGrpSpPr/>
          <p:nvPr/>
        </p:nvGrpSpPr>
        <p:grpSpPr>
          <a:xfrm>
            <a:off x="9218293" y="2680742"/>
            <a:ext cx="1637856" cy="1405907"/>
            <a:chOff x="9004326" y="2976554"/>
            <a:chExt cx="1637856" cy="1405907"/>
          </a:xfrm>
        </p:grpSpPr>
        <p:sp>
          <p:nvSpPr>
            <p:cNvPr id="45" name="Hexagon 44">
              <a:extLst>
                <a:ext uri="{FF2B5EF4-FFF2-40B4-BE49-F238E27FC236}">
                  <a16:creationId xmlns:a16="http://schemas.microsoft.com/office/drawing/2014/main" id="{68B5B33E-430C-78CB-22D0-B9FCAA417EFE}"/>
                </a:ext>
              </a:extLst>
            </p:cNvPr>
            <p:cNvSpPr/>
            <p:nvPr/>
          </p:nvSpPr>
          <p:spPr>
            <a:xfrm>
              <a:off x="9004326" y="2976554"/>
              <a:ext cx="1637856" cy="1405907"/>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Hexagon 4">
              <a:extLst>
                <a:ext uri="{FF2B5EF4-FFF2-40B4-BE49-F238E27FC236}">
                  <a16:creationId xmlns:a16="http://schemas.microsoft.com/office/drawing/2014/main" id="{FBB5DCB6-0ECC-3BBA-BC22-2DDFF088640A}"/>
                </a:ext>
              </a:extLst>
            </p:cNvPr>
            <p:cNvSpPr txBox="1"/>
            <p:nvPr/>
          </p:nvSpPr>
          <p:spPr>
            <a:xfrm>
              <a:off x="9298736" y="3194279"/>
              <a:ext cx="1130562" cy="970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6510" rIns="0"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prstClr val="white"/>
                  </a:solidFill>
                  <a:effectLst/>
                  <a:uLnTx/>
                  <a:uFillTx/>
                  <a:latin typeface="Calibri" panose="020F0502020204030204"/>
                  <a:ea typeface="+mn-ea"/>
                  <a:cs typeface="+mn-cs"/>
                </a:rPr>
                <a:t>Knowing people – </a:t>
              </a:r>
              <a:r>
                <a:rPr kumimoji="0" lang="en-GB" sz="1300" b="0" i="0" u="none" strike="noStrike" kern="1200" cap="none" spc="0" normalizeH="0" baseline="0" noProof="0">
                  <a:ln>
                    <a:noFill/>
                  </a:ln>
                  <a:solidFill>
                    <a:prstClr val="white"/>
                  </a:solidFill>
                  <a:effectLst/>
                  <a:uLnTx/>
                  <a:uFillTx/>
                  <a:latin typeface="Calibri" panose="020F0502020204030204"/>
                  <a:ea typeface="+mn-ea"/>
                  <a:cs typeface="+mn-cs"/>
                </a:rPr>
                <a:t>in climate ‘green’ roles</a:t>
              </a:r>
            </a:p>
          </p:txBody>
        </p:sp>
      </p:grpSp>
      <p:grpSp>
        <p:nvGrpSpPr>
          <p:cNvPr id="47" name="Group 46">
            <a:extLst>
              <a:ext uri="{FF2B5EF4-FFF2-40B4-BE49-F238E27FC236}">
                <a16:creationId xmlns:a16="http://schemas.microsoft.com/office/drawing/2014/main" id="{E2368722-55D2-269A-26D4-8ADFF1FF81D7}"/>
              </a:ext>
            </a:extLst>
          </p:cNvPr>
          <p:cNvGrpSpPr/>
          <p:nvPr/>
        </p:nvGrpSpPr>
        <p:grpSpPr>
          <a:xfrm>
            <a:off x="790566" y="4146678"/>
            <a:ext cx="1637856" cy="1405907"/>
            <a:chOff x="7574186" y="2133779"/>
            <a:chExt cx="1637856" cy="1405907"/>
          </a:xfrm>
        </p:grpSpPr>
        <p:sp>
          <p:nvSpPr>
            <p:cNvPr id="48" name="Hexagon 47">
              <a:extLst>
                <a:ext uri="{FF2B5EF4-FFF2-40B4-BE49-F238E27FC236}">
                  <a16:creationId xmlns:a16="http://schemas.microsoft.com/office/drawing/2014/main" id="{24DCF767-F9E3-690A-EA1B-4BE809077751}"/>
                </a:ext>
              </a:extLst>
            </p:cNvPr>
            <p:cNvSpPr/>
            <p:nvPr/>
          </p:nvSpPr>
          <p:spPr>
            <a:xfrm>
              <a:off x="7574186" y="2133779"/>
              <a:ext cx="1637856" cy="1405907"/>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exagon 4">
              <a:extLst>
                <a:ext uri="{FF2B5EF4-FFF2-40B4-BE49-F238E27FC236}">
                  <a16:creationId xmlns:a16="http://schemas.microsoft.com/office/drawing/2014/main" id="{4BE2BADA-A281-D04D-AA16-A9B9B6B283F8}"/>
                </a:ext>
              </a:extLst>
            </p:cNvPr>
            <p:cNvSpPr txBox="1"/>
            <p:nvPr/>
          </p:nvSpPr>
          <p:spPr>
            <a:xfrm>
              <a:off x="7827833" y="2351504"/>
              <a:ext cx="1130562" cy="970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6510" rIns="0"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prstClr val="white"/>
                  </a:solidFill>
                  <a:effectLst/>
                  <a:uLnTx/>
                  <a:uFillTx/>
                  <a:latin typeface="Calibri" panose="020F0502020204030204"/>
                  <a:ea typeface="+mn-ea"/>
                  <a:cs typeface="+mn-cs"/>
                </a:rPr>
                <a:t>Climate Consumption</a:t>
              </a:r>
              <a:r>
                <a:rPr kumimoji="0" lang="en-GB" sz="1300" b="0" i="0" u="none" strike="noStrike" kern="1200" cap="none" spc="0" normalizeH="0" baseline="0" noProof="0">
                  <a:ln>
                    <a:noFill/>
                  </a:ln>
                  <a:solidFill>
                    <a:prstClr val="white"/>
                  </a:solidFill>
                  <a:effectLst/>
                  <a:uLnTx/>
                  <a:uFillTx/>
                  <a:latin typeface="Calibri" panose="020F0502020204030204"/>
                  <a:ea typeface="+mn-ea"/>
                  <a:cs typeface="+mn-cs"/>
                </a:rPr>
                <a:t>: Where do they get their information?</a:t>
              </a:r>
            </a:p>
          </p:txBody>
        </p:sp>
      </p:grpSp>
    </p:spTree>
    <p:custDataLst>
      <p:tags r:id="rId1"/>
    </p:custDataLst>
    <p:extLst>
      <p:ext uri="{BB962C8B-B14F-4D97-AF65-F5344CB8AC3E}">
        <p14:creationId xmlns:p14="http://schemas.microsoft.com/office/powerpoint/2010/main" val="1519344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B163DC-FABE-40D6-D735-E8CEE32A92D3}"/>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048" y="0"/>
            <a:ext cx="12192000" cy="6858000"/>
          </a:xfrm>
          <a:prstGeom prst="rect">
            <a:avLst/>
          </a:prstGeom>
        </p:spPr>
      </p:pic>
      <p:pic>
        <p:nvPicPr>
          <p:cNvPr id="5124" name="Picture 4" descr="Tidal Flooding at N.C. Beach Captured From Above - NBC News">
            <a:extLst>
              <a:ext uri="{FF2B5EF4-FFF2-40B4-BE49-F238E27FC236}">
                <a16:creationId xmlns:a16="http://schemas.microsoft.com/office/drawing/2014/main" id="{03F2B069-72D8-899D-BED2-C1ECCC3B6BC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164" y="-59537"/>
            <a:ext cx="4807188" cy="4914008"/>
          </a:xfrm>
          <a:custGeom>
            <a:avLst/>
            <a:gdLst/>
            <a:ahLst/>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Louisiana floods: One of the worst recent US disasters - BBC News">
            <a:extLst>
              <a:ext uri="{FF2B5EF4-FFF2-40B4-BE49-F238E27FC236}">
                <a16:creationId xmlns:a16="http://schemas.microsoft.com/office/drawing/2014/main" id="{21D64240-7815-3CA3-C654-A6675FB2550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913441" y="2694169"/>
            <a:ext cx="4941485" cy="3877363"/>
          </a:xfrm>
          <a:custGeom>
            <a:avLst/>
            <a:gdLst/>
            <a:ahLst/>
            <a:cxnLst/>
            <a:rect l="l" t="t" r="r" b="b"/>
            <a:pathLst>
              <a:path w="4569568" h="3877363">
                <a:moveTo>
                  <a:pt x="3843224" y="17"/>
                </a:moveTo>
                <a:cubicBezTo>
                  <a:pt x="3853657" y="-269"/>
                  <a:pt x="3863732" y="3160"/>
                  <a:pt x="3872078" y="16745"/>
                </a:cubicBezTo>
                <a:cubicBezTo>
                  <a:pt x="3827725" y="52547"/>
                  <a:pt x="3771210" y="39089"/>
                  <a:pt x="3711358" y="79463"/>
                </a:cubicBezTo>
                <a:cubicBezTo>
                  <a:pt x="3808648" y="66766"/>
                  <a:pt x="3885671" y="56609"/>
                  <a:pt x="3962692" y="46454"/>
                </a:cubicBezTo>
                <a:cubicBezTo>
                  <a:pt x="3964124" y="53563"/>
                  <a:pt x="3965554" y="60673"/>
                  <a:pt x="3966984" y="67782"/>
                </a:cubicBezTo>
                <a:cubicBezTo>
                  <a:pt x="3868502" y="82763"/>
                  <a:pt x="3777410" y="121359"/>
                  <a:pt x="3681550" y="148529"/>
                </a:cubicBezTo>
                <a:cubicBezTo>
                  <a:pt x="3690374" y="165289"/>
                  <a:pt x="3699196" y="161987"/>
                  <a:pt x="3707066" y="160972"/>
                </a:cubicBezTo>
                <a:cubicBezTo>
                  <a:pt x="3758334" y="154369"/>
                  <a:pt x="3809602" y="147768"/>
                  <a:pt x="3858724" y="129739"/>
                </a:cubicBezTo>
                <a:cubicBezTo>
                  <a:pt x="3869693" y="125675"/>
                  <a:pt x="3883047" y="125675"/>
                  <a:pt x="3889247" y="137864"/>
                </a:cubicBezTo>
                <a:cubicBezTo>
                  <a:pt x="3898070" y="155131"/>
                  <a:pt x="3885433" y="166304"/>
                  <a:pt x="3874225" y="175697"/>
                </a:cubicBezTo>
                <a:cubicBezTo>
                  <a:pt x="3854670" y="191949"/>
                  <a:pt x="3831064" y="187379"/>
                  <a:pt x="3808410" y="190425"/>
                </a:cubicBezTo>
                <a:cubicBezTo>
                  <a:pt x="3748081" y="198297"/>
                  <a:pt x="3719226" y="222927"/>
                  <a:pt x="3705872" y="279299"/>
                </a:cubicBezTo>
                <a:cubicBezTo>
                  <a:pt x="3758811" y="256445"/>
                  <a:pt x="3809842" y="284631"/>
                  <a:pt x="3861109" y="268633"/>
                </a:cubicBezTo>
                <a:cubicBezTo>
                  <a:pt x="3874463" y="264571"/>
                  <a:pt x="3895685" y="270664"/>
                  <a:pt x="3888532" y="290216"/>
                </a:cubicBezTo>
                <a:cubicBezTo>
                  <a:pt x="3881854" y="308499"/>
                  <a:pt x="3859678" y="321702"/>
                  <a:pt x="3899025" y="318148"/>
                </a:cubicBezTo>
                <a:cubicBezTo>
                  <a:pt x="3927162" y="315608"/>
                  <a:pt x="3982246" y="336176"/>
                  <a:pt x="3959116" y="341254"/>
                </a:cubicBezTo>
                <a:cubicBezTo>
                  <a:pt x="3930024" y="347603"/>
                  <a:pt x="3901646" y="356744"/>
                  <a:pt x="3864685" y="367154"/>
                </a:cubicBezTo>
                <a:cubicBezTo>
                  <a:pt x="3905463" y="384166"/>
                  <a:pt x="3934793" y="380611"/>
                  <a:pt x="3965554" y="367154"/>
                </a:cubicBezTo>
                <a:cubicBezTo>
                  <a:pt x="4002753" y="350903"/>
                  <a:pt x="4051161" y="331098"/>
                  <a:pt x="4081445" y="349381"/>
                </a:cubicBezTo>
                <a:cubicBezTo>
                  <a:pt x="4126752" y="376803"/>
                  <a:pt x="4164428" y="359536"/>
                  <a:pt x="4204966" y="354966"/>
                </a:cubicBezTo>
                <a:cubicBezTo>
                  <a:pt x="4287472" y="345570"/>
                  <a:pt x="4369264" y="329827"/>
                  <a:pt x="4452008" y="322211"/>
                </a:cubicBezTo>
                <a:cubicBezTo>
                  <a:pt x="4485154" y="319164"/>
                  <a:pt x="4520922" y="304691"/>
                  <a:pt x="4569568" y="324495"/>
                </a:cubicBezTo>
                <a:cubicBezTo>
                  <a:pt x="4349232" y="425810"/>
                  <a:pt x="4112683" y="419463"/>
                  <a:pt x="3915955" y="544899"/>
                </a:cubicBezTo>
                <a:cubicBezTo>
                  <a:pt x="3924301" y="556833"/>
                  <a:pt x="3966745" y="590858"/>
                  <a:pt x="3949339" y="593397"/>
                </a:cubicBezTo>
                <a:cubicBezTo>
                  <a:pt x="3900455" y="600761"/>
                  <a:pt x="3857056" y="625645"/>
                  <a:pt x="3812464" y="646212"/>
                </a:cubicBezTo>
                <a:cubicBezTo>
                  <a:pt x="3793148" y="655100"/>
                  <a:pt x="3769780" y="666781"/>
                  <a:pt x="3778841" y="698520"/>
                </a:cubicBezTo>
                <a:cubicBezTo>
                  <a:pt x="3795295" y="707407"/>
                  <a:pt x="3807456" y="694965"/>
                  <a:pt x="3821047" y="693950"/>
                </a:cubicBezTo>
                <a:cubicBezTo>
                  <a:pt x="3834878" y="692935"/>
                  <a:pt x="3865879" y="699535"/>
                  <a:pt x="3857293" y="703852"/>
                </a:cubicBezTo>
                <a:cubicBezTo>
                  <a:pt x="3818186" y="723405"/>
                  <a:pt x="3888532" y="770380"/>
                  <a:pt x="3842271" y="770380"/>
                </a:cubicBezTo>
                <a:cubicBezTo>
                  <a:pt x="3764772" y="770633"/>
                  <a:pt x="3723519" y="853919"/>
                  <a:pt x="3648882" y="856205"/>
                </a:cubicBezTo>
                <a:cubicBezTo>
                  <a:pt x="3636960" y="856458"/>
                  <a:pt x="3631236" y="871185"/>
                  <a:pt x="3631474" y="884136"/>
                </a:cubicBezTo>
                <a:cubicBezTo>
                  <a:pt x="3631474" y="899626"/>
                  <a:pt x="3642444" y="902418"/>
                  <a:pt x="3654605" y="903942"/>
                </a:cubicBezTo>
                <a:cubicBezTo>
                  <a:pt x="3673205" y="906226"/>
                  <a:pt x="3692520" y="884136"/>
                  <a:pt x="3717081" y="914098"/>
                </a:cubicBezTo>
                <a:cubicBezTo>
                  <a:pt x="3672966" y="931618"/>
                  <a:pt x="3628852" y="949140"/>
                  <a:pt x="3629568" y="1009319"/>
                </a:cubicBezTo>
                <a:cubicBezTo>
                  <a:pt x="3629805" y="1025569"/>
                  <a:pt x="3611444" y="1031663"/>
                  <a:pt x="3597613" y="1035726"/>
                </a:cubicBezTo>
                <a:cubicBezTo>
                  <a:pt x="3574721" y="1042329"/>
                  <a:pt x="3555408" y="1054009"/>
                  <a:pt x="3543006" y="1076608"/>
                </a:cubicBezTo>
                <a:cubicBezTo>
                  <a:pt x="3543246" y="1080925"/>
                  <a:pt x="3543484" y="1085495"/>
                  <a:pt x="3542052" y="1089050"/>
                </a:cubicBezTo>
                <a:cubicBezTo>
                  <a:pt x="3546106" y="1143642"/>
                  <a:pt x="3579490" y="1142118"/>
                  <a:pt x="3616451" y="1132978"/>
                </a:cubicBezTo>
                <a:cubicBezTo>
                  <a:pt x="3660566" y="1121805"/>
                  <a:pt x="3704204" y="1101491"/>
                  <a:pt x="3750703" y="1121043"/>
                </a:cubicBezTo>
                <a:cubicBezTo>
                  <a:pt x="3685126" y="1147197"/>
                  <a:pt x="3613828" y="1149228"/>
                  <a:pt x="3552307" y="1186555"/>
                </a:cubicBezTo>
                <a:cubicBezTo>
                  <a:pt x="3777410" y="1193411"/>
                  <a:pt x="3976284" y="1075591"/>
                  <a:pt x="4194473" y="1030395"/>
                </a:cubicBezTo>
                <a:cubicBezTo>
                  <a:pt x="4187082" y="1060610"/>
                  <a:pt x="4169436" y="1066704"/>
                  <a:pt x="4153459" y="1071275"/>
                </a:cubicBezTo>
                <a:cubicBezTo>
                  <a:pt x="4072860" y="1094129"/>
                  <a:pt x="4002278" y="1139581"/>
                  <a:pt x="3928831" y="1178936"/>
                </a:cubicBezTo>
                <a:cubicBezTo>
                  <a:pt x="3898548" y="1195188"/>
                  <a:pt x="3876608" y="1211440"/>
                  <a:pt x="3865164" y="1246481"/>
                </a:cubicBezTo>
                <a:cubicBezTo>
                  <a:pt x="3854908" y="1278221"/>
                  <a:pt x="3835117" y="1292948"/>
                  <a:pt x="3798395" y="1283806"/>
                </a:cubicBezTo>
                <a:cubicBezTo>
                  <a:pt x="3768588" y="1276188"/>
                  <a:pt x="3735920" y="1280251"/>
                  <a:pt x="3704681" y="1283045"/>
                </a:cubicBezTo>
                <a:cubicBezTo>
                  <a:pt x="3668674" y="1286092"/>
                  <a:pt x="3628374" y="1321895"/>
                  <a:pt x="3638151" y="1340431"/>
                </a:cubicBezTo>
                <a:cubicBezTo>
                  <a:pt x="3654843" y="1371917"/>
                  <a:pt x="3682743" y="1356174"/>
                  <a:pt x="3707542" y="1352619"/>
                </a:cubicBezTo>
                <a:cubicBezTo>
                  <a:pt x="3735681" y="1348303"/>
                  <a:pt x="3787902" y="1339415"/>
                  <a:pt x="3788856" y="1343224"/>
                </a:cubicBezTo>
                <a:cubicBezTo>
                  <a:pt x="3807219" y="1422193"/>
                  <a:pt x="3936463" y="1353382"/>
                  <a:pt x="3964363" y="1346270"/>
                </a:cubicBezTo>
                <a:cubicBezTo>
                  <a:pt x="3999176" y="1337384"/>
                  <a:pt x="4031845" y="1353635"/>
                  <a:pt x="4064991" y="1357443"/>
                </a:cubicBezTo>
                <a:cubicBezTo>
                  <a:pt x="4094560" y="1360998"/>
                  <a:pt x="4261720" y="1371917"/>
                  <a:pt x="4296295" y="1338398"/>
                </a:cubicBezTo>
                <a:cubicBezTo>
                  <a:pt x="4301064" y="1364552"/>
                  <a:pt x="4291050" y="1375217"/>
                  <a:pt x="4282702" y="1387152"/>
                </a:cubicBezTo>
                <a:cubicBezTo>
                  <a:pt x="4271019" y="1404164"/>
                  <a:pt x="4269110" y="1416099"/>
                  <a:pt x="4291288" y="1429556"/>
                </a:cubicBezTo>
                <a:cubicBezTo>
                  <a:pt x="4354480" y="1468154"/>
                  <a:pt x="4353524" y="1469422"/>
                  <a:pt x="4294626" y="1521730"/>
                </a:cubicBezTo>
                <a:cubicBezTo>
                  <a:pt x="4291763" y="1524015"/>
                  <a:pt x="4292957" y="1531633"/>
                  <a:pt x="4292480" y="1536712"/>
                </a:cubicBezTo>
                <a:cubicBezTo>
                  <a:pt x="4307980" y="1544836"/>
                  <a:pt x="4326102" y="1524523"/>
                  <a:pt x="4344224" y="1546361"/>
                </a:cubicBezTo>
                <a:cubicBezTo>
                  <a:pt x="4265296" y="1642341"/>
                  <a:pt x="4144874" y="1665955"/>
                  <a:pt x="4035898" y="1738070"/>
                </a:cubicBezTo>
                <a:cubicBezTo>
                  <a:pt x="4124128" y="1761938"/>
                  <a:pt x="4177066" y="1678652"/>
                  <a:pt x="4241926" y="1689317"/>
                </a:cubicBezTo>
                <a:cubicBezTo>
                  <a:pt x="4274357" y="1715471"/>
                  <a:pt x="4178020" y="1757368"/>
                  <a:pt x="4269826" y="1769810"/>
                </a:cubicBezTo>
                <a:cubicBezTo>
                  <a:pt x="4230002" y="1792663"/>
                  <a:pt x="4200434" y="1815006"/>
                  <a:pt x="4173012" y="1841415"/>
                </a:cubicBezTo>
                <a:cubicBezTo>
                  <a:pt x="4124128" y="1888644"/>
                  <a:pt x="4114590" y="1919623"/>
                  <a:pt x="4137244" y="1983103"/>
                </a:cubicBezTo>
                <a:cubicBezTo>
                  <a:pt x="4152029" y="2024746"/>
                  <a:pt x="4173728" y="2063089"/>
                  <a:pt x="4154652" y="2112602"/>
                </a:cubicBezTo>
                <a:cubicBezTo>
                  <a:pt x="4141298" y="2146628"/>
                  <a:pt x="4146544" y="2168972"/>
                  <a:pt x="4196142" y="2153737"/>
                </a:cubicBezTo>
                <a:cubicBezTo>
                  <a:pt x="4249557" y="2137485"/>
                  <a:pt x="4269587" y="2167956"/>
                  <a:pt x="4256234" y="2227627"/>
                </a:cubicBezTo>
                <a:cubicBezTo>
                  <a:pt x="4247650" y="2265970"/>
                  <a:pt x="4256712" y="2277649"/>
                  <a:pt x="4293433" y="2273333"/>
                </a:cubicBezTo>
                <a:cubicBezTo>
                  <a:pt x="4333972" y="2268509"/>
                  <a:pt x="4372602" y="2243370"/>
                  <a:pt x="4422678" y="2255559"/>
                </a:cubicBezTo>
                <a:cubicBezTo>
                  <a:pt x="4382618" y="2325134"/>
                  <a:pt x="4297010" y="2305328"/>
                  <a:pt x="4250272" y="2371602"/>
                </a:cubicBezTo>
                <a:cubicBezTo>
                  <a:pt x="4306072" y="2371854"/>
                  <a:pt x="4348756" y="2371602"/>
                  <a:pt x="4390009" y="2357127"/>
                </a:cubicBezTo>
                <a:cubicBezTo>
                  <a:pt x="4407179" y="2351286"/>
                  <a:pt x="4426018" y="2345194"/>
                  <a:pt x="4435554" y="2365252"/>
                </a:cubicBezTo>
                <a:cubicBezTo>
                  <a:pt x="4446762" y="2389375"/>
                  <a:pt x="4423632" y="2398516"/>
                  <a:pt x="4409562" y="2402832"/>
                </a:cubicBezTo>
                <a:cubicBezTo>
                  <a:pt x="4369978" y="2415021"/>
                  <a:pt x="4339695" y="2443968"/>
                  <a:pt x="4307026" y="2466566"/>
                </a:cubicBezTo>
                <a:cubicBezTo>
                  <a:pt x="4235250" y="2516082"/>
                  <a:pt x="4156558" y="2557470"/>
                  <a:pt x="4095751" y="2639233"/>
                </a:cubicBezTo>
                <a:cubicBezTo>
                  <a:pt x="4172297" y="2618411"/>
                  <a:pt x="4229288" y="2569913"/>
                  <a:pt x="4300350" y="2560010"/>
                </a:cubicBezTo>
                <a:cubicBezTo>
                  <a:pt x="4238826" y="2634409"/>
                  <a:pt x="4159659" y="2683415"/>
                  <a:pt x="4084784" y="2737500"/>
                </a:cubicBezTo>
                <a:cubicBezTo>
                  <a:pt x="4063322" y="2752735"/>
                  <a:pt x="4041622" y="2763146"/>
                  <a:pt x="4036853" y="2796409"/>
                </a:cubicBezTo>
                <a:cubicBezTo>
                  <a:pt x="4027552" y="2860905"/>
                  <a:pt x="3999653" y="2914228"/>
                  <a:pt x="3940039" y="2942666"/>
                </a:cubicBezTo>
                <a:cubicBezTo>
                  <a:pt x="3939562" y="2942922"/>
                  <a:pt x="3942900" y="2952571"/>
                  <a:pt x="3944808" y="2959171"/>
                </a:cubicBezTo>
                <a:cubicBezTo>
                  <a:pt x="3981292" y="2961204"/>
                  <a:pt x="4010145" y="2923115"/>
                  <a:pt x="4056645" y="2935557"/>
                </a:cubicBezTo>
                <a:cubicBezTo>
                  <a:pt x="4012052" y="2987356"/>
                  <a:pt x="3974853" y="3033825"/>
                  <a:pt x="3911662" y="3058455"/>
                </a:cubicBezTo>
                <a:cubicBezTo>
                  <a:pt x="3861109" y="3078006"/>
                  <a:pt x="3798633" y="3089433"/>
                  <a:pt x="3761910" y="3152912"/>
                </a:cubicBezTo>
                <a:cubicBezTo>
                  <a:pt x="3804594" y="3165356"/>
                  <a:pt x="3836310" y="3149613"/>
                  <a:pt x="3868264" y="3138440"/>
                </a:cubicBezTo>
                <a:cubicBezTo>
                  <a:pt x="3917147" y="3121173"/>
                  <a:pt x="3965554" y="3101622"/>
                  <a:pt x="4014438" y="3084354"/>
                </a:cubicBezTo>
                <a:cubicBezTo>
                  <a:pt x="4033038" y="3077753"/>
                  <a:pt x="4053307" y="3073181"/>
                  <a:pt x="4065229" y="3104668"/>
                </a:cubicBezTo>
                <a:cubicBezTo>
                  <a:pt x="4002991" y="3111271"/>
                  <a:pt x="3965792" y="3153929"/>
                  <a:pt x="3926686" y="3194048"/>
                </a:cubicBezTo>
                <a:cubicBezTo>
                  <a:pt x="3904746" y="3216647"/>
                  <a:pt x="3886862" y="3246864"/>
                  <a:pt x="3847279" y="3235438"/>
                </a:cubicBezTo>
                <a:cubicBezTo>
                  <a:pt x="3826532" y="3229344"/>
                  <a:pt x="3813418" y="3246355"/>
                  <a:pt x="3815565" y="3267177"/>
                </a:cubicBezTo>
                <a:cubicBezTo>
                  <a:pt x="3823433" y="3340561"/>
                  <a:pt x="3775026" y="3366206"/>
                  <a:pt x="3724950" y="3380425"/>
                </a:cubicBezTo>
                <a:cubicBezTo>
                  <a:pt x="3630043" y="3407087"/>
                  <a:pt x="3551113" y="3469805"/>
                  <a:pt x="3458831" y="3504084"/>
                </a:cubicBezTo>
                <a:cubicBezTo>
                  <a:pt x="3369170" y="3537348"/>
                  <a:pt x="3299779" y="3616317"/>
                  <a:pt x="3209882" y="3657707"/>
                </a:cubicBezTo>
                <a:cubicBezTo>
                  <a:pt x="3144781" y="3687670"/>
                  <a:pt x="3082544" y="3726265"/>
                  <a:pt x="3015536" y="3753434"/>
                </a:cubicBezTo>
                <a:cubicBezTo>
                  <a:pt x="2856963" y="3817676"/>
                  <a:pt x="2695288" y="3869222"/>
                  <a:pt x="2524314" y="3876585"/>
                </a:cubicBezTo>
                <a:cubicBezTo>
                  <a:pt x="2383147" y="3882426"/>
                  <a:pt x="1158667" y="3876841"/>
                  <a:pt x="661243" y="3041189"/>
                </a:cubicBezTo>
                <a:cubicBezTo>
                  <a:pt x="651705" y="3037125"/>
                  <a:pt x="640975" y="3026461"/>
                  <a:pt x="637637" y="3016303"/>
                </a:cubicBezTo>
                <a:cubicBezTo>
                  <a:pt x="621659" y="2968820"/>
                  <a:pt x="582552" y="2948253"/>
                  <a:pt x="547261" y="2922608"/>
                </a:cubicBezTo>
                <a:cubicBezTo>
                  <a:pt x="516261" y="2900009"/>
                  <a:pt x="483353" y="2876394"/>
                  <a:pt x="470476" y="2838305"/>
                </a:cubicBezTo>
                <a:cubicBezTo>
                  <a:pt x="453546" y="2787522"/>
                  <a:pt x="501714" y="2829165"/>
                  <a:pt x="510538" y="2809867"/>
                </a:cubicBezTo>
                <a:cubicBezTo>
                  <a:pt x="492177" y="2783460"/>
                  <a:pt x="463799" y="2759336"/>
                  <a:pt x="456407" y="2729374"/>
                </a:cubicBezTo>
                <a:cubicBezTo>
                  <a:pt x="429463" y="2621204"/>
                  <a:pt x="371278" y="2542489"/>
                  <a:pt x="284241" y="2481294"/>
                </a:cubicBezTo>
                <a:cubicBezTo>
                  <a:pt x="259203" y="2463774"/>
                  <a:pt x="242750" y="2431779"/>
                  <a:pt x="208651" y="2426702"/>
                </a:cubicBezTo>
                <a:cubicBezTo>
                  <a:pt x="132821" y="2415529"/>
                  <a:pt x="156667" y="2328180"/>
                  <a:pt x="116605" y="2289331"/>
                </a:cubicBezTo>
                <a:cubicBezTo>
                  <a:pt x="108974" y="2281966"/>
                  <a:pt x="102060" y="2267494"/>
                  <a:pt x="103490" y="2257592"/>
                </a:cubicBezTo>
                <a:cubicBezTo>
                  <a:pt x="105635" y="2243370"/>
                  <a:pt x="114698" y="2229913"/>
                  <a:pt x="122328" y="2217216"/>
                </a:cubicBezTo>
                <a:cubicBezTo>
                  <a:pt x="130198" y="2204521"/>
                  <a:pt x="142119" y="2193348"/>
                  <a:pt x="136397" y="2176590"/>
                </a:cubicBezTo>
                <a:cubicBezTo>
                  <a:pt x="134014" y="2169734"/>
                  <a:pt x="135681" y="2145866"/>
                  <a:pt x="118036" y="2164655"/>
                </a:cubicBezTo>
                <a:cubicBezTo>
                  <a:pt x="69629" y="2216201"/>
                  <a:pt x="41491" y="2167450"/>
                  <a:pt x="0" y="2144088"/>
                </a:cubicBezTo>
                <a:cubicBezTo>
                  <a:pt x="33383" y="2119965"/>
                  <a:pt x="63429" y="2102953"/>
                  <a:pt x="68437" y="2066897"/>
                </a:cubicBezTo>
                <a:cubicBezTo>
                  <a:pt x="78690" y="1992498"/>
                  <a:pt x="122565" y="1958473"/>
                  <a:pt x="189096" y="1951871"/>
                </a:cubicBezTo>
                <a:cubicBezTo>
                  <a:pt x="164535" y="1880012"/>
                  <a:pt x="164535" y="1880012"/>
                  <a:pt x="243942" y="1870107"/>
                </a:cubicBezTo>
                <a:cubicBezTo>
                  <a:pt x="213419" y="1824403"/>
                  <a:pt x="213419" y="1812722"/>
                  <a:pt x="250381" y="1796979"/>
                </a:cubicBezTo>
                <a:cubicBezTo>
                  <a:pt x="285911" y="1781998"/>
                  <a:pt x="325255" y="1776919"/>
                  <a:pt x="358164" y="1753813"/>
                </a:cubicBezTo>
                <a:cubicBezTo>
                  <a:pt x="327879" y="1695412"/>
                  <a:pt x="319295" y="1627615"/>
                  <a:pt x="256819" y="1599175"/>
                </a:cubicBezTo>
                <a:cubicBezTo>
                  <a:pt x="247042" y="1594859"/>
                  <a:pt x="240366" y="1577338"/>
                  <a:pt x="246564" y="1567182"/>
                </a:cubicBezTo>
                <a:cubicBezTo>
                  <a:pt x="269218" y="1530364"/>
                  <a:pt x="236788" y="1460535"/>
                  <a:pt x="307371" y="1452664"/>
                </a:cubicBezTo>
                <a:cubicBezTo>
                  <a:pt x="316195" y="1451902"/>
                  <a:pt x="324303" y="1444284"/>
                  <a:pt x="317387" y="1434381"/>
                </a:cubicBezTo>
                <a:cubicBezTo>
                  <a:pt x="293540" y="1399848"/>
                  <a:pt x="322394" y="1402133"/>
                  <a:pt x="339801" y="1397816"/>
                </a:cubicBezTo>
                <a:cubicBezTo>
                  <a:pt x="360787" y="1392485"/>
                  <a:pt x="384632" y="1407720"/>
                  <a:pt x="404186" y="1388929"/>
                </a:cubicBezTo>
                <a:cubicBezTo>
                  <a:pt x="399654" y="1369123"/>
                  <a:pt x="382725" y="1369377"/>
                  <a:pt x="370802" y="1363030"/>
                </a:cubicBezTo>
                <a:cubicBezTo>
                  <a:pt x="335987" y="1344747"/>
                  <a:pt x="307609" y="1322911"/>
                  <a:pt x="305940" y="1275427"/>
                </a:cubicBezTo>
                <a:cubicBezTo>
                  <a:pt x="304749" y="1237085"/>
                  <a:pt x="300933" y="1203314"/>
                  <a:pt x="349102" y="1191633"/>
                </a:cubicBezTo>
                <a:cubicBezTo>
                  <a:pt x="369132" y="1186808"/>
                  <a:pt x="363408" y="1159132"/>
                  <a:pt x="351962" y="1145419"/>
                </a:cubicBezTo>
                <a:cubicBezTo>
                  <a:pt x="331455" y="1121043"/>
                  <a:pt x="314526" y="1088542"/>
                  <a:pt x="279233" y="1086257"/>
                </a:cubicBezTo>
                <a:cubicBezTo>
                  <a:pt x="257772" y="1084734"/>
                  <a:pt x="241318" y="1074575"/>
                  <a:pt x="224388" y="1062896"/>
                </a:cubicBezTo>
                <a:cubicBezTo>
                  <a:pt x="212228" y="1054515"/>
                  <a:pt x="197681" y="1047406"/>
                  <a:pt x="199111" y="1029379"/>
                </a:cubicBezTo>
                <a:cubicBezTo>
                  <a:pt x="200542" y="1012112"/>
                  <a:pt x="214610" y="1005002"/>
                  <a:pt x="228919" y="1001447"/>
                </a:cubicBezTo>
                <a:cubicBezTo>
                  <a:pt x="276611" y="990021"/>
                  <a:pt x="321440" y="973262"/>
                  <a:pt x="361264" y="934920"/>
                </a:cubicBezTo>
                <a:cubicBezTo>
                  <a:pt x="334794" y="914607"/>
                  <a:pt x="309518" y="899879"/>
                  <a:pt x="289964" y="879311"/>
                </a:cubicBezTo>
                <a:cubicBezTo>
                  <a:pt x="242750" y="829544"/>
                  <a:pt x="642644" y="672875"/>
                  <a:pt x="662674" y="617012"/>
                </a:cubicBezTo>
                <a:cubicBezTo>
                  <a:pt x="668873" y="599745"/>
                  <a:pt x="690096" y="581971"/>
                  <a:pt x="707744" y="576892"/>
                </a:cubicBezTo>
                <a:cubicBezTo>
                  <a:pt x="790487" y="553024"/>
                  <a:pt x="862262" y="499446"/>
                  <a:pt x="946915" y="479640"/>
                </a:cubicBezTo>
                <a:cubicBezTo>
                  <a:pt x="1026799" y="460851"/>
                  <a:pt x="1105490" y="435712"/>
                  <a:pt x="1193003" y="410829"/>
                </a:cubicBezTo>
                <a:cubicBezTo>
                  <a:pt x="1139351" y="348364"/>
                  <a:pt x="1044206" y="355728"/>
                  <a:pt x="1022030" y="265586"/>
                </a:cubicBezTo>
                <a:cubicBezTo>
                  <a:pt x="1108590" y="242225"/>
                  <a:pt x="1199679" y="268888"/>
                  <a:pt x="1283141" y="231814"/>
                </a:cubicBezTo>
                <a:cubicBezTo>
                  <a:pt x="1290295" y="228514"/>
                  <a:pt x="1300072" y="231814"/>
                  <a:pt x="1308655" y="232831"/>
                </a:cubicBezTo>
                <a:cubicBezTo>
                  <a:pt x="1480584" y="252636"/>
                  <a:pt x="1651797" y="235371"/>
                  <a:pt x="1821341" y="210485"/>
                </a:cubicBezTo>
                <a:cubicBezTo>
                  <a:pt x="2065522" y="174938"/>
                  <a:pt x="2310657" y="152338"/>
                  <a:pt x="2556268" y="136340"/>
                </a:cubicBezTo>
                <a:cubicBezTo>
                  <a:pt x="2759196" y="123136"/>
                  <a:pt x="2962599" y="117297"/>
                  <a:pt x="3164574" y="91905"/>
                </a:cubicBezTo>
                <a:cubicBezTo>
                  <a:pt x="3380616" y="64736"/>
                  <a:pt x="3596420" y="34011"/>
                  <a:pt x="3812226" y="5572"/>
                </a:cubicBezTo>
                <a:cubicBezTo>
                  <a:pt x="3822002" y="4301"/>
                  <a:pt x="3832792" y="302"/>
                  <a:pt x="3843224" y="1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971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24D7091-5139-1D61-8005-243A684C0FEE}"/>
              </a:ext>
            </a:extLst>
          </p:cNvPr>
          <p:cNvSpPr>
            <a:spLocks noGrp="1"/>
          </p:cNvSpPr>
          <p:nvPr>
            <p:ph type="title"/>
          </p:nvPr>
        </p:nvSpPr>
        <p:spPr>
          <a:xfrm>
            <a:off x="7461473" y="2954650"/>
            <a:ext cx="4436236" cy="2050948"/>
          </a:xfrm>
        </p:spPr>
        <p:txBody>
          <a:bodyPr>
            <a:normAutofit/>
          </a:bodyPr>
          <a:lstStyle/>
          <a:p>
            <a:pPr algn="ctr"/>
            <a:r>
              <a:rPr lang="en-GB" sz="4800"/>
              <a:t>Local flooding in Sheffield </a:t>
            </a:r>
          </a:p>
        </p:txBody>
      </p:sp>
      <p:pic>
        <p:nvPicPr>
          <p:cNvPr id="6" name="Picture 6" descr="It's been 13 years since the Sheffield flood. Slightly different weather  today! : r/sheffield">
            <a:extLst>
              <a:ext uri="{FF2B5EF4-FFF2-40B4-BE49-F238E27FC236}">
                <a16:creationId xmlns:a16="http://schemas.microsoft.com/office/drawing/2014/main" id="{05F68974-B150-DB17-7200-6FDDBF9C6CA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20" y="-1"/>
            <a:ext cx="3997732" cy="446912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Dreadful floods' marked 10 years on in Sheffield - BBC News">
            <a:extLst>
              <a:ext uri="{FF2B5EF4-FFF2-40B4-BE49-F238E27FC236}">
                <a16:creationId xmlns:a16="http://schemas.microsoft.com/office/drawing/2014/main" id="{4FB3F38C-38E9-9112-0683-E4C8AAF756C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
          <a:stretch/>
        </p:blipFill>
        <p:spPr bwMode="auto">
          <a:xfrm>
            <a:off x="4192857" y="-8345"/>
            <a:ext cx="2977377" cy="446912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7" name="Picture 8" descr="Protecting Sheffield from Flooding Scheme move's forward | Central Sheffield">
            <a:extLst>
              <a:ext uri="{FF2B5EF4-FFF2-40B4-BE49-F238E27FC236}">
                <a16:creationId xmlns:a16="http://schemas.microsoft.com/office/drawing/2014/main" id="{6FDD0DF1-0EBF-CF00-8BA9-5A0AD54F148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93899" y="4638290"/>
            <a:ext cx="3276334" cy="221970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8" name="Picture 10" descr="Flooding at Meadowhall">
            <a:extLst>
              <a:ext uri="{FF2B5EF4-FFF2-40B4-BE49-F238E27FC236}">
                <a16:creationId xmlns:a16="http://schemas.microsoft.com/office/drawing/2014/main" id="{3F61C42C-0972-BF9A-1062-BE0F92A3E34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
          <a:stretch/>
        </p:blipFill>
        <p:spPr bwMode="auto">
          <a:xfrm>
            <a:off x="581766" y="4638290"/>
            <a:ext cx="3020892" cy="22197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descr="A Look Back At Sheffield Wednesday's Hillsborough Stadium flood • The  Sheffield Guide">
            <a:extLst>
              <a:ext uri="{FF2B5EF4-FFF2-40B4-BE49-F238E27FC236}">
                <a16:creationId xmlns:a16="http://schemas.microsoft.com/office/drawing/2014/main" id="{DC1D5C6E-BF5A-2E5F-6C9A-BC2F411D850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347105" y="5798"/>
            <a:ext cx="4844895" cy="268164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A close-up of a logo&#10;&#10;Description automatically generated">
            <a:extLst>
              <a:ext uri="{FF2B5EF4-FFF2-40B4-BE49-F238E27FC236}">
                <a16:creationId xmlns:a16="http://schemas.microsoft.com/office/drawing/2014/main" id="{2C327B81-65B9-7B8A-926B-B721F0C96C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77119" y="5919244"/>
            <a:ext cx="1931751" cy="729701"/>
          </a:xfrm>
          <a:prstGeom prst="rect">
            <a:avLst/>
          </a:prstGeom>
        </p:spPr>
      </p:pic>
    </p:spTree>
    <p:extLst>
      <p:ext uri="{BB962C8B-B14F-4D97-AF65-F5344CB8AC3E}">
        <p14:creationId xmlns:p14="http://schemas.microsoft.com/office/powerpoint/2010/main" val="1376381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Grey to Green – Nigel Dunnett">
            <a:extLst>
              <a:ext uri="{FF2B5EF4-FFF2-40B4-BE49-F238E27FC236}">
                <a16:creationId xmlns:a16="http://schemas.microsoft.com/office/drawing/2014/main" id="{59342A35-319F-D715-257D-39E9A42960EE}"/>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358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68D71-2781-DF4D-F812-688199C0B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6D783-BA79-6EA6-38DF-B54FCBB9132C}"/>
              </a:ext>
            </a:extLst>
          </p:cNvPr>
          <p:cNvSpPr>
            <a:spLocks noGrp="1"/>
          </p:cNvSpPr>
          <p:nvPr>
            <p:ph type="title" idx="4294967295"/>
          </p:nvPr>
        </p:nvSpPr>
        <p:spPr>
          <a:xfrm>
            <a:off x="968188" y="365125"/>
            <a:ext cx="9547411" cy="1325563"/>
          </a:xfrm>
        </p:spPr>
        <p:txBody>
          <a:bodyPr/>
          <a:lstStyle/>
          <a:p>
            <a:r>
              <a:rPr lang="en-GB" b="1">
                <a:latin typeface="Calibri Light"/>
                <a:ea typeface="Calibri Light"/>
                <a:cs typeface="Calibri Light"/>
              </a:rPr>
              <a:t>Land yacht Challenge</a:t>
            </a:r>
            <a:br>
              <a:rPr lang="en-GB" sz="2800" b="1">
                <a:latin typeface="Calibri Light"/>
                <a:ea typeface="Calibri Light"/>
                <a:cs typeface="Calibri Light"/>
              </a:rPr>
            </a:br>
            <a:r>
              <a:rPr lang="en-GB" sz="2800" b="1">
                <a:latin typeface="Calibri Light"/>
                <a:ea typeface="Calibri Light"/>
                <a:cs typeface="Calibri Light"/>
              </a:rPr>
              <a:t> </a:t>
            </a:r>
            <a:endParaRPr lang="en-US" b="1"/>
          </a:p>
        </p:txBody>
      </p:sp>
      <p:sp>
        <p:nvSpPr>
          <p:cNvPr id="3" name="Content Placeholder 2">
            <a:extLst>
              <a:ext uri="{FF2B5EF4-FFF2-40B4-BE49-F238E27FC236}">
                <a16:creationId xmlns:a16="http://schemas.microsoft.com/office/drawing/2014/main" id="{7C8325D9-F98D-B397-5A11-A1C53C8B5CA0}"/>
              </a:ext>
            </a:extLst>
          </p:cNvPr>
          <p:cNvSpPr>
            <a:spLocks noGrp="1"/>
          </p:cNvSpPr>
          <p:nvPr>
            <p:ph idx="4294967295"/>
          </p:nvPr>
        </p:nvSpPr>
        <p:spPr>
          <a:xfrm>
            <a:off x="968188" y="1825625"/>
            <a:ext cx="4961125" cy="4351338"/>
          </a:xfrm>
        </p:spPr>
        <p:txBody>
          <a:bodyPr vert="horz" lIns="91440" tIns="45720" rIns="91440" bIns="45720" rtlCol="0" anchor="t">
            <a:normAutofit lnSpcReduction="10000"/>
          </a:bodyPr>
          <a:lstStyle/>
          <a:p>
            <a:pPr marL="0" indent="0">
              <a:buNone/>
            </a:pPr>
            <a:r>
              <a:rPr lang="en-GB">
                <a:latin typeface="Arial"/>
                <a:cs typeface="Arial"/>
              </a:rPr>
              <a:t>You will need:</a:t>
            </a:r>
            <a:endParaRPr lang="en-GB">
              <a:latin typeface="Aptos" panose="02110004020202020204"/>
              <a:cs typeface="Arial"/>
            </a:endParaRPr>
          </a:p>
          <a:p>
            <a:r>
              <a:rPr lang="en-GB">
                <a:latin typeface="Calibri"/>
                <a:ea typeface="Calibri"/>
                <a:cs typeface="Calibri"/>
              </a:rPr>
              <a:t>1 hard board</a:t>
            </a:r>
            <a:endParaRPr lang="en-GB">
              <a:latin typeface="Arial"/>
              <a:cs typeface="Arial"/>
            </a:endParaRPr>
          </a:p>
          <a:p>
            <a:r>
              <a:rPr lang="en-GB">
                <a:latin typeface="Calibri"/>
                <a:ea typeface="Calibri"/>
                <a:cs typeface="Calibri"/>
              </a:rPr>
              <a:t>2 dowels</a:t>
            </a:r>
            <a:endParaRPr lang="en-GB">
              <a:latin typeface="Arial"/>
              <a:cs typeface="Arial"/>
            </a:endParaRPr>
          </a:p>
          <a:p>
            <a:r>
              <a:rPr lang="en-GB">
                <a:latin typeface="Calibri"/>
                <a:cs typeface="Calibri"/>
              </a:rPr>
              <a:t>4 wheels</a:t>
            </a:r>
            <a:endParaRPr lang="en-GB">
              <a:latin typeface="Calibri"/>
              <a:ea typeface="Calibri"/>
              <a:cs typeface="Calibri"/>
            </a:endParaRPr>
          </a:p>
          <a:p>
            <a:r>
              <a:rPr lang="en-GB">
                <a:latin typeface="Calibri"/>
                <a:cs typeface="Calibri"/>
              </a:rPr>
              <a:t>2 straws</a:t>
            </a:r>
          </a:p>
          <a:p>
            <a:r>
              <a:rPr lang="en-GB">
                <a:latin typeface="Calibri"/>
                <a:cs typeface="Calibri"/>
              </a:rPr>
              <a:t>Masking tape</a:t>
            </a:r>
          </a:p>
          <a:p>
            <a:r>
              <a:rPr lang="en-GB">
                <a:latin typeface="Calibri"/>
                <a:cs typeface="Calibri"/>
              </a:rPr>
              <a:t>2 sheets of card and scissors</a:t>
            </a:r>
          </a:p>
          <a:p>
            <a:endParaRPr lang="en-GB">
              <a:latin typeface="Calibri"/>
              <a:cs typeface="Calibri"/>
            </a:endParaRPr>
          </a:p>
          <a:p>
            <a:r>
              <a:rPr lang="en-GB">
                <a:latin typeface="Calibri"/>
                <a:cs typeface="Calibri"/>
              </a:rPr>
              <a:t>Something to waft the air</a:t>
            </a:r>
          </a:p>
          <a:p>
            <a:pPr marL="0" indent="0">
              <a:buNone/>
            </a:pPr>
            <a:endParaRPr lang="en-GB">
              <a:latin typeface="Calibri"/>
              <a:cs typeface="Calibri"/>
            </a:endParaRPr>
          </a:p>
          <a:p>
            <a:pPr marL="0" indent="0">
              <a:buNone/>
            </a:pPr>
            <a:endParaRPr lang="en-GB"/>
          </a:p>
          <a:p>
            <a:endParaRPr lang="en-GB"/>
          </a:p>
        </p:txBody>
      </p:sp>
      <p:pic>
        <p:nvPicPr>
          <p:cNvPr id="10" name="Picture 9">
            <a:extLst>
              <a:ext uri="{FF2B5EF4-FFF2-40B4-BE49-F238E27FC236}">
                <a16:creationId xmlns:a16="http://schemas.microsoft.com/office/drawing/2014/main" id="{A79B3834-91E5-C3CA-FB0C-65BA963FF3DF}"/>
              </a:ext>
            </a:extLst>
          </p:cNvPr>
          <p:cNvPicPr>
            <a:picLocks noChangeAspect="1"/>
          </p:cNvPicPr>
          <p:nvPr/>
        </p:nvPicPr>
        <p:blipFill>
          <a:blip r:embed="rId2"/>
          <a:stretch>
            <a:fillRect/>
          </a:stretch>
        </p:blipFill>
        <p:spPr>
          <a:xfrm>
            <a:off x="9214503" y="196850"/>
            <a:ext cx="2695149" cy="2985879"/>
          </a:xfrm>
          <a:prstGeom prst="rect">
            <a:avLst/>
          </a:prstGeom>
        </p:spPr>
      </p:pic>
      <p:pic>
        <p:nvPicPr>
          <p:cNvPr id="27" name="Picture 26">
            <a:extLst>
              <a:ext uri="{FF2B5EF4-FFF2-40B4-BE49-F238E27FC236}">
                <a16:creationId xmlns:a16="http://schemas.microsoft.com/office/drawing/2014/main" id="{7D5AB3E0-067F-D3EF-69E5-159D17129103}"/>
              </a:ext>
            </a:extLst>
          </p:cNvPr>
          <p:cNvPicPr>
            <a:picLocks noChangeAspect="1"/>
          </p:cNvPicPr>
          <p:nvPr/>
        </p:nvPicPr>
        <p:blipFill>
          <a:blip r:embed="rId3"/>
          <a:stretch>
            <a:fillRect/>
          </a:stretch>
        </p:blipFill>
        <p:spPr>
          <a:xfrm>
            <a:off x="5776685" y="1690688"/>
            <a:ext cx="2744107" cy="2882571"/>
          </a:xfrm>
          <a:prstGeom prst="rect">
            <a:avLst/>
          </a:prstGeom>
        </p:spPr>
      </p:pic>
      <p:pic>
        <p:nvPicPr>
          <p:cNvPr id="29" name="Picture 28">
            <a:extLst>
              <a:ext uri="{FF2B5EF4-FFF2-40B4-BE49-F238E27FC236}">
                <a16:creationId xmlns:a16="http://schemas.microsoft.com/office/drawing/2014/main" id="{1B1B0D3B-E856-7460-E3ED-8991927F5D18}"/>
              </a:ext>
            </a:extLst>
          </p:cNvPr>
          <p:cNvPicPr>
            <a:picLocks noChangeAspect="1"/>
          </p:cNvPicPr>
          <p:nvPr/>
        </p:nvPicPr>
        <p:blipFill>
          <a:blip r:embed="rId4"/>
          <a:stretch>
            <a:fillRect/>
          </a:stretch>
        </p:blipFill>
        <p:spPr>
          <a:xfrm>
            <a:off x="8918802" y="3816350"/>
            <a:ext cx="2744107" cy="2985879"/>
          </a:xfrm>
          <a:prstGeom prst="rect">
            <a:avLst/>
          </a:prstGeom>
        </p:spPr>
      </p:pic>
      <p:sp>
        <p:nvSpPr>
          <p:cNvPr id="30" name="Arrow: Left 29">
            <a:extLst>
              <a:ext uri="{FF2B5EF4-FFF2-40B4-BE49-F238E27FC236}">
                <a16:creationId xmlns:a16="http://schemas.microsoft.com/office/drawing/2014/main" id="{55AAAFB9-C913-2591-1E50-A5AFD148E6B1}"/>
              </a:ext>
            </a:extLst>
          </p:cNvPr>
          <p:cNvSpPr/>
          <p:nvPr/>
        </p:nvSpPr>
        <p:spPr>
          <a:xfrm rot="18696219">
            <a:off x="8062458" y="1230539"/>
            <a:ext cx="1712686" cy="4986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Left 30">
            <a:extLst>
              <a:ext uri="{FF2B5EF4-FFF2-40B4-BE49-F238E27FC236}">
                <a16:creationId xmlns:a16="http://schemas.microsoft.com/office/drawing/2014/main" id="{9EDA8754-DA4E-7800-7CD0-23A0D7605D67}"/>
              </a:ext>
            </a:extLst>
          </p:cNvPr>
          <p:cNvSpPr/>
          <p:nvPr/>
        </p:nvSpPr>
        <p:spPr>
          <a:xfrm rot="13422904">
            <a:off x="7072189" y="5059946"/>
            <a:ext cx="1712686" cy="4986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27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77FD7-0C42-CEFE-D8E5-8CC01D4EC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4E016-B600-982F-8658-2DF0D4620ADD}"/>
              </a:ext>
            </a:extLst>
          </p:cNvPr>
          <p:cNvSpPr>
            <a:spLocks noGrp="1"/>
          </p:cNvSpPr>
          <p:nvPr>
            <p:ph type="title" idx="4294967295"/>
          </p:nvPr>
        </p:nvSpPr>
        <p:spPr>
          <a:xfrm>
            <a:off x="968188" y="365125"/>
            <a:ext cx="9547411" cy="1325563"/>
          </a:xfrm>
        </p:spPr>
        <p:txBody>
          <a:bodyPr/>
          <a:lstStyle/>
          <a:p>
            <a:r>
              <a:rPr lang="en-GB" b="1">
                <a:latin typeface="Calibri Light"/>
                <a:ea typeface="Calibri Light"/>
                <a:cs typeface="Calibri Light"/>
              </a:rPr>
              <a:t>Land yacht Challenge</a:t>
            </a:r>
            <a:br>
              <a:rPr lang="en-GB" sz="2800" b="1">
                <a:latin typeface="Calibri Light"/>
                <a:ea typeface="Calibri Light"/>
                <a:cs typeface="Calibri Light"/>
              </a:rPr>
            </a:br>
            <a:r>
              <a:rPr lang="en-GB" sz="2800" b="1">
                <a:latin typeface="Calibri Light"/>
                <a:ea typeface="Calibri Light"/>
                <a:cs typeface="Calibri Light"/>
              </a:rPr>
              <a:t> </a:t>
            </a:r>
            <a:endParaRPr lang="en-US" b="1"/>
          </a:p>
        </p:txBody>
      </p:sp>
      <p:sp>
        <p:nvSpPr>
          <p:cNvPr id="3" name="Content Placeholder 2">
            <a:extLst>
              <a:ext uri="{FF2B5EF4-FFF2-40B4-BE49-F238E27FC236}">
                <a16:creationId xmlns:a16="http://schemas.microsoft.com/office/drawing/2014/main" id="{952BE966-DDE2-7B7B-A125-7001679CEA4A}"/>
              </a:ext>
            </a:extLst>
          </p:cNvPr>
          <p:cNvSpPr>
            <a:spLocks noGrp="1"/>
          </p:cNvSpPr>
          <p:nvPr>
            <p:ph idx="4294967295"/>
          </p:nvPr>
        </p:nvSpPr>
        <p:spPr>
          <a:xfrm>
            <a:off x="968188" y="1825625"/>
            <a:ext cx="4961125" cy="4351338"/>
          </a:xfrm>
        </p:spPr>
        <p:txBody>
          <a:bodyPr vert="horz" lIns="91440" tIns="45720" rIns="91440" bIns="45720" rtlCol="0" anchor="t">
            <a:normAutofit lnSpcReduction="10000"/>
          </a:bodyPr>
          <a:lstStyle/>
          <a:p>
            <a:pPr marL="0" indent="0">
              <a:buNone/>
            </a:pPr>
            <a:r>
              <a:rPr lang="en-GB">
                <a:latin typeface="Arial"/>
                <a:cs typeface="Arial"/>
              </a:rPr>
              <a:t>You will need:</a:t>
            </a:r>
            <a:endParaRPr lang="en-GB">
              <a:latin typeface="Aptos" panose="02110004020202020204"/>
              <a:cs typeface="Arial"/>
            </a:endParaRPr>
          </a:p>
          <a:p>
            <a:r>
              <a:rPr lang="en-GB">
                <a:latin typeface="Calibri"/>
                <a:ea typeface="Calibri"/>
                <a:cs typeface="Calibri"/>
              </a:rPr>
              <a:t>1 hard board</a:t>
            </a:r>
            <a:endParaRPr lang="en-GB">
              <a:latin typeface="Arial"/>
              <a:cs typeface="Arial"/>
            </a:endParaRPr>
          </a:p>
          <a:p>
            <a:r>
              <a:rPr lang="en-GB">
                <a:latin typeface="Calibri"/>
                <a:ea typeface="Calibri"/>
                <a:cs typeface="Calibri"/>
              </a:rPr>
              <a:t>2 dowels</a:t>
            </a:r>
            <a:endParaRPr lang="en-GB">
              <a:latin typeface="Arial"/>
              <a:cs typeface="Arial"/>
            </a:endParaRPr>
          </a:p>
          <a:p>
            <a:r>
              <a:rPr lang="en-GB">
                <a:latin typeface="Calibri"/>
                <a:cs typeface="Calibri"/>
              </a:rPr>
              <a:t>4 wheels</a:t>
            </a:r>
            <a:endParaRPr lang="en-GB">
              <a:latin typeface="Calibri"/>
              <a:ea typeface="Calibri"/>
              <a:cs typeface="Calibri"/>
            </a:endParaRPr>
          </a:p>
          <a:p>
            <a:r>
              <a:rPr lang="en-GB">
                <a:latin typeface="Calibri"/>
                <a:cs typeface="Calibri"/>
              </a:rPr>
              <a:t>2 straws</a:t>
            </a:r>
          </a:p>
          <a:p>
            <a:r>
              <a:rPr lang="en-GB">
                <a:latin typeface="Calibri"/>
                <a:cs typeface="Calibri"/>
              </a:rPr>
              <a:t>Masking tape</a:t>
            </a:r>
          </a:p>
          <a:p>
            <a:r>
              <a:rPr lang="en-GB">
                <a:latin typeface="Calibri"/>
                <a:cs typeface="Calibri"/>
              </a:rPr>
              <a:t>2 sheets of card and scissors</a:t>
            </a:r>
          </a:p>
          <a:p>
            <a:endParaRPr lang="en-GB">
              <a:latin typeface="Calibri"/>
              <a:cs typeface="Calibri"/>
            </a:endParaRPr>
          </a:p>
          <a:p>
            <a:r>
              <a:rPr lang="en-GB">
                <a:latin typeface="Calibri"/>
                <a:cs typeface="Calibri"/>
              </a:rPr>
              <a:t>Something to waft the air</a:t>
            </a:r>
          </a:p>
          <a:p>
            <a:pPr marL="0" indent="0">
              <a:buNone/>
            </a:pPr>
            <a:endParaRPr lang="en-GB">
              <a:latin typeface="Calibri"/>
              <a:cs typeface="Calibri"/>
            </a:endParaRPr>
          </a:p>
          <a:p>
            <a:pPr marL="0" indent="0">
              <a:buNone/>
            </a:pPr>
            <a:endParaRPr lang="en-GB"/>
          </a:p>
          <a:p>
            <a:endParaRPr lang="en-GB"/>
          </a:p>
        </p:txBody>
      </p:sp>
      <p:pic>
        <p:nvPicPr>
          <p:cNvPr id="5" name="Picture 4">
            <a:extLst>
              <a:ext uri="{FF2B5EF4-FFF2-40B4-BE49-F238E27FC236}">
                <a16:creationId xmlns:a16="http://schemas.microsoft.com/office/drawing/2014/main" id="{871C6B5C-F816-A28D-6A1E-D56EF6A4CF8A}"/>
              </a:ext>
            </a:extLst>
          </p:cNvPr>
          <p:cNvPicPr>
            <a:picLocks noChangeAspect="1"/>
          </p:cNvPicPr>
          <p:nvPr/>
        </p:nvPicPr>
        <p:blipFill>
          <a:blip r:embed="rId2"/>
          <a:stretch>
            <a:fillRect/>
          </a:stretch>
        </p:blipFill>
        <p:spPr>
          <a:xfrm>
            <a:off x="7446055" y="684439"/>
            <a:ext cx="3997125" cy="4714875"/>
          </a:xfrm>
          <a:prstGeom prst="rect">
            <a:avLst/>
          </a:prstGeom>
        </p:spPr>
      </p:pic>
    </p:spTree>
    <p:extLst>
      <p:ext uri="{BB962C8B-B14F-4D97-AF65-F5344CB8AC3E}">
        <p14:creationId xmlns:p14="http://schemas.microsoft.com/office/powerpoint/2010/main" val="2936150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9BABB-CDF0-17E4-637F-7480E0633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7F019E-E1B1-46C1-6F19-0B64C63C5BA0}"/>
              </a:ext>
            </a:extLst>
          </p:cNvPr>
          <p:cNvSpPr>
            <a:spLocks noGrp="1"/>
          </p:cNvSpPr>
          <p:nvPr>
            <p:ph type="title"/>
          </p:nvPr>
        </p:nvSpPr>
        <p:spPr>
          <a:xfrm>
            <a:off x="1627093" y="2153491"/>
            <a:ext cx="9505203" cy="1625133"/>
          </a:xfrm>
        </p:spPr>
        <p:txBody>
          <a:bodyPr>
            <a:normAutofit fontScale="90000"/>
          </a:bodyPr>
          <a:lstStyle/>
          <a:p>
            <a:pPr algn="ctr"/>
            <a:r>
              <a:rPr lang="en-GB" b="1">
                <a:latin typeface="Aptos" panose="020B0004020202020204" pitchFamily="34" charset="0"/>
              </a:rPr>
              <a:t>Primary Science and Enquiry Learning </a:t>
            </a:r>
            <a:endParaRPr lang="en-GB"/>
          </a:p>
        </p:txBody>
      </p:sp>
      <p:sp>
        <p:nvSpPr>
          <p:cNvPr id="3" name="Text Placeholder 2">
            <a:extLst>
              <a:ext uri="{FF2B5EF4-FFF2-40B4-BE49-F238E27FC236}">
                <a16:creationId xmlns:a16="http://schemas.microsoft.com/office/drawing/2014/main" id="{DEB99C10-8B3E-2386-269E-FC2F99C764CE}"/>
              </a:ext>
            </a:extLst>
          </p:cNvPr>
          <p:cNvSpPr>
            <a:spLocks noGrp="1"/>
          </p:cNvSpPr>
          <p:nvPr>
            <p:ph type="body" idx="1"/>
          </p:nvPr>
        </p:nvSpPr>
        <p:spPr/>
        <p:txBody>
          <a:bodyPr/>
          <a:lstStyle/>
          <a:p>
            <a:endParaRPr lang="en-GB"/>
          </a:p>
        </p:txBody>
      </p:sp>
      <p:pic>
        <p:nvPicPr>
          <p:cNvPr id="4" name="Picture 3" descr="A close-up of a logo&#10;&#10;Description automatically generated">
            <a:extLst>
              <a:ext uri="{FF2B5EF4-FFF2-40B4-BE49-F238E27FC236}">
                <a16:creationId xmlns:a16="http://schemas.microsoft.com/office/drawing/2014/main" id="{778E9C52-37A2-6148-DCF0-FD005ED566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00032" y="5824239"/>
            <a:ext cx="2231258" cy="842837"/>
          </a:xfrm>
          <a:prstGeom prst="rect">
            <a:avLst/>
          </a:prstGeom>
        </p:spPr>
      </p:pic>
    </p:spTree>
    <p:extLst>
      <p:ext uri="{BB962C8B-B14F-4D97-AF65-F5344CB8AC3E}">
        <p14:creationId xmlns:p14="http://schemas.microsoft.com/office/powerpoint/2010/main" val="2881621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FC023-A7A5-56A5-09D7-2CEBFE5F9B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1243B-F90E-0DA6-2C47-4173D49BC844}"/>
              </a:ext>
            </a:extLst>
          </p:cNvPr>
          <p:cNvSpPr>
            <a:spLocks noGrp="1"/>
          </p:cNvSpPr>
          <p:nvPr>
            <p:ph type="title"/>
          </p:nvPr>
        </p:nvSpPr>
        <p:spPr>
          <a:xfrm>
            <a:off x="977152" y="64430"/>
            <a:ext cx="10237694" cy="1325563"/>
          </a:xfrm>
        </p:spPr>
        <p:txBody>
          <a:bodyPr/>
          <a:lstStyle/>
          <a:p>
            <a:r>
              <a:rPr lang="en-GB" b="1">
                <a:latin typeface="Aptos" panose="020B0004020202020204" pitchFamily="34" charset="0"/>
              </a:rPr>
              <a:t>Plan for the day </a:t>
            </a:r>
            <a:endParaRPr lang="en-GB"/>
          </a:p>
        </p:txBody>
      </p:sp>
      <p:pic>
        <p:nvPicPr>
          <p:cNvPr id="4" name="Picture 3" descr="A close-up of a logo&#10;&#10;Description automatically generated">
            <a:extLst>
              <a:ext uri="{FF2B5EF4-FFF2-40B4-BE49-F238E27FC236}">
                <a16:creationId xmlns:a16="http://schemas.microsoft.com/office/drawing/2014/main" id="{76DC3B3B-B8F5-4E39-505C-1B82D59193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graphicFrame>
        <p:nvGraphicFramePr>
          <p:cNvPr id="5" name="Table 4">
            <a:extLst>
              <a:ext uri="{FF2B5EF4-FFF2-40B4-BE49-F238E27FC236}">
                <a16:creationId xmlns:a16="http://schemas.microsoft.com/office/drawing/2014/main" id="{799B5CFF-830C-6595-1625-B6CCB5D11926}"/>
              </a:ext>
            </a:extLst>
          </p:cNvPr>
          <p:cNvGraphicFramePr>
            <a:graphicFrameLocks noGrp="1"/>
          </p:cNvGraphicFramePr>
          <p:nvPr>
            <p:extLst>
              <p:ext uri="{D42A27DB-BD31-4B8C-83A1-F6EECF244321}">
                <p14:modId xmlns:p14="http://schemas.microsoft.com/office/powerpoint/2010/main" val="2364746032"/>
              </p:ext>
            </p:extLst>
          </p:nvPr>
        </p:nvGraphicFramePr>
        <p:xfrm>
          <a:off x="1148228" y="1176105"/>
          <a:ext cx="9895541" cy="4267200"/>
        </p:xfrm>
        <a:graphic>
          <a:graphicData uri="http://schemas.openxmlformats.org/drawingml/2006/table">
            <a:tbl>
              <a:tblPr firstRow="1" bandRow="1">
                <a:tableStyleId>{5940675A-B579-460E-94D1-54222C63F5DA}</a:tableStyleId>
              </a:tblPr>
              <a:tblGrid>
                <a:gridCol w="2643152">
                  <a:extLst>
                    <a:ext uri="{9D8B030D-6E8A-4147-A177-3AD203B41FA5}">
                      <a16:colId xmlns:a16="http://schemas.microsoft.com/office/drawing/2014/main" val="396383520"/>
                    </a:ext>
                  </a:extLst>
                </a:gridCol>
                <a:gridCol w="7252389">
                  <a:extLst>
                    <a:ext uri="{9D8B030D-6E8A-4147-A177-3AD203B41FA5}">
                      <a16:colId xmlns:a16="http://schemas.microsoft.com/office/drawing/2014/main" val="986242516"/>
                    </a:ext>
                  </a:extLst>
                </a:gridCol>
              </a:tblGrid>
              <a:tr h="370840">
                <a:tc>
                  <a:txBody>
                    <a:bodyPr/>
                    <a:lstStyle/>
                    <a:p>
                      <a:r>
                        <a:rPr lang="en-GB" sz="2200"/>
                        <a:t>9.30am</a:t>
                      </a:r>
                    </a:p>
                  </a:txBody>
                  <a:tcPr/>
                </a:tc>
                <a:tc>
                  <a:txBody>
                    <a:bodyPr/>
                    <a:lstStyle/>
                    <a:p>
                      <a:r>
                        <a:rPr lang="en-GB" sz="2200"/>
                        <a:t>Housekeeping and aims</a:t>
                      </a:r>
                    </a:p>
                  </a:txBody>
                  <a:tcPr/>
                </a:tc>
                <a:extLst>
                  <a:ext uri="{0D108BD9-81ED-4DB2-BD59-A6C34878D82A}">
                    <a16:rowId xmlns:a16="http://schemas.microsoft.com/office/drawing/2014/main" val="1557480361"/>
                  </a:ext>
                </a:extLst>
              </a:tr>
              <a:tr h="370840">
                <a:tc>
                  <a:txBody>
                    <a:bodyPr/>
                    <a:lstStyle/>
                    <a:p>
                      <a:r>
                        <a:rPr lang="en-GB" sz="2200"/>
                        <a:t>9.45am</a:t>
                      </a:r>
                    </a:p>
                  </a:txBody>
                  <a:tcPr/>
                </a:tc>
                <a:tc>
                  <a:txBody>
                    <a:bodyPr/>
                    <a:lstStyle/>
                    <a:p>
                      <a:r>
                        <a:rPr lang="en-GB" sz="2200"/>
                        <a:t>Introductions</a:t>
                      </a:r>
                    </a:p>
                  </a:txBody>
                  <a:tcPr/>
                </a:tc>
                <a:extLst>
                  <a:ext uri="{0D108BD9-81ED-4DB2-BD59-A6C34878D82A}">
                    <a16:rowId xmlns:a16="http://schemas.microsoft.com/office/drawing/2014/main" val="195742666"/>
                  </a:ext>
                </a:extLst>
              </a:tr>
              <a:tr h="370840">
                <a:tc>
                  <a:txBody>
                    <a:bodyPr/>
                    <a:lstStyle/>
                    <a:p>
                      <a:r>
                        <a:rPr lang="en-GB" sz="2200"/>
                        <a:t>10.05am</a:t>
                      </a:r>
                    </a:p>
                  </a:txBody>
                  <a:tcPr/>
                </a:tc>
                <a:tc>
                  <a:txBody>
                    <a:bodyPr/>
                    <a:lstStyle/>
                    <a:p>
                      <a:r>
                        <a:rPr lang="en-GB" sz="2200"/>
                        <a:t>Core content of the programme and</a:t>
                      </a:r>
                    </a:p>
                  </a:txBody>
                  <a:tcPr/>
                </a:tc>
                <a:extLst>
                  <a:ext uri="{0D108BD9-81ED-4DB2-BD59-A6C34878D82A}">
                    <a16:rowId xmlns:a16="http://schemas.microsoft.com/office/drawing/2014/main" val="1181705531"/>
                  </a:ext>
                </a:extLst>
              </a:tr>
              <a:tr h="370840">
                <a:tc>
                  <a:txBody>
                    <a:bodyPr/>
                    <a:lstStyle/>
                    <a:p>
                      <a:r>
                        <a:rPr lang="en-GB" sz="2200"/>
                        <a:t>10.45am</a:t>
                      </a:r>
                    </a:p>
                  </a:txBody>
                  <a:tcPr/>
                </a:tc>
                <a:tc>
                  <a:txBody>
                    <a:bodyPr/>
                    <a:lstStyle/>
                    <a:p>
                      <a:r>
                        <a:rPr lang="en-GB" sz="2200"/>
                        <a:t>Working collaboratively </a:t>
                      </a:r>
                    </a:p>
                  </a:txBody>
                  <a:tcPr/>
                </a:tc>
                <a:extLst>
                  <a:ext uri="{0D108BD9-81ED-4DB2-BD59-A6C34878D82A}">
                    <a16:rowId xmlns:a16="http://schemas.microsoft.com/office/drawing/2014/main" val="2992548462"/>
                  </a:ext>
                </a:extLst>
              </a:tr>
              <a:tr h="370840">
                <a:tc>
                  <a:txBody>
                    <a:bodyPr/>
                    <a:lstStyle/>
                    <a:p>
                      <a:r>
                        <a:rPr lang="en-GB" sz="2200"/>
                        <a:t>11.05am</a:t>
                      </a:r>
                    </a:p>
                  </a:txBody>
                  <a:tcPr/>
                </a:tc>
                <a:tc>
                  <a:txBody>
                    <a:bodyPr/>
                    <a:lstStyle/>
                    <a:p>
                      <a:r>
                        <a:rPr lang="en-GB" sz="2200"/>
                        <a:t>Break</a:t>
                      </a:r>
                    </a:p>
                  </a:txBody>
                  <a:tcPr/>
                </a:tc>
                <a:extLst>
                  <a:ext uri="{0D108BD9-81ED-4DB2-BD59-A6C34878D82A}">
                    <a16:rowId xmlns:a16="http://schemas.microsoft.com/office/drawing/2014/main" val="3334992188"/>
                  </a:ext>
                </a:extLst>
              </a:tr>
              <a:tr h="370840">
                <a:tc>
                  <a:txBody>
                    <a:bodyPr/>
                    <a:lstStyle/>
                    <a:p>
                      <a:r>
                        <a:rPr lang="en-GB" sz="2200" kern="1200">
                          <a:solidFill>
                            <a:schemeClr val="tx1"/>
                          </a:solidFill>
                          <a:latin typeface="+mn-lt"/>
                          <a:ea typeface="+mn-ea"/>
                          <a:cs typeface="+mn-cs"/>
                        </a:rPr>
                        <a:t>11.15am</a:t>
                      </a:r>
                    </a:p>
                  </a:txBody>
                  <a:tcPr/>
                </a:tc>
                <a:tc>
                  <a:txBody>
                    <a:bodyPr/>
                    <a:lstStyle/>
                    <a:p>
                      <a:r>
                        <a:rPr lang="en-GB" sz="2200" kern="1200">
                          <a:solidFill>
                            <a:schemeClr val="tx1"/>
                          </a:solidFill>
                          <a:latin typeface="+mn-lt"/>
                          <a:ea typeface="+mn-ea"/>
                          <a:cs typeface="+mn-cs"/>
                        </a:rPr>
                        <a:t>Subject knowledge building </a:t>
                      </a:r>
                    </a:p>
                  </a:txBody>
                  <a:tcPr/>
                </a:tc>
                <a:extLst>
                  <a:ext uri="{0D108BD9-81ED-4DB2-BD59-A6C34878D82A}">
                    <a16:rowId xmlns:a16="http://schemas.microsoft.com/office/drawing/2014/main" val="371953725"/>
                  </a:ext>
                </a:extLst>
              </a:tr>
              <a:tr h="370840">
                <a:tc>
                  <a:txBody>
                    <a:bodyPr/>
                    <a:lstStyle/>
                    <a:p>
                      <a:r>
                        <a:rPr lang="en-GB" sz="2200"/>
                        <a:t>12 noon </a:t>
                      </a:r>
                    </a:p>
                  </a:txBody>
                  <a:tcPr/>
                </a:tc>
                <a:tc>
                  <a:txBody>
                    <a:bodyPr/>
                    <a:lstStyle/>
                    <a:p>
                      <a:r>
                        <a:rPr lang="en-GB" sz="2200"/>
                        <a:t>Lunch</a:t>
                      </a:r>
                    </a:p>
                  </a:txBody>
                  <a:tcPr/>
                </a:tc>
                <a:extLst>
                  <a:ext uri="{0D108BD9-81ED-4DB2-BD59-A6C34878D82A}">
                    <a16:rowId xmlns:a16="http://schemas.microsoft.com/office/drawing/2014/main" val="2172759775"/>
                  </a:ext>
                </a:extLst>
              </a:tr>
              <a:tr h="370840">
                <a:tc>
                  <a:txBody>
                    <a:bodyPr/>
                    <a:lstStyle/>
                    <a:p>
                      <a:r>
                        <a:rPr lang="en-GB" sz="2200"/>
                        <a:t>1.00pm</a:t>
                      </a:r>
                    </a:p>
                  </a:txBody>
                  <a:tcPr/>
                </a:tc>
                <a:tc>
                  <a:txBody>
                    <a:bodyPr/>
                    <a:lstStyle/>
                    <a:p>
                      <a:r>
                        <a:rPr lang="en-GB" sz="2200"/>
                        <a:t>Practical activities and enquiry planning</a:t>
                      </a:r>
                    </a:p>
                  </a:txBody>
                  <a:tcPr/>
                </a:tc>
                <a:extLst>
                  <a:ext uri="{0D108BD9-81ED-4DB2-BD59-A6C34878D82A}">
                    <a16:rowId xmlns:a16="http://schemas.microsoft.com/office/drawing/2014/main" val="773102497"/>
                  </a:ext>
                </a:extLst>
              </a:tr>
              <a:tr h="370840">
                <a:tc>
                  <a:txBody>
                    <a:bodyPr/>
                    <a:lstStyle/>
                    <a:p>
                      <a:r>
                        <a:rPr lang="en-GB" sz="2200"/>
                        <a:t>2.50pm</a:t>
                      </a:r>
                    </a:p>
                  </a:txBody>
                  <a:tcPr/>
                </a:tc>
                <a:tc>
                  <a:txBody>
                    <a:bodyPr/>
                    <a:lstStyle/>
                    <a:p>
                      <a:r>
                        <a:rPr lang="en-GB" sz="2200"/>
                        <a:t>Next steps and questions</a:t>
                      </a:r>
                    </a:p>
                  </a:txBody>
                  <a:tcPr/>
                </a:tc>
                <a:extLst>
                  <a:ext uri="{0D108BD9-81ED-4DB2-BD59-A6C34878D82A}">
                    <a16:rowId xmlns:a16="http://schemas.microsoft.com/office/drawing/2014/main" val="1641104441"/>
                  </a:ext>
                </a:extLst>
              </a:tr>
              <a:tr h="370840">
                <a:tc>
                  <a:txBody>
                    <a:bodyPr/>
                    <a:lstStyle/>
                    <a:p>
                      <a:r>
                        <a:rPr lang="en-GB" sz="2200"/>
                        <a:t>3.00pm </a:t>
                      </a:r>
                    </a:p>
                  </a:txBody>
                  <a:tcPr/>
                </a:tc>
                <a:tc>
                  <a:txBody>
                    <a:bodyPr/>
                    <a:lstStyle/>
                    <a:p>
                      <a:r>
                        <a:rPr lang="en-GB" sz="2200"/>
                        <a:t>Finish </a:t>
                      </a:r>
                    </a:p>
                  </a:txBody>
                  <a:tcPr/>
                </a:tc>
                <a:extLst>
                  <a:ext uri="{0D108BD9-81ED-4DB2-BD59-A6C34878D82A}">
                    <a16:rowId xmlns:a16="http://schemas.microsoft.com/office/drawing/2014/main" val="9302703"/>
                  </a:ext>
                </a:extLst>
              </a:tr>
            </a:tbl>
          </a:graphicData>
        </a:graphic>
      </p:graphicFrame>
    </p:spTree>
    <p:extLst>
      <p:ext uri="{BB962C8B-B14F-4D97-AF65-F5344CB8AC3E}">
        <p14:creationId xmlns:p14="http://schemas.microsoft.com/office/powerpoint/2010/main" val="3509446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9E9A-578D-E52D-3216-67D54E18B3A7}"/>
              </a:ext>
            </a:extLst>
          </p:cNvPr>
          <p:cNvSpPr>
            <a:spLocks noGrp="1"/>
          </p:cNvSpPr>
          <p:nvPr>
            <p:ph type="title" idx="4294967295"/>
          </p:nvPr>
        </p:nvSpPr>
        <p:spPr>
          <a:xfrm>
            <a:off x="1210235" y="233317"/>
            <a:ext cx="10744200" cy="1325563"/>
          </a:xfrm>
        </p:spPr>
        <p:txBody>
          <a:bodyPr>
            <a:normAutofit fontScale="90000"/>
          </a:bodyPr>
          <a:lstStyle/>
          <a:p>
            <a:br>
              <a:rPr lang="en-GB" sz="4400">
                <a:effectLst/>
                <a:latin typeface="Calibri" panose="020F0502020204030204" pitchFamily="34" charset="0"/>
                <a:ea typeface="Arial" panose="020B0604020202020204" pitchFamily="34" charset="0"/>
              </a:rPr>
            </a:br>
            <a:br>
              <a:rPr lang="en-GB" sz="4400">
                <a:effectLst/>
                <a:latin typeface="Calibri" panose="020F0502020204030204" pitchFamily="34" charset="0"/>
                <a:ea typeface="Arial" panose="020B0604020202020204" pitchFamily="34" charset="0"/>
              </a:rPr>
            </a:br>
            <a:br>
              <a:rPr lang="en-GB" sz="4400">
                <a:effectLst/>
                <a:latin typeface="Calibri" panose="020F0502020204030204" pitchFamily="34" charset="0"/>
                <a:ea typeface="Arial" panose="020B0604020202020204" pitchFamily="34" charset="0"/>
              </a:rPr>
            </a:br>
            <a:r>
              <a:rPr lang="en-GB" sz="4400">
                <a:effectLst/>
                <a:latin typeface="Calibri" panose="020F0502020204030204" pitchFamily="34" charset="0"/>
                <a:ea typeface="Arial" panose="020B0604020202020204" pitchFamily="34" charset="0"/>
              </a:rPr>
              <a:t>A high-quality science education provides the foundations for understanding the world</a:t>
            </a:r>
            <a:br>
              <a:rPr lang="en-GB" sz="4400">
                <a:effectLst/>
                <a:latin typeface="Calibri" panose="020F0502020204030204" pitchFamily="34" charset="0"/>
                <a:ea typeface="Arial" panose="020B0604020202020204" pitchFamily="34" charset="0"/>
              </a:rPr>
            </a:br>
            <a:br>
              <a:rPr lang="en-GB" sz="4400">
                <a:effectLst/>
                <a:latin typeface="Calibri" panose="020F0502020204030204" pitchFamily="34" charset="0"/>
                <a:ea typeface="Arial" panose="020B0604020202020204" pitchFamily="34" charset="0"/>
              </a:rPr>
            </a:br>
            <a:br>
              <a:rPr lang="en-GB" sz="4400">
                <a:effectLst/>
                <a:latin typeface="Calibri" panose="020F0502020204030204" pitchFamily="34" charset="0"/>
                <a:ea typeface="Arial" panose="020B0604020202020204" pitchFamily="34" charset="0"/>
              </a:rPr>
            </a:br>
            <a:endParaRPr lang="en-GB"/>
          </a:p>
        </p:txBody>
      </p:sp>
      <p:sp>
        <p:nvSpPr>
          <p:cNvPr id="3" name="Content Placeholder 2">
            <a:extLst>
              <a:ext uri="{FF2B5EF4-FFF2-40B4-BE49-F238E27FC236}">
                <a16:creationId xmlns:a16="http://schemas.microsoft.com/office/drawing/2014/main" id="{6E1FCDB3-5971-135F-F375-77A8B53D28D6}"/>
              </a:ext>
            </a:extLst>
          </p:cNvPr>
          <p:cNvSpPr>
            <a:spLocks noGrp="1"/>
          </p:cNvSpPr>
          <p:nvPr>
            <p:ph idx="4294967295"/>
          </p:nvPr>
        </p:nvSpPr>
        <p:spPr>
          <a:xfrm>
            <a:off x="1676400" y="1733550"/>
            <a:ext cx="10515600" cy="4351338"/>
          </a:xfrm>
        </p:spPr>
        <p:txBody>
          <a:bodyPr>
            <a:normAutofit lnSpcReduction="10000"/>
          </a:bodyPr>
          <a:lstStyle/>
          <a:p>
            <a:r>
              <a:rPr lang="en-GB" sz="2400">
                <a:solidFill>
                  <a:srgbClr val="FF0000"/>
                </a:solidFill>
              </a:rPr>
              <a:t>scientific knowledge and concepts across biology, chemistry, and physics</a:t>
            </a:r>
            <a:r>
              <a:rPr lang="en-GB">
                <a:solidFill>
                  <a:srgbClr val="FF0000"/>
                </a:solidFill>
              </a:rPr>
              <a:t>;  </a:t>
            </a:r>
          </a:p>
          <a:p>
            <a:endParaRPr lang="en-GB"/>
          </a:p>
          <a:p>
            <a:pPr marL="0" indent="0">
              <a:buNone/>
            </a:pPr>
            <a:endParaRPr lang="en-GB"/>
          </a:p>
          <a:p>
            <a:endParaRPr lang="en-GB" sz="2400">
              <a:solidFill>
                <a:schemeClr val="accent1"/>
              </a:solidFill>
            </a:endParaRPr>
          </a:p>
          <a:p>
            <a:r>
              <a:rPr lang="en-GB" sz="2400">
                <a:solidFill>
                  <a:schemeClr val="accent1"/>
                </a:solidFill>
              </a:rPr>
              <a:t>the nature, processes, methods, and skills of science to answer scientific questions; </a:t>
            </a:r>
          </a:p>
          <a:p>
            <a:endParaRPr lang="en-GB" sz="2400"/>
          </a:p>
          <a:p>
            <a:endParaRPr lang="en-GB" sz="2400">
              <a:solidFill>
                <a:schemeClr val="accent6"/>
              </a:solidFill>
            </a:endParaRPr>
          </a:p>
          <a:p>
            <a:r>
              <a:rPr lang="en-GB" sz="2400">
                <a:solidFill>
                  <a:schemeClr val="accent6"/>
                </a:solidFill>
              </a:rPr>
              <a:t>and the application and implications of science in the wider world, presently and in the future</a:t>
            </a:r>
            <a:r>
              <a:rPr lang="en-GB" sz="2400"/>
              <a:t>.</a:t>
            </a:r>
          </a:p>
        </p:txBody>
      </p:sp>
      <p:pic>
        <p:nvPicPr>
          <p:cNvPr id="5" name="Picture 4">
            <a:extLst>
              <a:ext uri="{FF2B5EF4-FFF2-40B4-BE49-F238E27FC236}">
                <a16:creationId xmlns:a16="http://schemas.microsoft.com/office/drawing/2014/main" id="{0B4800AD-89C9-5AD1-E579-2F55663432D7}"/>
              </a:ext>
            </a:extLst>
          </p:cNvPr>
          <p:cNvPicPr>
            <a:picLocks noChangeAspect="1"/>
          </p:cNvPicPr>
          <p:nvPr/>
        </p:nvPicPr>
        <p:blipFill rotWithShape="1">
          <a:blip r:embed="rId3"/>
          <a:srcRect l="30639" t="19008" r="26067" b="33395"/>
          <a:stretch/>
        </p:blipFill>
        <p:spPr>
          <a:xfrm>
            <a:off x="2714446" y="2016573"/>
            <a:ext cx="1205738" cy="1325563"/>
          </a:xfrm>
          <a:prstGeom prst="rect">
            <a:avLst/>
          </a:prstGeom>
        </p:spPr>
      </p:pic>
      <p:pic>
        <p:nvPicPr>
          <p:cNvPr id="7" name="Picture 6">
            <a:extLst>
              <a:ext uri="{FF2B5EF4-FFF2-40B4-BE49-F238E27FC236}">
                <a16:creationId xmlns:a16="http://schemas.microsoft.com/office/drawing/2014/main" id="{21423758-887E-A068-27F7-634638E76BCE}"/>
              </a:ext>
            </a:extLst>
          </p:cNvPr>
          <p:cNvPicPr>
            <a:picLocks noChangeAspect="1"/>
          </p:cNvPicPr>
          <p:nvPr/>
        </p:nvPicPr>
        <p:blipFill rotWithShape="1">
          <a:blip r:embed="rId4"/>
          <a:srcRect l="11546" r="21765" b="12689"/>
          <a:stretch/>
        </p:blipFill>
        <p:spPr>
          <a:xfrm>
            <a:off x="5505714" y="2196536"/>
            <a:ext cx="796672" cy="1043022"/>
          </a:xfrm>
          <a:prstGeom prst="rect">
            <a:avLst/>
          </a:prstGeom>
        </p:spPr>
      </p:pic>
      <p:pic>
        <p:nvPicPr>
          <p:cNvPr id="9" name="Picture 8">
            <a:extLst>
              <a:ext uri="{FF2B5EF4-FFF2-40B4-BE49-F238E27FC236}">
                <a16:creationId xmlns:a16="http://schemas.microsoft.com/office/drawing/2014/main" id="{61997436-311F-ED2A-A24D-783BE40E97A6}"/>
              </a:ext>
            </a:extLst>
          </p:cNvPr>
          <p:cNvPicPr>
            <a:picLocks noChangeAspect="1"/>
          </p:cNvPicPr>
          <p:nvPr/>
        </p:nvPicPr>
        <p:blipFill rotWithShape="1">
          <a:blip r:embed="rId5"/>
          <a:srcRect l="27143" t="19277" r="25261" b="31513"/>
          <a:stretch/>
        </p:blipFill>
        <p:spPr>
          <a:xfrm>
            <a:off x="8604412" y="2308714"/>
            <a:ext cx="771165" cy="797306"/>
          </a:xfrm>
          <a:prstGeom prst="rect">
            <a:avLst/>
          </a:prstGeom>
        </p:spPr>
      </p:pic>
      <p:pic>
        <p:nvPicPr>
          <p:cNvPr id="11" name="Picture 10">
            <a:extLst>
              <a:ext uri="{FF2B5EF4-FFF2-40B4-BE49-F238E27FC236}">
                <a16:creationId xmlns:a16="http://schemas.microsoft.com/office/drawing/2014/main" id="{85C15DCF-BF2C-722F-2372-F45C6CD9D665}"/>
              </a:ext>
            </a:extLst>
          </p:cNvPr>
          <p:cNvPicPr>
            <a:picLocks noChangeAspect="1"/>
          </p:cNvPicPr>
          <p:nvPr/>
        </p:nvPicPr>
        <p:blipFill rotWithShape="1">
          <a:blip r:embed="rId6"/>
          <a:srcRect l="9216" r="10930" b="18327"/>
          <a:stretch/>
        </p:blipFill>
        <p:spPr>
          <a:xfrm>
            <a:off x="7402172" y="3908803"/>
            <a:ext cx="796672" cy="814808"/>
          </a:xfrm>
          <a:prstGeom prst="rect">
            <a:avLst/>
          </a:prstGeom>
        </p:spPr>
      </p:pic>
      <p:pic>
        <p:nvPicPr>
          <p:cNvPr id="13" name="Picture 12">
            <a:extLst>
              <a:ext uri="{FF2B5EF4-FFF2-40B4-BE49-F238E27FC236}">
                <a16:creationId xmlns:a16="http://schemas.microsoft.com/office/drawing/2014/main" id="{8689C532-C97A-EA29-46D5-B9C2FE37AF7A}"/>
              </a:ext>
            </a:extLst>
          </p:cNvPr>
          <p:cNvPicPr>
            <a:picLocks noChangeAspect="1"/>
          </p:cNvPicPr>
          <p:nvPr/>
        </p:nvPicPr>
        <p:blipFill rotWithShape="1">
          <a:blip r:embed="rId7"/>
          <a:srcRect l="12101" t="15782" r="14773" b="31512"/>
          <a:stretch/>
        </p:blipFill>
        <p:spPr>
          <a:xfrm>
            <a:off x="3230469" y="5658532"/>
            <a:ext cx="1379429" cy="994232"/>
          </a:xfrm>
          <a:prstGeom prst="rect">
            <a:avLst/>
          </a:prstGeom>
        </p:spPr>
      </p:pic>
      <p:pic>
        <p:nvPicPr>
          <p:cNvPr id="17" name="Picture 16">
            <a:extLst>
              <a:ext uri="{FF2B5EF4-FFF2-40B4-BE49-F238E27FC236}">
                <a16:creationId xmlns:a16="http://schemas.microsoft.com/office/drawing/2014/main" id="{F0B57BE5-207B-A0EF-54BF-045E5DD0F451}"/>
              </a:ext>
            </a:extLst>
          </p:cNvPr>
          <p:cNvPicPr>
            <a:picLocks noChangeAspect="1"/>
          </p:cNvPicPr>
          <p:nvPr/>
        </p:nvPicPr>
        <p:blipFill rotWithShape="1">
          <a:blip r:embed="rId8"/>
          <a:srcRect l="1" t="6803" r="10745" b="21818"/>
          <a:stretch/>
        </p:blipFill>
        <p:spPr>
          <a:xfrm>
            <a:off x="5375254" y="5515762"/>
            <a:ext cx="1441491" cy="1152806"/>
          </a:xfrm>
          <a:prstGeom prst="rect">
            <a:avLst/>
          </a:prstGeom>
        </p:spPr>
      </p:pic>
      <p:pic>
        <p:nvPicPr>
          <p:cNvPr id="19" name="Picture 18">
            <a:extLst>
              <a:ext uri="{FF2B5EF4-FFF2-40B4-BE49-F238E27FC236}">
                <a16:creationId xmlns:a16="http://schemas.microsoft.com/office/drawing/2014/main" id="{75F1AE09-32C2-C7C7-BAD0-4E6294E8B169}"/>
              </a:ext>
            </a:extLst>
          </p:cNvPr>
          <p:cNvPicPr>
            <a:picLocks noChangeAspect="1"/>
          </p:cNvPicPr>
          <p:nvPr/>
        </p:nvPicPr>
        <p:blipFill rotWithShape="1">
          <a:blip r:embed="rId9"/>
          <a:srcRect l="6706" t="4048" r="8051" b="20148"/>
          <a:stretch/>
        </p:blipFill>
        <p:spPr>
          <a:xfrm>
            <a:off x="7800540" y="5595028"/>
            <a:ext cx="1189454" cy="1057736"/>
          </a:xfrm>
          <a:prstGeom prst="rect">
            <a:avLst/>
          </a:prstGeom>
        </p:spPr>
      </p:pic>
      <p:pic>
        <p:nvPicPr>
          <p:cNvPr id="21" name="Picture 20">
            <a:extLst>
              <a:ext uri="{FF2B5EF4-FFF2-40B4-BE49-F238E27FC236}">
                <a16:creationId xmlns:a16="http://schemas.microsoft.com/office/drawing/2014/main" id="{1A480DAB-44FE-B53C-6E39-89C924FCE88A}"/>
              </a:ext>
            </a:extLst>
          </p:cNvPr>
          <p:cNvPicPr>
            <a:picLocks noChangeAspect="1"/>
          </p:cNvPicPr>
          <p:nvPr/>
        </p:nvPicPr>
        <p:blipFill>
          <a:blip r:embed="rId10"/>
          <a:stretch>
            <a:fillRect/>
          </a:stretch>
        </p:blipFill>
        <p:spPr>
          <a:xfrm>
            <a:off x="4138682" y="4094818"/>
            <a:ext cx="1106021" cy="1106021"/>
          </a:xfrm>
          <a:prstGeom prst="rect">
            <a:avLst/>
          </a:prstGeom>
        </p:spPr>
      </p:pic>
    </p:spTree>
    <p:extLst>
      <p:ext uri="{BB962C8B-B14F-4D97-AF65-F5344CB8AC3E}">
        <p14:creationId xmlns:p14="http://schemas.microsoft.com/office/powerpoint/2010/main" val="1692638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7D9602-6E9D-BD29-14D3-232CFFAFC17D}"/>
              </a:ext>
            </a:extLst>
          </p:cNvPr>
          <p:cNvPicPr>
            <a:picLocks noChangeAspect="1"/>
          </p:cNvPicPr>
          <p:nvPr/>
        </p:nvPicPr>
        <p:blipFill>
          <a:blip r:embed="rId2"/>
          <a:srcRect l="29062" t="16807" r="12969" b="11111"/>
          <a:stretch/>
        </p:blipFill>
        <p:spPr>
          <a:xfrm>
            <a:off x="1819275" y="271924"/>
            <a:ext cx="8772525" cy="6136039"/>
          </a:xfrm>
          <a:prstGeom prst="rect">
            <a:avLst/>
          </a:prstGeom>
        </p:spPr>
      </p:pic>
    </p:spTree>
    <p:extLst>
      <p:ext uri="{BB962C8B-B14F-4D97-AF65-F5344CB8AC3E}">
        <p14:creationId xmlns:p14="http://schemas.microsoft.com/office/powerpoint/2010/main" val="2592012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E92C-0B43-5FD3-F11D-66BD8E3F4481}"/>
              </a:ext>
            </a:extLst>
          </p:cNvPr>
          <p:cNvSpPr>
            <a:spLocks noGrp="1"/>
          </p:cNvSpPr>
          <p:nvPr>
            <p:ph type="title" idx="4294967295"/>
          </p:nvPr>
        </p:nvSpPr>
        <p:spPr>
          <a:xfrm>
            <a:off x="1048870" y="365125"/>
            <a:ext cx="9466729" cy="1325563"/>
          </a:xfrm>
        </p:spPr>
        <p:txBody>
          <a:bodyPr>
            <a:normAutofit/>
          </a:bodyPr>
          <a:lstStyle/>
          <a:p>
            <a:r>
              <a:rPr lang="en-GB" b="1"/>
              <a:t>Science enquiry skills</a:t>
            </a:r>
          </a:p>
        </p:txBody>
      </p:sp>
      <p:sp>
        <p:nvSpPr>
          <p:cNvPr id="3" name="Content Placeholder 2">
            <a:extLst>
              <a:ext uri="{FF2B5EF4-FFF2-40B4-BE49-F238E27FC236}">
                <a16:creationId xmlns:a16="http://schemas.microsoft.com/office/drawing/2014/main" id="{44AA77B7-0A6F-6B4D-BDE0-997B59DC1E21}"/>
              </a:ext>
            </a:extLst>
          </p:cNvPr>
          <p:cNvSpPr>
            <a:spLocks noGrp="1"/>
          </p:cNvSpPr>
          <p:nvPr>
            <p:ph idx="4294967295"/>
          </p:nvPr>
        </p:nvSpPr>
        <p:spPr>
          <a:xfrm>
            <a:off x="1174526" y="1825625"/>
            <a:ext cx="9341073" cy="4351338"/>
          </a:xfrm>
        </p:spPr>
        <p:txBody>
          <a:bodyPr/>
          <a:lstStyle/>
          <a:p>
            <a:pPr marL="0" indent="0">
              <a:buNone/>
            </a:pPr>
            <a:r>
              <a:rPr lang="en-GB"/>
              <a:t>Using the symbols as clues can you name the enquiry skills?</a:t>
            </a:r>
          </a:p>
        </p:txBody>
      </p:sp>
      <p:pic>
        <p:nvPicPr>
          <p:cNvPr id="5" name="Picture 4">
            <a:extLst>
              <a:ext uri="{FF2B5EF4-FFF2-40B4-BE49-F238E27FC236}">
                <a16:creationId xmlns:a16="http://schemas.microsoft.com/office/drawing/2014/main" id="{72504B0D-BDC5-7CF8-53D1-1E932A30910D}"/>
              </a:ext>
            </a:extLst>
          </p:cNvPr>
          <p:cNvPicPr>
            <a:picLocks noChangeAspect="1"/>
          </p:cNvPicPr>
          <p:nvPr/>
        </p:nvPicPr>
        <p:blipFill>
          <a:blip r:embed="rId3"/>
          <a:srcRect l="30389" t="35972" r="30704" b="39861"/>
          <a:stretch/>
        </p:blipFill>
        <p:spPr>
          <a:xfrm>
            <a:off x="7975170" y="5545353"/>
            <a:ext cx="3118710" cy="1089670"/>
          </a:xfrm>
          <a:prstGeom prst="rect">
            <a:avLst/>
          </a:prstGeom>
        </p:spPr>
      </p:pic>
      <p:pic>
        <p:nvPicPr>
          <p:cNvPr id="7" name="Picture 6">
            <a:extLst>
              <a:ext uri="{FF2B5EF4-FFF2-40B4-BE49-F238E27FC236}">
                <a16:creationId xmlns:a16="http://schemas.microsoft.com/office/drawing/2014/main" id="{BC5D5C13-9CD5-C570-63E8-958F0B504774}"/>
              </a:ext>
            </a:extLst>
          </p:cNvPr>
          <p:cNvPicPr>
            <a:picLocks noChangeAspect="1"/>
          </p:cNvPicPr>
          <p:nvPr/>
        </p:nvPicPr>
        <p:blipFill>
          <a:blip r:embed="rId4"/>
          <a:srcRect l="30781" t="36551" r="30625" b="39584"/>
          <a:stretch/>
        </p:blipFill>
        <p:spPr>
          <a:xfrm>
            <a:off x="548250" y="5633123"/>
            <a:ext cx="3126945" cy="1087680"/>
          </a:xfrm>
          <a:prstGeom prst="rect">
            <a:avLst/>
          </a:prstGeom>
        </p:spPr>
      </p:pic>
      <p:pic>
        <p:nvPicPr>
          <p:cNvPr id="9" name="Picture 8">
            <a:extLst>
              <a:ext uri="{FF2B5EF4-FFF2-40B4-BE49-F238E27FC236}">
                <a16:creationId xmlns:a16="http://schemas.microsoft.com/office/drawing/2014/main" id="{24C71566-C16E-57B2-1B46-E87DFF368703}"/>
              </a:ext>
            </a:extLst>
          </p:cNvPr>
          <p:cNvPicPr>
            <a:picLocks noChangeAspect="1"/>
          </p:cNvPicPr>
          <p:nvPr/>
        </p:nvPicPr>
        <p:blipFill>
          <a:blip r:embed="rId5"/>
          <a:srcRect l="31016" t="34722" r="30703" b="39723"/>
          <a:stretch/>
        </p:blipFill>
        <p:spPr>
          <a:xfrm>
            <a:off x="7975170" y="4204759"/>
            <a:ext cx="3118710" cy="1171107"/>
          </a:xfrm>
          <a:prstGeom prst="rect">
            <a:avLst/>
          </a:prstGeom>
        </p:spPr>
      </p:pic>
      <p:pic>
        <p:nvPicPr>
          <p:cNvPr id="11" name="Picture 10">
            <a:extLst>
              <a:ext uri="{FF2B5EF4-FFF2-40B4-BE49-F238E27FC236}">
                <a16:creationId xmlns:a16="http://schemas.microsoft.com/office/drawing/2014/main" id="{371225EF-DB13-9343-9579-AEC5030BD8F3}"/>
              </a:ext>
            </a:extLst>
          </p:cNvPr>
          <p:cNvPicPr>
            <a:picLocks noChangeAspect="1"/>
          </p:cNvPicPr>
          <p:nvPr/>
        </p:nvPicPr>
        <p:blipFill>
          <a:blip r:embed="rId6"/>
          <a:srcRect l="30773" t="35972" r="31180" b="40416"/>
          <a:stretch/>
        </p:blipFill>
        <p:spPr>
          <a:xfrm>
            <a:off x="4353441" y="4236697"/>
            <a:ext cx="3027216" cy="1056728"/>
          </a:xfrm>
          <a:prstGeom prst="rect">
            <a:avLst/>
          </a:prstGeom>
        </p:spPr>
      </p:pic>
      <p:pic>
        <p:nvPicPr>
          <p:cNvPr id="13" name="Picture 12">
            <a:extLst>
              <a:ext uri="{FF2B5EF4-FFF2-40B4-BE49-F238E27FC236}">
                <a16:creationId xmlns:a16="http://schemas.microsoft.com/office/drawing/2014/main" id="{A86DD30C-0B0D-CB7D-5928-39A722F05691}"/>
              </a:ext>
            </a:extLst>
          </p:cNvPr>
          <p:cNvPicPr>
            <a:picLocks noChangeAspect="1"/>
          </p:cNvPicPr>
          <p:nvPr/>
        </p:nvPicPr>
        <p:blipFill>
          <a:blip r:embed="rId7"/>
          <a:srcRect l="30545" t="35837" r="30318" b="38885"/>
          <a:stretch/>
        </p:blipFill>
        <p:spPr>
          <a:xfrm>
            <a:off x="4353441" y="2868194"/>
            <a:ext cx="3118710" cy="1133100"/>
          </a:xfrm>
          <a:prstGeom prst="rect">
            <a:avLst/>
          </a:prstGeom>
        </p:spPr>
      </p:pic>
      <p:pic>
        <p:nvPicPr>
          <p:cNvPr id="15" name="Picture 14">
            <a:extLst>
              <a:ext uri="{FF2B5EF4-FFF2-40B4-BE49-F238E27FC236}">
                <a16:creationId xmlns:a16="http://schemas.microsoft.com/office/drawing/2014/main" id="{0F795685-4891-2382-5B83-947D465ACE46}"/>
              </a:ext>
            </a:extLst>
          </p:cNvPr>
          <p:cNvPicPr>
            <a:picLocks noChangeAspect="1"/>
          </p:cNvPicPr>
          <p:nvPr/>
        </p:nvPicPr>
        <p:blipFill>
          <a:blip r:embed="rId8"/>
          <a:srcRect l="30312" t="35278" r="30319" b="38194"/>
          <a:stretch/>
        </p:blipFill>
        <p:spPr>
          <a:xfrm>
            <a:off x="556485" y="4278713"/>
            <a:ext cx="3118710" cy="1182053"/>
          </a:xfrm>
          <a:prstGeom prst="rect">
            <a:avLst/>
          </a:prstGeom>
        </p:spPr>
      </p:pic>
      <p:pic>
        <p:nvPicPr>
          <p:cNvPr id="17" name="Picture 16">
            <a:extLst>
              <a:ext uri="{FF2B5EF4-FFF2-40B4-BE49-F238E27FC236}">
                <a16:creationId xmlns:a16="http://schemas.microsoft.com/office/drawing/2014/main" id="{FAFBA900-CFCD-6208-F18F-97F4CE8AE3BD}"/>
              </a:ext>
            </a:extLst>
          </p:cNvPr>
          <p:cNvPicPr>
            <a:picLocks noChangeAspect="1"/>
          </p:cNvPicPr>
          <p:nvPr/>
        </p:nvPicPr>
        <p:blipFill>
          <a:blip r:embed="rId9"/>
          <a:srcRect l="30999" t="36181" r="30320" b="39497"/>
          <a:stretch/>
        </p:blipFill>
        <p:spPr>
          <a:xfrm>
            <a:off x="4353440" y="5545812"/>
            <a:ext cx="3027217" cy="1070638"/>
          </a:xfrm>
          <a:prstGeom prst="rect">
            <a:avLst/>
          </a:prstGeom>
        </p:spPr>
      </p:pic>
      <p:sp>
        <p:nvSpPr>
          <p:cNvPr id="18" name="Rectangle: Rounded Corners 17">
            <a:extLst>
              <a:ext uri="{FF2B5EF4-FFF2-40B4-BE49-F238E27FC236}">
                <a16:creationId xmlns:a16="http://schemas.microsoft.com/office/drawing/2014/main" id="{677F181A-D75C-7872-B0A3-24D0638726A7}"/>
              </a:ext>
            </a:extLst>
          </p:cNvPr>
          <p:cNvSpPr/>
          <p:nvPr/>
        </p:nvSpPr>
        <p:spPr>
          <a:xfrm>
            <a:off x="5482644" y="2868194"/>
            <a:ext cx="1989507" cy="1037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F0511DB5-8319-17BC-26E2-30F8FCC22B44}"/>
              </a:ext>
            </a:extLst>
          </p:cNvPr>
          <p:cNvSpPr/>
          <p:nvPr/>
        </p:nvSpPr>
        <p:spPr>
          <a:xfrm>
            <a:off x="1622389" y="5633123"/>
            <a:ext cx="1989507" cy="1037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6EF386B4-4528-65C1-1720-F4D0A439EFAB}"/>
              </a:ext>
            </a:extLst>
          </p:cNvPr>
          <p:cNvSpPr/>
          <p:nvPr/>
        </p:nvSpPr>
        <p:spPr>
          <a:xfrm>
            <a:off x="1694275" y="4352677"/>
            <a:ext cx="1989507" cy="1037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C071A74D-2A6F-B51B-9E2D-FAC3AED99A75}"/>
              </a:ext>
            </a:extLst>
          </p:cNvPr>
          <p:cNvSpPr/>
          <p:nvPr/>
        </p:nvSpPr>
        <p:spPr>
          <a:xfrm>
            <a:off x="5391149" y="5562603"/>
            <a:ext cx="1989507" cy="1037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5F48476-703C-863A-FCAE-A1FEA7B71E4A}"/>
              </a:ext>
            </a:extLst>
          </p:cNvPr>
          <p:cNvSpPr/>
          <p:nvPr/>
        </p:nvSpPr>
        <p:spPr>
          <a:xfrm>
            <a:off x="5391150" y="4239525"/>
            <a:ext cx="1989507" cy="1037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8A8E81CB-CF0B-108E-7AC2-A703550D1349}"/>
              </a:ext>
            </a:extLst>
          </p:cNvPr>
          <p:cNvSpPr/>
          <p:nvPr/>
        </p:nvSpPr>
        <p:spPr>
          <a:xfrm>
            <a:off x="9044951" y="5545353"/>
            <a:ext cx="1989507" cy="1037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9A045136-858A-2C88-4AB4-760637BFD8F4}"/>
              </a:ext>
            </a:extLst>
          </p:cNvPr>
          <p:cNvSpPr/>
          <p:nvPr/>
        </p:nvSpPr>
        <p:spPr>
          <a:xfrm>
            <a:off x="9027966" y="4301122"/>
            <a:ext cx="1989507" cy="1037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3227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028B-F30C-9C14-7467-46A91105ADA8}"/>
              </a:ext>
            </a:extLst>
          </p:cNvPr>
          <p:cNvSpPr>
            <a:spLocks noGrp="1"/>
          </p:cNvSpPr>
          <p:nvPr>
            <p:ph type="title" idx="4294967295"/>
          </p:nvPr>
        </p:nvSpPr>
        <p:spPr>
          <a:xfrm>
            <a:off x="1304365" y="230654"/>
            <a:ext cx="10515600" cy="1325563"/>
          </a:xfrm>
        </p:spPr>
        <p:txBody>
          <a:bodyPr>
            <a:normAutofit/>
          </a:bodyPr>
          <a:lstStyle/>
          <a:p>
            <a:r>
              <a:rPr lang="en-GB" b="1"/>
              <a:t>Enquiry Approaches – Finding answers to questions</a:t>
            </a:r>
          </a:p>
        </p:txBody>
      </p:sp>
      <p:pic>
        <p:nvPicPr>
          <p:cNvPr id="3" name="Picture 2" descr="A screenshot of a computer&#10;&#10;AI-generated content may be incorrect.">
            <a:extLst>
              <a:ext uri="{FF2B5EF4-FFF2-40B4-BE49-F238E27FC236}">
                <a16:creationId xmlns:a16="http://schemas.microsoft.com/office/drawing/2014/main" id="{A73C24CE-96CE-AD46-9EAC-DDA72315855F}"/>
              </a:ext>
            </a:extLst>
          </p:cNvPr>
          <p:cNvPicPr>
            <a:picLocks noChangeAspect="1"/>
          </p:cNvPicPr>
          <p:nvPr/>
        </p:nvPicPr>
        <p:blipFill>
          <a:blip r:embed="rId2"/>
          <a:srcRect l="21606" t="23752" r="13695" b="11111"/>
          <a:stretch/>
        </p:blipFill>
        <p:spPr>
          <a:xfrm>
            <a:off x="1408981" y="1715178"/>
            <a:ext cx="7888182" cy="4467047"/>
          </a:xfrm>
          <a:prstGeom prst="rect">
            <a:avLst/>
          </a:prstGeom>
        </p:spPr>
      </p:pic>
    </p:spTree>
    <p:extLst>
      <p:ext uri="{BB962C8B-B14F-4D97-AF65-F5344CB8AC3E}">
        <p14:creationId xmlns:p14="http://schemas.microsoft.com/office/powerpoint/2010/main" val="2095324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3634E-86EB-7BFB-1217-2E755F1988E3}"/>
              </a:ext>
            </a:extLst>
          </p:cNvPr>
          <p:cNvPicPr>
            <a:picLocks noChangeAspect="1"/>
          </p:cNvPicPr>
          <p:nvPr/>
        </p:nvPicPr>
        <p:blipFill>
          <a:blip r:embed="rId4"/>
          <a:srcRect l="43281" t="16527" r="27500" b="10695"/>
          <a:stretch/>
        </p:blipFill>
        <p:spPr>
          <a:xfrm>
            <a:off x="7073646" y="244580"/>
            <a:ext cx="4410097" cy="6178854"/>
          </a:xfrm>
          <a:prstGeom prst="rect">
            <a:avLst/>
          </a:prstGeom>
          <a:ln w="3175">
            <a:solidFill>
              <a:schemeClr val="tx1"/>
            </a:solidFill>
          </a:ln>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6D44B19-2F04-5837-6343-7B0D90AEA56A}"/>
                  </a:ext>
                </a:extLst>
              </p14:cNvPr>
              <p14:cNvContentPartPr/>
              <p14:nvPr/>
            </p14:nvContentPartPr>
            <p14:xfrm>
              <a:off x="7168326" y="2928275"/>
              <a:ext cx="1417680" cy="749520"/>
            </p14:xfrm>
          </p:contentPart>
        </mc:Choice>
        <mc:Fallback xmlns="">
          <p:pic>
            <p:nvPicPr>
              <p:cNvPr id="8" name="Ink 7">
                <a:extLst>
                  <a:ext uri="{FF2B5EF4-FFF2-40B4-BE49-F238E27FC236}">
                    <a16:creationId xmlns:a16="http://schemas.microsoft.com/office/drawing/2014/main" id="{76D44B19-2F04-5837-6343-7B0D90AEA56A}"/>
                  </a:ext>
                </a:extLst>
              </p:cNvPr>
              <p:cNvPicPr/>
              <p:nvPr/>
            </p:nvPicPr>
            <p:blipFill>
              <a:blip r:embed="rId6"/>
              <a:stretch>
                <a:fillRect/>
              </a:stretch>
            </p:blipFill>
            <p:spPr>
              <a:xfrm>
                <a:off x="7114326" y="2820275"/>
                <a:ext cx="1525320" cy="96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2C0714F0-8BFB-607C-C644-A88D212E6B87}"/>
                  </a:ext>
                </a:extLst>
              </p14:cNvPr>
              <p14:cNvContentPartPr/>
              <p14:nvPr/>
            </p14:nvContentPartPr>
            <p14:xfrm>
              <a:off x="7168326" y="3792365"/>
              <a:ext cx="1512360" cy="740880"/>
            </p14:xfrm>
          </p:contentPart>
        </mc:Choice>
        <mc:Fallback xmlns="">
          <p:pic>
            <p:nvPicPr>
              <p:cNvPr id="10" name="Ink 9">
                <a:extLst>
                  <a:ext uri="{FF2B5EF4-FFF2-40B4-BE49-F238E27FC236}">
                    <a16:creationId xmlns:a16="http://schemas.microsoft.com/office/drawing/2014/main" id="{2C0714F0-8BFB-607C-C644-A88D212E6B87}"/>
                  </a:ext>
                </a:extLst>
              </p:cNvPr>
              <p:cNvPicPr/>
              <p:nvPr/>
            </p:nvPicPr>
            <p:blipFill>
              <a:blip r:embed="rId8"/>
              <a:stretch>
                <a:fillRect/>
              </a:stretch>
            </p:blipFill>
            <p:spPr>
              <a:xfrm>
                <a:off x="7114326" y="3684365"/>
                <a:ext cx="1620000" cy="956520"/>
              </a:xfrm>
              <a:prstGeom prst="rect">
                <a:avLst/>
              </a:prstGeom>
            </p:spPr>
          </p:pic>
        </mc:Fallback>
      </mc:AlternateContent>
      <p:sp>
        <p:nvSpPr>
          <p:cNvPr id="13" name="TextBox 12">
            <a:extLst>
              <a:ext uri="{FF2B5EF4-FFF2-40B4-BE49-F238E27FC236}">
                <a16:creationId xmlns:a16="http://schemas.microsoft.com/office/drawing/2014/main" id="{7DEEF92F-F25C-191C-A104-0ED900565457}"/>
              </a:ext>
            </a:extLst>
          </p:cNvPr>
          <p:cNvSpPr txBox="1"/>
          <p:nvPr/>
        </p:nvSpPr>
        <p:spPr>
          <a:xfrm>
            <a:off x="546943" y="1774113"/>
            <a:ext cx="5607113" cy="2308324"/>
          </a:xfrm>
          <a:prstGeom prst="rect">
            <a:avLst/>
          </a:prstGeom>
          <a:noFill/>
        </p:spPr>
        <p:txBody>
          <a:bodyPr wrap="square" rtlCol="0">
            <a:spAutoFit/>
          </a:bodyPr>
          <a:lstStyle/>
          <a:p>
            <a:r>
              <a:rPr lang="en-GB" sz="2400" b="1">
                <a:solidFill>
                  <a:srgbClr val="FF0000"/>
                </a:solidFill>
              </a:rPr>
              <a:t>Guide pupils to work scientifically</a:t>
            </a:r>
          </a:p>
          <a:p>
            <a:endParaRPr lang="en-GB" sz="2400">
              <a:solidFill>
                <a:srgbClr val="FF0000"/>
              </a:solidFill>
            </a:endParaRPr>
          </a:p>
          <a:p>
            <a:r>
              <a:rPr lang="en-GB" sz="2400">
                <a:solidFill>
                  <a:srgbClr val="FF0000"/>
                </a:solidFill>
              </a:rPr>
              <a:t>Explicitly teach the knowledge and skills to work scientifically, guiding pupils to apply this in practice, with opportunities for discussion and reflection.</a:t>
            </a:r>
          </a:p>
        </p:txBody>
      </p:sp>
      <p:sp>
        <p:nvSpPr>
          <p:cNvPr id="14" name="TextBox 13">
            <a:extLst>
              <a:ext uri="{FF2B5EF4-FFF2-40B4-BE49-F238E27FC236}">
                <a16:creationId xmlns:a16="http://schemas.microsoft.com/office/drawing/2014/main" id="{6F572434-76DC-15D3-E7E7-071924B6A2CE}"/>
              </a:ext>
            </a:extLst>
          </p:cNvPr>
          <p:cNvSpPr txBox="1"/>
          <p:nvPr/>
        </p:nvSpPr>
        <p:spPr>
          <a:xfrm>
            <a:off x="546943" y="4082437"/>
            <a:ext cx="5873276" cy="2308324"/>
          </a:xfrm>
          <a:prstGeom prst="rect">
            <a:avLst/>
          </a:prstGeom>
          <a:noFill/>
        </p:spPr>
        <p:txBody>
          <a:bodyPr wrap="square" rtlCol="0">
            <a:spAutoFit/>
          </a:bodyPr>
          <a:lstStyle/>
          <a:p>
            <a:r>
              <a:rPr lang="en-GB" sz="2400" b="1">
                <a:solidFill>
                  <a:srgbClr val="FF0000"/>
                </a:solidFill>
              </a:rPr>
              <a:t>Relate new learning to relevant real-world contexts</a:t>
            </a:r>
          </a:p>
          <a:p>
            <a:endParaRPr lang="en-GB" sz="2400">
              <a:solidFill>
                <a:srgbClr val="FF0000"/>
              </a:solidFill>
            </a:endParaRPr>
          </a:p>
          <a:p>
            <a:r>
              <a:rPr lang="en-GB" sz="2400">
                <a:solidFill>
                  <a:srgbClr val="FF0000"/>
                </a:solidFill>
              </a:rPr>
              <a:t>Consider real world contexts.</a:t>
            </a:r>
          </a:p>
          <a:p>
            <a:r>
              <a:rPr lang="en-GB" sz="2400">
                <a:solidFill>
                  <a:srgbClr val="FF0000"/>
                </a:solidFill>
              </a:rPr>
              <a:t>Engage with science concepts supported by virtual models</a:t>
            </a:r>
          </a:p>
        </p:txBody>
      </p:sp>
      <p:sp>
        <p:nvSpPr>
          <p:cNvPr id="15" name="TextBox 14">
            <a:extLst>
              <a:ext uri="{FF2B5EF4-FFF2-40B4-BE49-F238E27FC236}">
                <a16:creationId xmlns:a16="http://schemas.microsoft.com/office/drawing/2014/main" id="{CF40AFE2-4FAB-8E53-3633-9E61F352359F}"/>
              </a:ext>
            </a:extLst>
          </p:cNvPr>
          <p:cNvSpPr txBox="1"/>
          <p:nvPr/>
        </p:nvSpPr>
        <p:spPr>
          <a:xfrm>
            <a:off x="488886" y="434566"/>
            <a:ext cx="6391577" cy="1446550"/>
          </a:xfrm>
          <a:prstGeom prst="rect">
            <a:avLst/>
          </a:prstGeom>
          <a:noFill/>
        </p:spPr>
        <p:txBody>
          <a:bodyPr wrap="square" rtlCol="0">
            <a:spAutoFit/>
          </a:bodyPr>
          <a:lstStyle/>
          <a:p>
            <a:r>
              <a:rPr lang="en-GB" sz="4400" b="1">
                <a:latin typeface="Aptos" panose="020B0004020202020204" pitchFamily="34" charset="0"/>
                <a:ea typeface="+mj-ea"/>
                <a:cs typeface="+mj-cs"/>
              </a:rPr>
              <a:t>EEF: Improving Primary Science (2023)</a:t>
            </a:r>
          </a:p>
        </p:txBody>
      </p:sp>
    </p:spTree>
    <p:extLst>
      <p:ext uri="{BB962C8B-B14F-4D97-AF65-F5344CB8AC3E}">
        <p14:creationId xmlns:p14="http://schemas.microsoft.com/office/powerpoint/2010/main" val="739484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D7099EE-FDF2-B753-8FC1-DDA42FDCE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FC4FC-C4D4-17AE-0F7F-9EE9D1AAC9F2}"/>
              </a:ext>
            </a:extLst>
          </p:cNvPr>
          <p:cNvSpPr>
            <a:spLocks noGrp="1"/>
          </p:cNvSpPr>
          <p:nvPr>
            <p:ph type="title"/>
          </p:nvPr>
        </p:nvSpPr>
        <p:spPr>
          <a:xfrm>
            <a:off x="360607" y="0"/>
            <a:ext cx="10323491" cy="1325563"/>
          </a:xfrm>
        </p:spPr>
        <p:txBody>
          <a:bodyPr/>
          <a:lstStyle/>
          <a:p>
            <a:r>
              <a:rPr lang="en-GB" b="1">
                <a:latin typeface="Aptos" panose="020B0004020202020204" pitchFamily="34" charset="0"/>
              </a:rPr>
              <a:t>Science Capital </a:t>
            </a:r>
            <a:endParaRPr lang="en-GB"/>
          </a:p>
        </p:txBody>
      </p:sp>
      <p:pic>
        <p:nvPicPr>
          <p:cNvPr id="4" name="Picture 3" descr="A close-up of a logo&#10;&#10;Description automatically generated">
            <a:extLst>
              <a:ext uri="{FF2B5EF4-FFF2-40B4-BE49-F238E27FC236}">
                <a16:creationId xmlns:a16="http://schemas.microsoft.com/office/drawing/2014/main" id="{255D062F-2BD3-3389-00CD-EED71EEA6FF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pic>
        <p:nvPicPr>
          <p:cNvPr id="5" name="Online Media 4" title="Science Capital – an introduction">
            <a:hlinkClick r:id="" action="ppaction://media"/>
            <a:extLst>
              <a:ext uri="{FF2B5EF4-FFF2-40B4-BE49-F238E27FC236}">
                <a16:creationId xmlns:a16="http://schemas.microsoft.com/office/drawing/2014/main" id="{7608CA62-1330-0690-9C68-A9B14076DA37}"/>
              </a:ext>
            </a:extLst>
          </p:cNvPr>
          <p:cNvPicPr>
            <a:picLocks noGrp="1" noRot="1" noChangeAspect="1"/>
          </p:cNvPicPr>
          <p:nvPr>
            <p:ph idx="1"/>
            <a:videoFile r:link="rId1"/>
          </p:nvPr>
        </p:nvPicPr>
        <p:blipFill>
          <a:blip r:embed="rId6"/>
          <a:stretch>
            <a:fillRect/>
          </a:stretch>
        </p:blipFill>
        <p:spPr>
          <a:xfrm>
            <a:off x="1333772" y="1095981"/>
            <a:ext cx="9716302" cy="5490123"/>
          </a:xfrm>
          <a:prstGeom prst="rect">
            <a:avLst/>
          </a:prstGeom>
        </p:spPr>
      </p:pic>
    </p:spTree>
    <p:extLst>
      <p:ext uri="{BB962C8B-B14F-4D97-AF65-F5344CB8AC3E}">
        <p14:creationId xmlns:p14="http://schemas.microsoft.com/office/powerpoint/2010/main" val="768587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4"/>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2603E-62E3-A089-1BA4-3EFE54765D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65D3F-0BF0-9CF4-6ECC-98BEC3CD783F}"/>
              </a:ext>
            </a:extLst>
          </p:cNvPr>
          <p:cNvSpPr>
            <a:spLocks noGrp="1"/>
          </p:cNvSpPr>
          <p:nvPr>
            <p:ph type="title"/>
          </p:nvPr>
        </p:nvSpPr>
        <p:spPr/>
        <p:txBody>
          <a:bodyPr/>
          <a:lstStyle/>
          <a:p>
            <a:r>
              <a:rPr lang="en-GB" b="1">
                <a:latin typeface="Aptos" panose="020B0004020202020204" pitchFamily="34" charset="0"/>
              </a:rPr>
              <a:t>Who the researchers are</a:t>
            </a:r>
            <a:endParaRPr lang="en-GB"/>
          </a:p>
        </p:txBody>
      </p:sp>
      <p:sp>
        <p:nvSpPr>
          <p:cNvPr id="3" name="Content Placeholder 2">
            <a:extLst>
              <a:ext uri="{FF2B5EF4-FFF2-40B4-BE49-F238E27FC236}">
                <a16:creationId xmlns:a16="http://schemas.microsoft.com/office/drawing/2014/main" id="{B33DE7A2-4D8D-9FF0-7194-316101F6855F}"/>
              </a:ext>
            </a:extLst>
          </p:cNvPr>
          <p:cNvSpPr>
            <a:spLocks noGrp="1"/>
          </p:cNvSpPr>
          <p:nvPr>
            <p:ph idx="1"/>
          </p:nvPr>
        </p:nvSpPr>
        <p:spPr/>
        <p:txBody>
          <a:bodyPr>
            <a:normAutofit/>
          </a:bodyPr>
          <a:lstStyle/>
          <a:p>
            <a:r>
              <a:rPr lang="en-GB" sz="3600"/>
              <a:t>Academics (researchers, lecturers and undergraduate/postgraduate PhD students) from Sheffield Hallam University and the University of Sheffield</a:t>
            </a:r>
          </a:p>
          <a:p>
            <a:r>
              <a:rPr lang="en-GB" sz="3600"/>
              <a:t>Broad range of subjects – not just STEM related </a:t>
            </a:r>
          </a:p>
          <a:p>
            <a:pPr lvl="1"/>
            <a:r>
              <a:rPr lang="en-GB" sz="3200"/>
              <a:t>Social science – </a:t>
            </a:r>
            <a:r>
              <a:rPr lang="en-GB" sz="3200" i="1"/>
              <a:t>behaviour change </a:t>
            </a:r>
          </a:p>
          <a:p>
            <a:pPr lvl="1"/>
            <a:r>
              <a:rPr lang="en-GB" sz="3200"/>
              <a:t>Arts and humanities</a:t>
            </a:r>
          </a:p>
          <a:p>
            <a:pPr lvl="1"/>
            <a:r>
              <a:rPr lang="en-GB" sz="3200"/>
              <a:t>Documentary film making</a:t>
            </a:r>
          </a:p>
          <a:p>
            <a:pPr lvl="1"/>
            <a:endParaRPr lang="en-GB" sz="3200"/>
          </a:p>
        </p:txBody>
      </p:sp>
      <p:pic>
        <p:nvPicPr>
          <p:cNvPr id="4" name="Picture 3" descr="A close-up of a logo&#10;&#10;Description automatically generated">
            <a:extLst>
              <a:ext uri="{FF2B5EF4-FFF2-40B4-BE49-F238E27FC236}">
                <a16:creationId xmlns:a16="http://schemas.microsoft.com/office/drawing/2014/main" id="{91DD23D8-47A8-AF0D-02C8-95DCDB8265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spTree>
    <p:extLst>
      <p:ext uri="{BB962C8B-B14F-4D97-AF65-F5344CB8AC3E}">
        <p14:creationId xmlns:p14="http://schemas.microsoft.com/office/powerpoint/2010/main" val="3009613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0A5AB-53BB-0488-858C-D3AECD5CA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20969E-D25D-4965-048C-C4BAE0888853}"/>
              </a:ext>
            </a:extLst>
          </p:cNvPr>
          <p:cNvSpPr>
            <a:spLocks noGrp="1"/>
          </p:cNvSpPr>
          <p:nvPr>
            <p:ph type="title" idx="4294967295"/>
          </p:nvPr>
        </p:nvSpPr>
        <p:spPr>
          <a:xfrm>
            <a:off x="1116106" y="542925"/>
            <a:ext cx="9399494" cy="1325563"/>
          </a:xfrm>
        </p:spPr>
        <p:txBody>
          <a:bodyPr/>
          <a:lstStyle/>
          <a:p>
            <a:r>
              <a:rPr lang="en-GB" b="1">
                <a:latin typeface="Aptos" panose="020B0004020202020204" pitchFamily="34" charset="0"/>
              </a:rPr>
              <a:t>Climate Ambassadors programme</a:t>
            </a:r>
            <a:endParaRPr lang="en-GB"/>
          </a:p>
        </p:txBody>
      </p:sp>
      <p:sp>
        <p:nvSpPr>
          <p:cNvPr id="3" name="Content Placeholder 2">
            <a:extLst>
              <a:ext uri="{FF2B5EF4-FFF2-40B4-BE49-F238E27FC236}">
                <a16:creationId xmlns:a16="http://schemas.microsoft.com/office/drawing/2014/main" id="{19FC3C2C-DE1A-4515-1243-7F0AEBFA28EA}"/>
              </a:ext>
            </a:extLst>
          </p:cNvPr>
          <p:cNvSpPr>
            <a:spLocks noGrp="1"/>
          </p:cNvSpPr>
          <p:nvPr>
            <p:ph idx="4294967295"/>
          </p:nvPr>
        </p:nvSpPr>
        <p:spPr>
          <a:xfrm>
            <a:off x="1573306" y="1868488"/>
            <a:ext cx="8942294" cy="4735512"/>
          </a:xfrm>
        </p:spPr>
        <p:txBody>
          <a:bodyPr>
            <a:normAutofit/>
          </a:bodyPr>
          <a:lstStyle/>
          <a:p>
            <a:r>
              <a:rPr lang="en-GB" sz="3200"/>
              <a:t>Our researchers are going through the Climate Ambassador programme (similar to STEM Ambassadors)</a:t>
            </a:r>
          </a:p>
          <a:p>
            <a:endParaRPr lang="en-GB" sz="3200"/>
          </a:p>
          <a:p>
            <a:pPr marL="0" indent="0" algn="ctr">
              <a:buNone/>
            </a:pPr>
            <a:r>
              <a:rPr lang="en-GB" sz="3200"/>
              <a:t>Information provided by </a:t>
            </a:r>
            <a:r>
              <a:rPr lang="en-GB" sz="3200" b="1"/>
              <a:t>Ruth Green </a:t>
            </a:r>
            <a:br>
              <a:rPr lang="en-GB" sz="3200" b="1"/>
            </a:br>
            <a:r>
              <a:rPr lang="en-GB" sz="3200" b="1"/>
              <a:t>Climate Ambassadors Hub Manager</a:t>
            </a:r>
            <a:r>
              <a:rPr lang="en-GB" sz="3200"/>
              <a:t> </a:t>
            </a:r>
            <a:br>
              <a:rPr lang="en-GB" sz="3200"/>
            </a:br>
            <a:r>
              <a:rPr lang="en-GB" sz="3200"/>
              <a:t>University of Leeds, Yorkshire and Humber</a:t>
            </a:r>
          </a:p>
          <a:p>
            <a:pPr marL="457200" lvl="1" indent="0">
              <a:buNone/>
            </a:pPr>
            <a:endParaRPr lang="en-GB" sz="3200"/>
          </a:p>
        </p:txBody>
      </p:sp>
      <p:pic>
        <p:nvPicPr>
          <p:cNvPr id="4" name="Picture 3" descr="A close-up of a logo&#10;&#10;Description automatically generated">
            <a:extLst>
              <a:ext uri="{FF2B5EF4-FFF2-40B4-BE49-F238E27FC236}">
                <a16:creationId xmlns:a16="http://schemas.microsoft.com/office/drawing/2014/main" id="{A6D8A7BE-495E-44D0-704D-184301BC07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00032" y="5824239"/>
            <a:ext cx="2231258" cy="842837"/>
          </a:xfrm>
          <a:prstGeom prst="rect">
            <a:avLst/>
          </a:prstGeom>
        </p:spPr>
      </p:pic>
      <p:pic>
        <p:nvPicPr>
          <p:cNvPr id="5" name="Picture 4">
            <a:extLst>
              <a:ext uri="{FF2B5EF4-FFF2-40B4-BE49-F238E27FC236}">
                <a16:creationId xmlns:a16="http://schemas.microsoft.com/office/drawing/2014/main" id="{B89E05A6-7160-46EF-151B-8428432D3115}"/>
              </a:ext>
            </a:extLst>
          </p:cNvPr>
          <p:cNvPicPr>
            <a:picLocks noChangeAspect="1"/>
          </p:cNvPicPr>
          <p:nvPr/>
        </p:nvPicPr>
        <p:blipFill>
          <a:blip r:embed="rId4"/>
          <a:stretch>
            <a:fillRect/>
          </a:stretch>
        </p:blipFill>
        <p:spPr>
          <a:xfrm>
            <a:off x="7896029" y="253341"/>
            <a:ext cx="3869373" cy="580406"/>
          </a:xfrm>
          <a:prstGeom prst="rect">
            <a:avLst/>
          </a:prstGeom>
        </p:spPr>
      </p:pic>
    </p:spTree>
    <p:extLst>
      <p:ext uri="{BB962C8B-B14F-4D97-AF65-F5344CB8AC3E}">
        <p14:creationId xmlns:p14="http://schemas.microsoft.com/office/powerpoint/2010/main" val="2363455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9495A-2F79-FB15-24E7-DEA8815990B9}"/>
              </a:ext>
            </a:extLst>
          </p:cNvPr>
          <p:cNvPicPr>
            <a:picLocks noChangeAspect="1"/>
          </p:cNvPicPr>
          <p:nvPr/>
        </p:nvPicPr>
        <p:blipFill>
          <a:blip r:embed="rId2"/>
          <a:stretch>
            <a:fillRect/>
          </a:stretch>
        </p:blipFill>
        <p:spPr>
          <a:xfrm>
            <a:off x="1021638" y="105104"/>
            <a:ext cx="4661912" cy="6589986"/>
          </a:xfrm>
          <a:prstGeom prst="rect">
            <a:avLst/>
          </a:prstGeom>
          <a:ln w="6350">
            <a:solidFill>
              <a:schemeClr val="tx1"/>
            </a:solidFill>
          </a:ln>
        </p:spPr>
      </p:pic>
      <p:sp>
        <p:nvSpPr>
          <p:cNvPr id="4" name="TextBox 3">
            <a:extLst>
              <a:ext uri="{FF2B5EF4-FFF2-40B4-BE49-F238E27FC236}">
                <a16:creationId xmlns:a16="http://schemas.microsoft.com/office/drawing/2014/main" id="{40B73BDB-5E63-C77E-A855-A77B2683FAB8}"/>
              </a:ext>
            </a:extLst>
          </p:cNvPr>
          <p:cNvSpPr txBox="1"/>
          <p:nvPr/>
        </p:nvSpPr>
        <p:spPr>
          <a:xfrm>
            <a:off x="6411310" y="1103586"/>
            <a:ext cx="4887311" cy="2246769"/>
          </a:xfrm>
          <a:prstGeom prst="rect">
            <a:avLst/>
          </a:prstGeom>
          <a:noFill/>
        </p:spPr>
        <p:txBody>
          <a:bodyPr wrap="square" rtlCol="0">
            <a:spAutoFit/>
          </a:bodyPr>
          <a:lstStyle/>
          <a:p>
            <a:r>
              <a:rPr lang="en-GB" sz="2800"/>
              <a:t>Available dates</a:t>
            </a:r>
          </a:p>
          <a:p>
            <a:endParaRPr lang="en-GB" sz="2800"/>
          </a:p>
          <a:p>
            <a:pPr marL="457200" indent="-457200">
              <a:buFont typeface="Arial" panose="020B0604020202020204" pitchFamily="34" charset="0"/>
              <a:buChar char="•"/>
            </a:pPr>
            <a:r>
              <a:rPr lang="en-GB" sz="2800"/>
              <a:t>Wednesday 21 January 2026</a:t>
            </a:r>
          </a:p>
          <a:p>
            <a:pPr marL="457200" indent="-457200">
              <a:buFont typeface="Arial" panose="020B0604020202020204" pitchFamily="34" charset="0"/>
              <a:buChar char="•"/>
            </a:pPr>
            <a:endParaRPr lang="en-GB" sz="2800"/>
          </a:p>
          <a:p>
            <a:pPr marL="457200" indent="-457200">
              <a:buFont typeface="Arial" panose="020B0604020202020204" pitchFamily="34" charset="0"/>
              <a:buChar char="•"/>
            </a:pPr>
            <a:r>
              <a:rPr lang="en-GB" sz="2800"/>
              <a:t>Thursday 12 March 2026</a:t>
            </a:r>
          </a:p>
        </p:txBody>
      </p:sp>
    </p:spTree>
    <p:extLst>
      <p:ext uri="{BB962C8B-B14F-4D97-AF65-F5344CB8AC3E}">
        <p14:creationId xmlns:p14="http://schemas.microsoft.com/office/powerpoint/2010/main" val="175559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32662-46DA-8A8F-1739-BF51EC6F1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3B773-8CD3-A533-76CA-689EC117D846}"/>
              </a:ext>
            </a:extLst>
          </p:cNvPr>
          <p:cNvSpPr>
            <a:spLocks noGrp="1"/>
          </p:cNvSpPr>
          <p:nvPr>
            <p:ph type="title"/>
          </p:nvPr>
        </p:nvSpPr>
        <p:spPr>
          <a:xfrm>
            <a:off x="1358152" y="804878"/>
            <a:ext cx="10288683" cy="1325563"/>
          </a:xfrm>
        </p:spPr>
        <p:txBody>
          <a:bodyPr>
            <a:normAutofit/>
          </a:bodyPr>
          <a:lstStyle/>
          <a:p>
            <a:r>
              <a:rPr lang="en-GB" sz="5400" b="1"/>
              <a:t>Lunch</a:t>
            </a:r>
            <a:endParaRPr lang="en-GB" sz="5400"/>
          </a:p>
        </p:txBody>
      </p:sp>
      <p:sp>
        <p:nvSpPr>
          <p:cNvPr id="3" name="Content Placeholder 2">
            <a:extLst>
              <a:ext uri="{FF2B5EF4-FFF2-40B4-BE49-F238E27FC236}">
                <a16:creationId xmlns:a16="http://schemas.microsoft.com/office/drawing/2014/main" id="{D4B157CF-874B-9BC2-551B-45D3432E4314}"/>
              </a:ext>
            </a:extLst>
          </p:cNvPr>
          <p:cNvSpPr>
            <a:spLocks noGrp="1"/>
          </p:cNvSpPr>
          <p:nvPr>
            <p:ph idx="1"/>
          </p:nvPr>
        </p:nvSpPr>
        <p:spPr>
          <a:xfrm>
            <a:off x="1786861" y="3040229"/>
            <a:ext cx="10405139" cy="3185425"/>
          </a:xfrm>
        </p:spPr>
        <p:txBody>
          <a:bodyPr>
            <a:normAutofit/>
          </a:bodyPr>
          <a:lstStyle/>
          <a:p>
            <a:pPr marL="0" indent="0">
              <a:buNone/>
            </a:pPr>
            <a:r>
              <a:rPr lang="en-GB" sz="4400"/>
              <a:t>Back by 1.00pm</a:t>
            </a:r>
          </a:p>
          <a:p>
            <a:pPr marL="0" indent="0">
              <a:buNone/>
            </a:pPr>
            <a:endParaRPr lang="en-GB" sz="4400"/>
          </a:p>
          <a:p>
            <a:pPr marL="0" indent="0">
              <a:buNone/>
            </a:pPr>
            <a:r>
              <a:rPr lang="en-GB" sz="4400" i="1"/>
              <a:t>£8 voucher to spend</a:t>
            </a:r>
          </a:p>
          <a:p>
            <a:pPr marL="0" indent="0">
              <a:buNone/>
            </a:pPr>
            <a:endParaRPr lang="en-GB" sz="4400"/>
          </a:p>
        </p:txBody>
      </p:sp>
      <p:pic>
        <p:nvPicPr>
          <p:cNvPr id="5" name="Graphic 4" descr="Lunch Box outline">
            <a:extLst>
              <a:ext uri="{FF2B5EF4-FFF2-40B4-BE49-F238E27FC236}">
                <a16:creationId xmlns:a16="http://schemas.microsoft.com/office/drawing/2014/main" id="{43F8C704-769E-F6D5-EC16-CB85294428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8613" y="1369153"/>
            <a:ext cx="3342151" cy="3342151"/>
          </a:xfrm>
          <a:prstGeom prst="rect">
            <a:avLst/>
          </a:prstGeom>
        </p:spPr>
      </p:pic>
    </p:spTree>
    <p:extLst>
      <p:ext uri="{BB962C8B-B14F-4D97-AF65-F5344CB8AC3E}">
        <p14:creationId xmlns:p14="http://schemas.microsoft.com/office/powerpoint/2010/main" val="2161356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06842-546C-6343-2D93-19D1202E3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C068BE-7D15-CD61-F921-86CB4DB33427}"/>
              </a:ext>
            </a:extLst>
          </p:cNvPr>
          <p:cNvSpPr>
            <a:spLocks noGrp="1"/>
          </p:cNvSpPr>
          <p:nvPr>
            <p:ph type="title"/>
          </p:nvPr>
        </p:nvSpPr>
        <p:spPr>
          <a:xfrm>
            <a:off x="591531" y="550659"/>
            <a:ext cx="10245090" cy="1325563"/>
          </a:xfrm>
        </p:spPr>
        <p:txBody>
          <a:bodyPr/>
          <a:lstStyle/>
          <a:p>
            <a:r>
              <a:rPr lang="en-GB" b="1"/>
              <a:t>Who’s involved in the project? </a:t>
            </a:r>
          </a:p>
        </p:txBody>
      </p:sp>
      <p:pic>
        <p:nvPicPr>
          <p:cNvPr id="4" name="Picture 3" descr="A close-up of a logo&#10;&#10;Description automatically generated">
            <a:extLst>
              <a:ext uri="{FF2B5EF4-FFF2-40B4-BE49-F238E27FC236}">
                <a16:creationId xmlns:a16="http://schemas.microsoft.com/office/drawing/2014/main" id="{2C3D92B1-3A3D-AF30-1EFA-7F1649ADAF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pic>
        <p:nvPicPr>
          <p:cNvPr id="6" name="Picture 5">
            <a:extLst>
              <a:ext uri="{FF2B5EF4-FFF2-40B4-BE49-F238E27FC236}">
                <a16:creationId xmlns:a16="http://schemas.microsoft.com/office/drawing/2014/main" id="{92390BC2-EA44-BB15-315F-068D85C23B19}"/>
              </a:ext>
            </a:extLst>
          </p:cNvPr>
          <p:cNvPicPr>
            <a:picLocks noChangeAspect="1"/>
          </p:cNvPicPr>
          <p:nvPr/>
        </p:nvPicPr>
        <p:blipFill>
          <a:blip r:embed="rId4"/>
          <a:stretch>
            <a:fillRect/>
          </a:stretch>
        </p:blipFill>
        <p:spPr>
          <a:xfrm>
            <a:off x="3614229" y="2044438"/>
            <a:ext cx="2177416" cy="2177416"/>
          </a:xfrm>
          <a:prstGeom prst="rect">
            <a:avLst/>
          </a:prstGeom>
        </p:spPr>
      </p:pic>
      <p:pic>
        <p:nvPicPr>
          <p:cNvPr id="8" name="Picture 7">
            <a:extLst>
              <a:ext uri="{FF2B5EF4-FFF2-40B4-BE49-F238E27FC236}">
                <a16:creationId xmlns:a16="http://schemas.microsoft.com/office/drawing/2014/main" id="{885AD9FB-99E8-91ED-B231-BB69BD130765}"/>
              </a:ext>
            </a:extLst>
          </p:cNvPr>
          <p:cNvPicPr>
            <a:picLocks noChangeAspect="1"/>
          </p:cNvPicPr>
          <p:nvPr/>
        </p:nvPicPr>
        <p:blipFill>
          <a:blip r:embed="rId5"/>
          <a:stretch>
            <a:fillRect/>
          </a:stretch>
        </p:blipFill>
        <p:spPr>
          <a:xfrm>
            <a:off x="1252980" y="2044438"/>
            <a:ext cx="2177417" cy="2177417"/>
          </a:xfrm>
          <a:prstGeom prst="rect">
            <a:avLst/>
          </a:prstGeom>
        </p:spPr>
      </p:pic>
      <p:sp>
        <p:nvSpPr>
          <p:cNvPr id="9" name="TextBox 8">
            <a:extLst>
              <a:ext uri="{FF2B5EF4-FFF2-40B4-BE49-F238E27FC236}">
                <a16:creationId xmlns:a16="http://schemas.microsoft.com/office/drawing/2014/main" id="{21D4A26B-9430-23EA-9014-8A995D27CC85}"/>
              </a:ext>
            </a:extLst>
          </p:cNvPr>
          <p:cNvSpPr txBox="1"/>
          <p:nvPr/>
        </p:nvSpPr>
        <p:spPr>
          <a:xfrm>
            <a:off x="1100580" y="4422177"/>
            <a:ext cx="2411730" cy="1477328"/>
          </a:xfrm>
          <a:prstGeom prst="rect">
            <a:avLst/>
          </a:prstGeom>
          <a:noFill/>
        </p:spPr>
        <p:txBody>
          <a:bodyPr wrap="square" rtlCol="0">
            <a:spAutoFit/>
          </a:bodyPr>
          <a:lstStyle/>
          <a:p>
            <a:pPr algn="ctr"/>
            <a:r>
              <a:rPr lang="en-GB"/>
              <a:t>Lee Jowett</a:t>
            </a:r>
          </a:p>
          <a:p>
            <a:pPr algn="ctr"/>
            <a:r>
              <a:rPr lang="en-GB" b="1"/>
              <a:t>Climate Change and Sustainability Research Fellow</a:t>
            </a:r>
          </a:p>
          <a:p>
            <a:pPr algn="ctr"/>
            <a:r>
              <a:rPr lang="en-GB"/>
              <a:t>Project Lead</a:t>
            </a:r>
          </a:p>
        </p:txBody>
      </p:sp>
      <p:sp>
        <p:nvSpPr>
          <p:cNvPr id="10" name="TextBox 9">
            <a:extLst>
              <a:ext uri="{FF2B5EF4-FFF2-40B4-BE49-F238E27FC236}">
                <a16:creationId xmlns:a16="http://schemas.microsoft.com/office/drawing/2014/main" id="{0089013E-5D41-F43C-487E-1C4D8B59E3DB}"/>
              </a:ext>
            </a:extLst>
          </p:cNvPr>
          <p:cNvSpPr txBox="1"/>
          <p:nvPr/>
        </p:nvSpPr>
        <p:spPr>
          <a:xfrm>
            <a:off x="3512310" y="4422177"/>
            <a:ext cx="2411730" cy="646331"/>
          </a:xfrm>
          <a:prstGeom prst="rect">
            <a:avLst/>
          </a:prstGeom>
          <a:noFill/>
        </p:spPr>
        <p:txBody>
          <a:bodyPr wrap="square" rtlCol="0">
            <a:spAutoFit/>
          </a:bodyPr>
          <a:lstStyle/>
          <a:p>
            <a:pPr algn="ctr"/>
            <a:r>
              <a:rPr lang="en-GB"/>
              <a:t>Joelle Halliday</a:t>
            </a:r>
          </a:p>
          <a:p>
            <a:pPr algn="ctr"/>
            <a:r>
              <a:rPr lang="en-GB" b="1"/>
              <a:t>Research Associate</a:t>
            </a:r>
            <a:endParaRPr lang="en-GB"/>
          </a:p>
        </p:txBody>
      </p:sp>
    </p:spTree>
    <p:extLst>
      <p:ext uri="{BB962C8B-B14F-4D97-AF65-F5344CB8AC3E}">
        <p14:creationId xmlns:p14="http://schemas.microsoft.com/office/powerpoint/2010/main" val="3905820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C9766B-AC74-3756-3AB3-B34A6EDF78CF}"/>
              </a:ext>
            </a:extLst>
          </p:cNvPr>
          <p:cNvSpPr txBox="1"/>
          <p:nvPr/>
        </p:nvSpPr>
        <p:spPr>
          <a:xfrm>
            <a:off x="323850" y="323850"/>
            <a:ext cx="9601200" cy="584775"/>
          </a:xfrm>
          <a:prstGeom prst="rect">
            <a:avLst/>
          </a:prstGeom>
          <a:noFill/>
        </p:spPr>
        <p:txBody>
          <a:bodyPr wrap="square" rtlCol="0">
            <a:spAutoFit/>
          </a:bodyPr>
          <a:lstStyle/>
          <a:p>
            <a:r>
              <a:rPr lang="en-GB" sz="3200"/>
              <a:t>How ca you share your work with pupils?</a:t>
            </a:r>
          </a:p>
        </p:txBody>
      </p:sp>
      <p:pic>
        <p:nvPicPr>
          <p:cNvPr id="6" name="Picture 5">
            <a:extLst>
              <a:ext uri="{FF2B5EF4-FFF2-40B4-BE49-F238E27FC236}">
                <a16:creationId xmlns:a16="http://schemas.microsoft.com/office/drawing/2014/main" id="{274142C5-EE8E-F9C0-3B23-D21EFF01FA96}"/>
              </a:ext>
            </a:extLst>
          </p:cNvPr>
          <p:cNvPicPr>
            <a:picLocks noChangeAspect="1"/>
          </p:cNvPicPr>
          <p:nvPr/>
        </p:nvPicPr>
        <p:blipFill>
          <a:blip r:embed="rId4"/>
          <a:srcRect t="38333" r="2344" b="17639"/>
          <a:stretch/>
        </p:blipFill>
        <p:spPr>
          <a:xfrm>
            <a:off x="0" y="1488519"/>
            <a:ext cx="11906250" cy="3019425"/>
          </a:xfrm>
          <a:prstGeom prst="rect">
            <a:avLst/>
          </a:prstGeom>
        </p:spPr>
      </p:pic>
      <p:pic>
        <p:nvPicPr>
          <p:cNvPr id="8" name="Picture 7">
            <a:extLst>
              <a:ext uri="{FF2B5EF4-FFF2-40B4-BE49-F238E27FC236}">
                <a16:creationId xmlns:a16="http://schemas.microsoft.com/office/drawing/2014/main" id="{69A66CBF-412B-D670-F4F2-18F2490F373A}"/>
              </a:ext>
            </a:extLst>
          </p:cNvPr>
          <p:cNvPicPr>
            <a:picLocks noChangeAspect="1"/>
          </p:cNvPicPr>
          <p:nvPr/>
        </p:nvPicPr>
        <p:blipFill>
          <a:blip r:embed="rId5"/>
          <a:srcRect t="28889" r="12500" b="32778"/>
          <a:stretch/>
        </p:blipFill>
        <p:spPr>
          <a:xfrm>
            <a:off x="1544487" y="4219934"/>
            <a:ext cx="10351699" cy="2672032"/>
          </a:xfrm>
          <a:prstGeom prst="rect">
            <a:avLst/>
          </a:prstGeom>
        </p:spPr>
      </p:pic>
      <p:sp>
        <p:nvSpPr>
          <p:cNvPr id="10" name="TextBox 9">
            <a:extLst>
              <a:ext uri="{FF2B5EF4-FFF2-40B4-BE49-F238E27FC236}">
                <a16:creationId xmlns:a16="http://schemas.microsoft.com/office/drawing/2014/main" id="{83DFE908-EE6B-2F7B-2FA6-B2CA5FE5A8AE}"/>
              </a:ext>
            </a:extLst>
          </p:cNvPr>
          <p:cNvSpPr txBox="1"/>
          <p:nvPr/>
        </p:nvSpPr>
        <p:spPr>
          <a:xfrm>
            <a:off x="209550" y="6211669"/>
            <a:ext cx="6331390" cy="646331"/>
          </a:xfrm>
          <a:prstGeom prst="rect">
            <a:avLst/>
          </a:prstGeom>
          <a:noFill/>
        </p:spPr>
        <p:txBody>
          <a:bodyPr wrap="square">
            <a:spAutoFit/>
          </a:bodyPr>
          <a:lstStyle/>
          <a:p>
            <a:r>
              <a:rPr lang="en-GB">
                <a:hlinkClick r:id="rId6"/>
              </a:rPr>
              <a:t>https://pstt.org.uk/unique-resources/a-scientist-just-like-me/</a:t>
            </a:r>
            <a:endParaRPr lang="en-GB"/>
          </a:p>
          <a:p>
            <a:endParaRPr lang="en-GB"/>
          </a:p>
        </p:txBody>
      </p:sp>
    </p:spTree>
    <p:extLst>
      <p:ext uri="{BB962C8B-B14F-4D97-AF65-F5344CB8AC3E}">
        <p14:creationId xmlns:p14="http://schemas.microsoft.com/office/powerpoint/2010/main" val="526275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7. Pearl Agyakwa NC">
            <a:hlinkClick r:id="" action="ppaction://media"/>
            <a:extLst>
              <a:ext uri="{FF2B5EF4-FFF2-40B4-BE49-F238E27FC236}">
                <a16:creationId xmlns:a16="http://schemas.microsoft.com/office/drawing/2014/main" id="{50B2C869-FC93-ED50-DA1E-5F9E111ADA39}"/>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4232177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5B7E-ADC3-34FA-05FC-80B9C656C765}"/>
              </a:ext>
            </a:extLst>
          </p:cNvPr>
          <p:cNvSpPr>
            <a:spLocks noGrp="1"/>
          </p:cNvSpPr>
          <p:nvPr>
            <p:ph type="title"/>
          </p:nvPr>
        </p:nvSpPr>
        <p:spPr/>
        <p:txBody>
          <a:bodyPr>
            <a:normAutofit/>
          </a:bodyPr>
          <a:lstStyle/>
          <a:p>
            <a:r>
              <a:rPr lang="en-GB" b="1"/>
              <a:t>Sharing your work with children</a:t>
            </a:r>
          </a:p>
        </p:txBody>
      </p:sp>
      <p:sp>
        <p:nvSpPr>
          <p:cNvPr id="3" name="Content Placeholder 2">
            <a:extLst>
              <a:ext uri="{FF2B5EF4-FFF2-40B4-BE49-F238E27FC236}">
                <a16:creationId xmlns:a16="http://schemas.microsoft.com/office/drawing/2014/main" id="{408071CD-3F67-DE7E-AC3A-1624D08C17AA}"/>
              </a:ext>
            </a:extLst>
          </p:cNvPr>
          <p:cNvSpPr>
            <a:spLocks noGrp="1"/>
          </p:cNvSpPr>
          <p:nvPr>
            <p:ph idx="1"/>
          </p:nvPr>
        </p:nvSpPr>
        <p:spPr/>
        <p:txBody>
          <a:bodyPr/>
          <a:lstStyle/>
          <a:p>
            <a:pPr marL="0" indent="0">
              <a:buNone/>
            </a:pPr>
            <a:r>
              <a:rPr lang="en-GB" sz="2000" b="1"/>
              <a:t>Less is more</a:t>
            </a:r>
          </a:p>
          <a:p>
            <a:pPr marL="0" indent="0">
              <a:buNone/>
            </a:pPr>
            <a:r>
              <a:rPr lang="en-GB" sz="2000"/>
              <a:t>Ensure that your presentation takes cognitive load into account. Only essential information on slides.</a:t>
            </a:r>
          </a:p>
          <a:p>
            <a:pPr marL="0" indent="0">
              <a:buNone/>
            </a:pPr>
            <a:r>
              <a:rPr lang="en-GB" sz="2000" b="1"/>
              <a:t>Plot a journey</a:t>
            </a:r>
          </a:p>
          <a:p>
            <a:pPr marL="0" indent="0">
              <a:buNone/>
            </a:pPr>
            <a:r>
              <a:rPr lang="en-GB" sz="2000"/>
              <a:t>Chunk your presentation into small sections with pit stops to check understanding and time for questions. </a:t>
            </a:r>
          </a:p>
          <a:p>
            <a:pPr marL="0" indent="0">
              <a:buNone/>
            </a:pPr>
            <a:r>
              <a:rPr lang="en-GB" sz="2000" b="1"/>
              <a:t>Thinking out loud</a:t>
            </a:r>
          </a:p>
          <a:p>
            <a:pPr marL="0" indent="0">
              <a:buNone/>
            </a:pPr>
            <a:r>
              <a:rPr lang="en-GB" sz="2000"/>
              <a:t>Talk out loud to model your thinking if you are demonstrating a task or skill.</a:t>
            </a:r>
          </a:p>
          <a:p>
            <a:pPr marL="0" indent="0">
              <a:buNone/>
            </a:pPr>
            <a:r>
              <a:rPr lang="en-GB" sz="2000" b="1"/>
              <a:t>Modelling</a:t>
            </a:r>
          </a:p>
          <a:p>
            <a:pPr marL="0" indent="0">
              <a:buNone/>
            </a:pPr>
            <a:r>
              <a:rPr lang="en-GB" sz="2000"/>
              <a:t>Gradual release response – I do – we do- you do.</a:t>
            </a:r>
          </a:p>
          <a:p>
            <a:pPr marL="0" indent="0">
              <a:buNone/>
            </a:pPr>
            <a:endParaRPr lang="en-GB" b="1"/>
          </a:p>
        </p:txBody>
      </p:sp>
    </p:spTree>
    <p:extLst>
      <p:ext uri="{BB962C8B-B14F-4D97-AF65-F5344CB8AC3E}">
        <p14:creationId xmlns:p14="http://schemas.microsoft.com/office/powerpoint/2010/main" val="1957350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DC2C-846F-88B9-E7DB-D333F741A873}"/>
              </a:ext>
            </a:extLst>
          </p:cNvPr>
          <p:cNvSpPr>
            <a:spLocks noGrp="1"/>
          </p:cNvSpPr>
          <p:nvPr>
            <p:ph type="title"/>
          </p:nvPr>
        </p:nvSpPr>
        <p:spPr/>
        <p:txBody>
          <a:bodyPr>
            <a:normAutofit fontScale="90000"/>
          </a:bodyPr>
          <a:lstStyle/>
          <a:p>
            <a:r>
              <a:rPr lang="en-GB" sz="6000" b="1"/>
              <a:t>How are we going to work together?</a:t>
            </a:r>
          </a:p>
        </p:txBody>
      </p:sp>
      <p:sp>
        <p:nvSpPr>
          <p:cNvPr id="3" name="Content Placeholder 2">
            <a:extLst>
              <a:ext uri="{FF2B5EF4-FFF2-40B4-BE49-F238E27FC236}">
                <a16:creationId xmlns:a16="http://schemas.microsoft.com/office/drawing/2014/main" id="{DDC96FCF-B484-46BA-9859-17131471DA54}"/>
              </a:ext>
            </a:extLst>
          </p:cNvPr>
          <p:cNvSpPr>
            <a:spLocks noGrp="1"/>
          </p:cNvSpPr>
          <p:nvPr>
            <p:ph idx="1"/>
          </p:nvPr>
        </p:nvSpPr>
        <p:spPr/>
        <p:txBody>
          <a:bodyPr/>
          <a:lstStyle/>
          <a:p>
            <a:r>
              <a:rPr lang="en-GB"/>
              <a:t>Whiteboard....</a:t>
            </a:r>
          </a:p>
        </p:txBody>
      </p:sp>
    </p:spTree>
    <p:extLst>
      <p:ext uri="{BB962C8B-B14F-4D97-AF65-F5344CB8AC3E}">
        <p14:creationId xmlns:p14="http://schemas.microsoft.com/office/powerpoint/2010/main" val="2482332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6349-7B8F-8234-9AA4-EE6BF997B568}"/>
              </a:ext>
            </a:extLst>
          </p:cNvPr>
          <p:cNvSpPr>
            <a:spLocks noGrp="1"/>
          </p:cNvSpPr>
          <p:nvPr>
            <p:ph type="title" idx="4294967295"/>
          </p:nvPr>
        </p:nvSpPr>
        <p:spPr>
          <a:xfrm>
            <a:off x="1237128" y="365125"/>
            <a:ext cx="9278471" cy="1325563"/>
          </a:xfrm>
        </p:spPr>
        <p:txBody>
          <a:bodyPr/>
          <a:lstStyle/>
          <a:p>
            <a:r>
              <a:rPr lang="en-GB" b="1">
                <a:latin typeface="Calibri Light"/>
                <a:ea typeface="Calibri Light"/>
                <a:cs typeface="Calibri Light"/>
              </a:rPr>
              <a:t>STEM Cup stack challenge</a:t>
            </a:r>
            <a:br>
              <a:rPr lang="en-GB" sz="2800" b="1">
                <a:latin typeface="Calibri Light"/>
                <a:ea typeface="Calibri Light"/>
                <a:cs typeface="Calibri Light"/>
              </a:rPr>
            </a:br>
            <a:r>
              <a:rPr lang="en-GB" sz="2800" b="1">
                <a:latin typeface="Calibri Light"/>
                <a:ea typeface="Calibri Light"/>
                <a:cs typeface="Calibri Light"/>
              </a:rPr>
              <a:t> </a:t>
            </a:r>
            <a:endParaRPr lang="en-US" b="1"/>
          </a:p>
        </p:txBody>
      </p:sp>
      <p:sp>
        <p:nvSpPr>
          <p:cNvPr id="3" name="Content Placeholder 2">
            <a:extLst>
              <a:ext uri="{FF2B5EF4-FFF2-40B4-BE49-F238E27FC236}">
                <a16:creationId xmlns:a16="http://schemas.microsoft.com/office/drawing/2014/main" id="{DE8C5E71-0B4B-E4B3-6914-4476EB76F434}"/>
              </a:ext>
            </a:extLst>
          </p:cNvPr>
          <p:cNvSpPr>
            <a:spLocks noGrp="1"/>
          </p:cNvSpPr>
          <p:nvPr>
            <p:ph idx="4294967295"/>
          </p:nvPr>
        </p:nvSpPr>
        <p:spPr>
          <a:xfrm>
            <a:off x="968188" y="1825625"/>
            <a:ext cx="4961125" cy="4351338"/>
          </a:xfrm>
        </p:spPr>
        <p:txBody>
          <a:bodyPr vert="horz" lIns="91440" tIns="45720" rIns="91440" bIns="45720" rtlCol="0" anchor="t">
            <a:normAutofit/>
          </a:bodyPr>
          <a:lstStyle/>
          <a:p>
            <a:pPr marL="0" indent="0">
              <a:buNone/>
            </a:pPr>
            <a:r>
              <a:rPr lang="en-GB">
                <a:latin typeface="Arial"/>
                <a:cs typeface="Arial"/>
              </a:rPr>
              <a:t>You will need:</a:t>
            </a:r>
            <a:endParaRPr lang="en-GB">
              <a:latin typeface="Aptos" panose="02110004020202020204"/>
              <a:cs typeface="Arial"/>
            </a:endParaRPr>
          </a:p>
          <a:p>
            <a:pPr marL="0" indent="0">
              <a:buNone/>
            </a:pPr>
            <a:r>
              <a:rPr lang="en-GB">
                <a:latin typeface="Arial"/>
                <a:cs typeface="Arial"/>
              </a:rPr>
              <a:t>•</a:t>
            </a:r>
            <a:r>
              <a:rPr lang="en-GB">
                <a:latin typeface="Calibri"/>
                <a:ea typeface="Calibri"/>
                <a:cs typeface="Calibri"/>
              </a:rPr>
              <a:t>1 piece of string each</a:t>
            </a:r>
            <a:endParaRPr lang="en-GB"/>
          </a:p>
          <a:p>
            <a:pPr marL="0" indent="0">
              <a:buNone/>
            </a:pPr>
            <a:endParaRPr lang="en-GB">
              <a:latin typeface="Arial"/>
              <a:cs typeface="Arial"/>
            </a:endParaRPr>
          </a:p>
          <a:p>
            <a:pPr marL="0" indent="0">
              <a:buNone/>
            </a:pPr>
            <a:r>
              <a:rPr lang="en-GB">
                <a:latin typeface="Arial"/>
                <a:cs typeface="Arial"/>
              </a:rPr>
              <a:t>•</a:t>
            </a:r>
            <a:r>
              <a:rPr lang="en-GB">
                <a:latin typeface="Calibri"/>
                <a:ea typeface="Calibri"/>
                <a:cs typeface="Calibri"/>
              </a:rPr>
              <a:t>1 rubber band (per team)</a:t>
            </a:r>
            <a:endParaRPr lang="en-GB"/>
          </a:p>
          <a:p>
            <a:pPr marL="0" indent="0">
              <a:buNone/>
            </a:pPr>
            <a:endParaRPr lang="en-GB">
              <a:latin typeface="Arial"/>
              <a:cs typeface="Arial"/>
            </a:endParaRPr>
          </a:p>
          <a:p>
            <a:pPr marL="0" indent="0">
              <a:buNone/>
            </a:pPr>
            <a:r>
              <a:rPr lang="en-GB">
                <a:latin typeface="Arial"/>
                <a:cs typeface="Arial"/>
              </a:rPr>
              <a:t>•</a:t>
            </a:r>
            <a:r>
              <a:rPr lang="en-GB">
                <a:latin typeface="Calibri"/>
                <a:cs typeface="Calibri"/>
              </a:rPr>
              <a:t>1 </a:t>
            </a:r>
            <a:r>
              <a:rPr lang="en-GB">
                <a:latin typeface="Calibri"/>
                <a:ea typeface="Calibri"/>
                <a:cs typeface="Calibri"/>
              </a:rPr>
              <a:t>pair scissors (per team)</a:t>
            </a:r>
            <a:endParaRPr lang="en-GB"/>
          </a:p>
          <a:p>
            <a:pPr marL="0" indent="0">
              <a:buNone/>
            </a:pPr>
            <a:endParaRPr lang="en-GB">
              <a:latin typeface="Calibri"/>
              <a:ea typeface="Calibri"/>
              <a:cs typeface="Calibri"/>
            </a:endParaRPr>
          </a:p>
          <a:p>
            <a:pPr marL="0" indent="0">
              <a:buNone/>
            </a:pPr>
            <a:r>
              <a:rPr lang="en-GB">
                <a:latin typeface="Arial"/>
                <a:cs typeface="Arial"/>
              </a:rPr>
              <a:t>•</a:t>
            </a:r>
            <a:r>
              <a:rPr lang="en-GB">
                <a:latin typeface="Calibri"/>
                <a:ea typeface="Calibri"/>
                <a:cs typeface="Calibri"/>
              </a:rPr>
              <a:t>Cups for stacking</a:t>
            </a:r>
            <a:endParaRPr lang="en-GB"/>
          </a:p>
          <a:p>
            <a:endParaRPr lang="en-GB"/>
          </a:p>
        </p:txBody>
      </p:sp>
      <p:pic>
        <p:nvPicPr>
          <p:cNvPr id="4" name="Picture 3">
            <a:extLst>
              <a:ext uri="{FF2B5EF4-FFF2-40B4-BE49-F238E27FC236}">
                <a16:creationId xmlns:a16="http://schemas.microsoft.com/office/drawing/2014/main" id="{8C7F272C-B195-1E3C-F945-39F9DBB25023}"/>
              </a:ext>
            </a:extLst>
          </p:cNvPr>
          <p:cNvPicPr>
            <a:picLocks noChangeAspect="1"/>
          </p:cNvPicPr>
          <p:nvPr/>
        </p:nvPicPr>
        <p:blipFill>
          <a:blip r:embed="rId3"/>
          <a:stretch>
            <a:fillRect/>
          </a:stretch>
        </p:blipFill>
        <p:spPr>
          <a:xfrm>
            <a:off x="4966055" y="5110463"/>
            <a:ext cx="1350819" cy="1392382"/>
          </a:xfrm>
          <a:prstGeom prst="rect">
            <a:avLst/>
          </a:prstGeom>
        </p:spPr>
      </p:pic>
      <p:pic>
        <p:nvPicPr>
          <p:cNvPr id="5" name="Picture 4">
            <a:extLst>
              <a:ext uri="{FF2B5EF4-FFF2-40B4-BE49-F238E27FC236}">
                <a16:creationId xmlns:a16="http://schemas.microsoft.com/office/drawing/2014/main" id="{F37662C5-FDD5-2957-19A9-CC20496C02E6}"/>
              </a:ext>
            </a:extLst>
          </p:cNvPr>
          <p:cNvPicPr>
            <a:picLocks noChangeAspect="1"/>
          </p:cNvPicPr>
          <p:nvPr/>
        </p:nvPicPr>
        <p:blipFill>
          <a:blip r:embed="rId4"/>
          <a:stretch>
            <a:fillRect/>
          </a:stretch>
        </p:blipFill>
        <p:spPr>
          <a:xfrm rot="960000">
            <a:off x="5309860" y="4119562"/>
            <a:ext cx="1039091" cy="1029566"/>
          </a:xfrm>
          <a:prstGeom prst="rect">
            <a:avLst/>
          </a:prstGeom>
        </p:spPr>
      </p:pic>
      <p:pic>
        <p:nvPicPr>
          <p:cNvPr id="6" name="Picture 5">
            <a:extLst>
              <a:ext uri="{FF2B5EF4-FFF2-40B4-BE49-F238E27FC236}">
                <a16:creationId xmlns:a16="http://schemas.microsoft.com/office/drawing/2014/main" id="{EEBE357F-219E-1472-1FE7-531D803C358A}"/>
              </a:ext>
            </a:extLst>
          </p:cNvPr>
          <p:cNvPicPr>
            <a:picLocks noChangeAspect="1"/>
          </p:cNvPicPr>
          <p:nvPr/>
        </p:nvPicPr>
        <p:blipFill>
          <a:blip r:embed="rId5"/>
          <a:stretch>
            <a:fillRect/>
          </a:stretch>
        </p:blipFill>
        <p:spPr>
          <a:xfrm>
            <a:off x="5115791" y="3063152"/>
            <a:ext cx="1350819" cy="1313585"/>
          </a:xfrm>
          <a:prstGeom prst="rect">
            <a:avLst/>
          </a:prstGeom>
        </p:spPr>
      </p:pic>
      <p:pic>
        <p:nvPicPr>
          <p:cNvPr id="7" name="Picture 6">
            <a:extLst>
              <a:ext uri="{FF2B5EF4-FFF2-40B4-BE49-F238E27FC236}">
                <a16:creationId xmlns:a16="http://schemas.microsoft.com/office/drawing/2014/main" id="{C234A1E2-9B2B-5E71-2DF1-64F2482F6335}"/>
              </a:ext>
            </a:extLst>
          </p:cNvPr>
          <p:cNvPicPr>
            <a:picLocks noChangeAspect="1"/>
          </p:cNvPicPr>
          <p:nvPr/>
        </p:nvPicPr>
        <p:blipFill>
          <a:blip r:embed="rId6"/>
          <a:stretch>
            <a:fillRect/>
          </a:stretch>
        </p:blipFill>
        <p:spPr>
          <a:xfrm>
            <a:off x="5115791" y="1950027"/>
            <a:ext cx="1226128" cy="1239982"/>
          </a:xfrm>
          <a:prstGeom prst="rect">
            <a:avLst/>
          </a:prstGeom>
        </p:spPr>
      </p:pic>
      <p:sp>
        <p:nvSpPr>
          <p:cNvPr id="8" name="TextBox 7">
            <a:extLst>
              <a:ext uri="{FF2B5EF4-FFF2-40B4-BE49-F238E27FC236}">
                <a16:creationId xmlns:a16="http://schemas.microsoft.com/office/drawing/2014/main" id="{0D89056E-BD46-13A9-5B67-7B91E888A6F7}"/>
              </a:ext>
            </a:extLst>
          </p:cNvPr>
          <p:cNvSpPr txBox="1"/>
          <p:nvPr/>
        </p:nvSpPr>
        <p:spPr>
          <a:xfrm>
            <a:off x="7426036" y="1953490"/>
            <a:ext cx="458585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accent4">
                    <a:lumMod val="76000"/>
                  </a:schemeClr>
                </a:solidFill>
              </a:rPr>
              <a:t>Each set of cups can be organised to spell a word.</a:t>
            </a:r>
          </a:p>
          <a:p>
            <a:endParaRPr lang="en-GB" sz="2400">
              <a:solidFill>
                <a:schemeClr val="accent4">
                  <a:lumMod val="76000"/>
                </a:schemeClr>
              </a:solidFill>
            </a:endParaRPr>
          </a:p>
          <a:p>
            <a:r>
              <a:rPr lang="en-GB" sz="2400">
                <a:solidFill>
                  <a:schemeClr val="accent4">
                    <a:lumMod val="76000"/>
                  </a:schemeClr>
                </a:solidFill>
              </a:rPr>
              <a:t>Stack the cups so that the word can be read across the base of the stack.</a:t>
            </a:r>
          </a:p>
          <a:p>
            <a:endParaRPr lang="en-GB" sz="2400">
              <a:solidFill>
                <a:schemeClr val="accent4">
                  <a:lumMod val="76000"/>
                </a:schemeClr>
              </a:solidFill>
            </a:endParaRPr>
          </a:p>
          <a:p>
            <a:endParaRPr lang="en-GB" sz="2400">
              <a:solidFill>
                <a:schemeClr val="accent4">
                  <a:lumMod val="76000"/>
                </a:schemeClr>
              </a:solidFill>
            </a:endParaRPr>
          </a:p>
          <a:p>
            <a:endParaRPr lang="en-GB" sz="2400">
              <a:solidFill>
                <a:schemeClr val="accent4">
                  <a:lumMod val="76000"/>
                </a:schemeClr>
              </a:solidFill>
            </a:endParaRPr>
          </a:p>
          <a:p>
            <a:endParaRPr lang="en-GB" sz="2400">
              <a:solidFill>
                <a:schemeClr val="accent4">
                  <a:lumMod val="76000"/>
                </a:schemeClr>
              </a:solidFill>
            </a:endParaRPr>
          </a:p>
          <a:p>
            <a:endParaRPr lang="en-GB" sz="2400">
              <a:solidFill>
                <a:schemeClr val="accent4">
                  <a:lumMod val="76000"/>
                </a:schemeClr>
              </a:solidFill>
            </a:endParaRPr>
          </a:p>
          <a:p>
            <a:r>
              <a:rPr lang="en-GB" sz="2400">
                <a:solidFill>
                  <a:srgbClr val="FF0000"/>
                </a:solidFill>
              </a:rPr>
              <a:t>You must not touch the cups!</a:t>
            </a:r>
            <a:endParaRPr lang="en-GB">
              <a:solidFill>
                <a:srgbClr val="FF0000"/>
              </a:solidFill>
            </a:endParaRPr>
          </a:p>
        </p:txBody>
      </p:sp>
      <p:pic>
        <p:nvPicPr>
          <p:cNvPr id="11" name="Picture 10">
            <a:extLst>
              <a:ext uri="{FF2B5EF4-FFF2-40B4-BE49-F238E27FC236}">
                <a16:creationId xmlns:a16="http://schemas.microsoft.com/office/drawing/2014/main" id="{F7F52BE7-98BA-D1A8-653E-A63D9DEB8251}"/>
              </a:ext>
            </a:extLst>
          </p:cNvPr>
          <p:cNvPicPr>
            <a:picLocks noChangeAspect="1"/>
          </p:cNvPicPr>
          <p:nvPr/>
        </p:nvPicPr>
        <p:blipFill>
          <a:blip r:embed="rId3"/>
          <a:stretch>
            <a:fillRect/>
          </a:stretch>
        </p:blipFill>
        <p:spPr>
          <a:xfrm rot="10680000">
            <a:off x="9787437" y="5276717"/>
            <a:ext cx="713510" cy="658092"/>
          </a:xfrm>
          <a:prstGeom prst="rect">
            <a:avLst/>
          </a:prstGeom>
        </p:spPr>
      </p:pic>
      <p:pic>
        <p:nvPicPr>
          <p:cNvPr id="12" name="Picture 11">
            <a:extLst>
              <a:ext uri="{FF2B5EF4-FFF2-40B4-BE49-F238E27FC236}">
                <a16:creationId xmlns:a16="http://schemas.microsoft.com/office/drawing/2014/main" id="{FDDEB84C-4588-19CB-1C91-CCC61BF75562}"/>
              </a:ext>
            </a:extLst>
          </p:cNvPr>
          <p:cNvPicPr>
            <a:picLocks noChangeAspect="1"/>
          </p:cNvPicPr>
          <p:nvPr/>
        </p:nvPicPr>
        <p:blipFill>
          <a:blip r:embed="rId3"/>
          <a:stretch>
            <a:fillRect/>
          </a:stretch>
        </p:blipFill>
        <p:spPr>
          <a:xfrm rot="10800000">
            <a:off x="8706782" y="5276716"/>
            <a:ext cx="713510" cy="658092"/>
          </a:xfrm>
          <a:prstGeom prst="rect">
            <a:avLst/>
          </a:prstGeom>
        </p:spPr>
      </p:pic>
      <p:pic>
        <p:nvPicPr>
          <p:cNvPr id="13" name="Picture 12">
            <a:extLst>
              <a:ext uri="{FF2B5EF4-FFF2-40B4-BE49-F238E27FC236}">
                <a16:creationId xmlns:a16="http://schemas.microsoft.com/office/drawing/2014/main" id="{A10D379F-09D6-A84E-0B77-ECD32E6085CF}"/>
              </a:ext>
            </a:extLst>
          </p:cNvPr>
          <p:cNvPicPr>
            <a:picLocks noChangeAspect="1"/>
          </p:cNvPicPr>
          <p:nvPr/>
        </p:nvPicPr>
        <p:blipFill>
          <a:blip r:embed="rId3"/>
          <a:stretch>
            <a:fillRect/>
          </a:stretch>
        </p:blipFill>
        <p:spPr>
          <a:xfrm rot="10800000">
            <a:off x="8360418" y="5276716"/>
            <a:ext cx="713510" cy="658092"/>
          </a:xfrm>
          <a:prstGeom prst="rect">
            <a:avLst/>
          </a:prstGeom>
        </p:spPr>
      </p:pic>
      <p:pic>
        <p:nvPicPr>
          <p:cNvPr id="14" name="Picture 13">
            <a:extLst>
              <a:ext uri="{FF2B5EF4-FFF2-40B4-BE49-F238E27FC236}">
                <a16:creationId xmlns:a16="http://schemas.microsoft.com/office/drawing/2014/main" id="{33DF965B-DA83-4F4E-BDD1-B294DE5CF496}"/>
              </a:ext>
            </a:extLst>
          </p:cNvPr>
          <p:cNvPicPr>
            <a:picLocks noChangeAspect="1"/>
          </p:cNvPicPr>
          <p:nvPr/>
        </p:nvPicPr>
        <p:blipFill>
          <a:blip r:embed="rId3"/>
          <a:stretch>
            <a:fillRect/>
          </a:stretch>
        </p:blipFill>
        <p:spPr>
          <a:xfrm rot="10800000">
            <a:off x="9648890" y="4916498"/>
            <a:ext cx="713510" cy="658092"/>
          </a:xfrm>
          <a:prstGeom prst="rect">
            <a:avLst/>
          </a:prstGeom>
        </p:spPr>
      </p:pic>
      <p:pic>
        <p:nvPicPr>
          <p:cNvPr id="15" name="Picture 14">
            <a:extLst>
              <a:ext uri="{FF2B5EF4-FFF2-40B4-BE49-F238E27FC236}">
                <a16:creationId xmlns:a16="http://schemas.microsoft.com/office/drawing/2014/main" id="{B4882B5A-5A61-A932-7462-37AC737A784B}"/>
              </a:ext>
            </a:extLst>
          </p:cNvPr>
          <p:cNvPicPr>
            <a:picLocks noChangeAspect="1"/>
          </p:cNvPicPr>
          <p:nvPr/>
        </p:nvPicPr>
        <p:blipFill>
          <a:blip r:embed="rId3"/>
          <a:stretch>
            <a:fillRect/>
          </a:stretch>
        </p:blipFill>
        <p:spPr>
          <a:xfrm rot="10800000">
            <a:off x="9274817" y="4916498"/>
            <a:ext cx="713510" cy="658092"/>
          </a:xfrm>
          <a:prstGeom prst="rect">
            <a:avLst/>
          </a:prstGeom>
        </p:spPr>
      </p:pic>
      <p:pic>
        <p:nvPicPr>
          <p:cNvPr id="16" name="Picture 15">
            <a:extLst>
              <a:ext uri="{FF2B5EF4-FFF2-40B4-BE49-F238E27FC236}">
                <a16:creationId xmlns:a16="http://schemas.microsoft.com/office/drawing/2014/main" id="{2161D923-CA44-AEED-69F3-ABB5A34D1ECE}"/>
              </a:ext>
            </a:extLst>
          </p:cNvPr>
          <p:cNvPicPr>
            <a:picLocks noChangeAspect="1"/>
          </p:cNvPicPr>
          <p:nvPr/>
        </p:nvPicPr>
        <p:blipFill>
          <a:blip r:embed="rId3"/>
          <a:stretch>
            <a:fillRect/>
          </a:stretch>
        </p:blipFill>
        <p:spPr>
          <a:xfrm rot="10800000">
            <a:off x="8914600" y="4916498"/>
            <a:ext cx="713510" cy="658092"/>
          </a:xfrm>
          <a:prstGeom prst="rect">
            <a:avLst/>
          </a:prstGeom>
        </p:spPr>
      </p:pic>
      <p:pic>
        <p:nvPicPr>
          <p:cNvPr id="17" name="Picture 16">
            <a:extLst>
              <a:ext uri="{FF2B5EF4-FFF2-40B4-BE49-F238E27FC236}">
                <a16:creationId xmlns:a16="http://schemas.microsoft.com/office/drawing/2014/main" id="{01DA949E-EBEE-752B-CE4E-432871B162F4}"/>
              </a:ext>
            </a:extLst>
          </p:cNvPr>
          <p:cNvPicPr>
            <a:picLocks noChangeAspect="1"/>
          </p:cNvPicPr>
          <p:nvPr/>
        </p:nvPicPr>
        <p:blipFill>
          <a:blip r:embed="rId3"/>
          <a:stretch>
            <a:fillRect/>
          </a:stretch>
        </p:blipFill>
        <p:spPr>
          <a:xfrm rot="10800000">
            <a:off x="9427217" y="5276716"/>
            <a:ext cx="713510" cy="658092"/>
          </a:xfrm>
          <a:prstGeom prst="rect">
            <a:avLst/>
          </a:prstGeom>
        </p:spPr>
      </p:pic>
      <p:pic>
        <p:nvPicPr>
          <p:cNvPr id="18" name="Picture 17">
            <a:extLst>
              <a:ext uri="{FF2B5EF4-FFF2-40B4-BE49-F238E27FC236}">
                <a16:creationId xmlns:a16="http://schemas.microsoft.com/office/drawing/2014/main" id="{C6BD13F2-B31B-7107-9C07-61DD48763915}"/>
              </a:ext>
            </a:extLst>
          </p:cNvPr>
          <p:cNvPicPr>
            <a:picLocks noChangeAspect="1"/>
          </p:cNvPicPr>
          <p:nvPr/>
        </p:nvPicPr>
        <p:blipFill>
          <a:blip r:embed="rId3"/>
          <a:stretch>
            <a:fillRect/>
          </a:stretch>
        </p:blipFill>
        <p:spPr>
          <a:xfrm rot="10620000">
            <a:off x="8526673" y="4930352"/>
            <a:ext cx="713510" cy="658092"/>
          </a:xfrm>
          <a:prstGeom prst="rect">
            <a:avLst/>
          </a:prstGeom>
        </p:spPr>
      </p:pic>
      <p:pic>
        <p:nvPicPr>
          <p:cNvPr id="19" name="Picture 18">
            <a:extLst>
              <a:ext uri="{FF2B5EF4-FFF2-40B4-BE49-F238E27FC236}">
                <a16:creationId xmlns:a16="http://schemas.microsoft.com/office/drawing/2014/main" id="{CDCAD1A2-B319-0316-F06F-B49836BCD71C}"/>
              </a:ext>
            </a:extLst>
          </p:cNvPr>
          <p:cNvPicPr>
            <a:picLocks noChangeAspect="1"/>
          </p:cNvPicPr>
          <p:nvPr/>
        </p:nvPicPr>
        <p:blipFill>
          <a:blip r:embed="rId3"/>
          <a:stretch>
            <a:fillRect/>
          </a:stretch>
        </p:blipFill>
        <p:spPr>
          <a:xfrm rot="10800000">
            <a:off x="9067000" y="5276717"/>
            <a:ext cx="713510" cy="658092"/>
          </a:xfrm>
          <a:prstGeom prst="rect">
            <a:avLst/>
          </a:prstGeom>
        </p:spPr>
      </p:pic>
      <p:pic>
        <p:nvPicPr>
          <p:cNvPr id="20" name="Picture 19">
            <a:extLst>
              <a:ext uri="{FF2B5EF4-FFF2-40B4-BE49-F238E27FC236}">
                <a16:creationId xmlns:a16="http://schemas.microsoft.com/office/drawing/2014/main" id="{B95A50F2-1030-2FC0-7A92-E607979CA892}"/>
              </a:ext>
            </a:extLst>
          </p:cNvPr>
          <p:cNvPicPr>
            <a:picLocks noChangeAspect="1"/>
          </p:cNvPicPr>
          <p:nvPr/>
        </p:nvPicPr>
        <p:blipFill>
          <a:blip r:embed="rId3"/>
          <a:stretch>
            <a:fillRect/>
          </a:stretch>
        </p:blipFill>
        <p:spPr>
          <a:xfrm rot="10680000">
            <a:off x="9441073" y="4570135"/>
            <a:ext cx="713510" cy="658092"/>
          </a:xfrm>
          <a:prstGeom prst="rect">
            <a:avLst/>
          </a:prstGeom>
        </p:spPr>
      </p:pic>
      <p:pic>
        <p:nvPicPr>
          <p:cNvPr id="21" name="Picture 20">
            <a:extLst>
              <a:ext uri="{FF2B5EF4-FFF2-40B4-BE49-F238E27FC236}">
                <a16:creationId xmlns:a16="http://schemas.microsoft.com/office/drawing/2014/main" id="{379F5971-B61F-D5B6-6276-1192847DBF73}"/>
              </a:ext>
            </a:extLst>
          </p:cNvPr>
          <p:cNvPicPr>
            <a:picLocks noChangeAspect="1"/>
          </p:cNvPicPr>
          <p:nvPr/>
        </p:nvPicPr>
        <p:blipFill>
          <a:blip r:embed="rId3"/>
          <a:stretch>
            <a:fillRect/>
          </a:stretch>
        </p:blipFill>
        <p:spPr>
          <a:xfrm rot="10680000">
            <a:off x="9080854" y="4570134"/>
            <a:ext cx="713510" cy="658092"/>
          </a:xfrm>
          <a:prstGeom prst="rect">
            <a:avLst/>
          </a:prstGeom>
        </p:spPr>
      </p:pic>
      <p:pic>
        <p:nvPicPr>
          <p:cNvPr id="22" name="Picture 21">
            <a:extLst>
              <a:ext uri="{FF2B5EF4-FFF2-40B4-BE49-F238E27FC236}">
                <a16:creationId xmlns:a16="http://schemas.microsoft.com/office/drawing/2014/main" id="{77225863-457E-08BD-3C8E-B5E0F2706CB1}"/>
              </a:ext>
            </a:extLst>
          </p:cNvPr>
          <p:cNvPicPr>
            <a:picLocks noChangeAspect="1"/>
          </p:cNvPicPr>
          <p:nvPr/>
        </p:nvPicPr>
        <p:blipFill>
          <a:blip r:embed="rId3"/>
          <a:stretch>
            <a:fillRect/>
          </a:stretch>
        </p:blipFill>
        <p:spPr>
          <a:xfrm rot="10680000">
            <a:off x="8706781" y="4570134"/>
            <a:ext cx="713510" cy="658092"/>
          </a:xfrm>
          <a:prstGeom prst="rect">
            <a:avLst/>
          </a:prstGeom>
        </p:spPr>
      </p:pic>
      <p:pic>
        <p:nvPicPr>
          <p:cNvPr id="23" name="Picture 22">
            <a:extLst>
              <a:ext uri="{FF2B5EF4-FFF2-40B4-BE49-F238E27FC236}">
                <a16:creationId xmlns:a16="http://schemas.microsoft.com/office/drawing/2014/main" id="{257DAEB9-A7A3-1E8B-A6B6-07F8598C57D8}"/>
              </a:ext>
            </a:extLst>
          </p:cNvPr>
          <p:cNvPicPr>
            <a:picLocks noChangeAspect="1"/>
          </p:cNvPicPr>
          <p:nvPr/>
        </p:nvPicPr>
        <p:blipFill>
          <a:blip r:embed="rId3"/>
          <a:stretch>
            <a:fillRect/>
          </a:stretch>
        </p:blipFill>
        <p:spPr>
          <a:xfrm rot="10680000">
            <a:off x="8900746" y="4223771"/>
            <a:ext cx="713510" cy="658092"/>
          </a:xfrm>
          <a:prstGeom prst="rect">
            <a:avLst/>
          </a:prstGeom>
        </p:spPr>
      </p:pic>
      <p:pic>
        <p:nvPicPr>
          <p:cNvPr id="24" name="Picture 23">
            <a:extLst>
              <a:ext uri="{FF2B5EF4-FFF2-40B4-BE49-F238E27FC236}">
                <a16:creationId xmlns:a16="http://schemas.microsoft.com/office/drawing/2014/main" id="{7EE1D7AC-0E2E-8644-F3CB-C5EB127B24C1}"/>
              </a:ext>
            </a:extLst>
          </p:cNvPr>
          <p:cNvPicPr>
            <a:picLocks noChangeAspect="1"/>
          </p:cNvPicPr>
          <p:nvPr/>
        </p:nvPicPr>
        <p:blipFill>
          <a:blip r:embed="rId3"/>
          <a:stretch>
            <a:fillRect/>
          </a:stretch>
        </p:blipFill>
        <p:spPr>
          <a:xfrm rot="10680000">
            <a:off x="9274818" y="4223771"/>
            <a:ext cx="713510" cy="658092"/>
          </a:xfrm>
          <a:prstGeom prst="rect">
            <a:avLst/>
          </a:prstGeom>
        </p:spPr>
      </p:pic>
      <p:pic>
        <p:nvPicPr>
          <p:cNvPr id="25" name="Picture 24">
            <a:extLst>
              <a:ext uri="{FF2B5EF4-FFF2-40B4-BE49-F238E27FC236}">
                <a16:creationId xmlns:a16="http://schemas.microsoft.com/office/drawing/2014/main" id="{3A184213-0F3B-DC85-FC16-87C83BF76175}"/>
              </a:ext>
            </a:extLst>
          </p:cNvPr>
          <p:cNvPicPr>
            <a:picLocks noChangeAspect="1"/>
          </p:cNvPicPr>
          <p:nvPr/>
        </p:nvPicPr>
        <p:blipFill>
          <a:blip r:embed="rId3"/>
          <a:stretch>
            <a:fillRect/>
          </a:stretch>
        </p:blipFill>
        <p:spPr>
          <a:xfrm rot="10680000">
            <a:off x="9080855" y="3877407"/>
            <a:ext cx="713510" cy="658092"/>
          </a:xfrm>
          <a:prstGeom prst="rect">
            <a:avLst/>
          </a:prstGeom>
        </p:spPr>
      </p:pic>
    </p:spTree>
    <p:extLst>
      <p:ext uri="{BB962C8B-B14F-4D97-AF65-F5344CB8AC3E}">
        <p14:creationId xmlns:p14="http://schemas.microsoft.com/office/powerpoint/2010/main" val="2094144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E5EB-6452-6CC9-51A4-A87E4B145B73}"/>
              </a:ext>
            </a:extLst>
          </p:cNvPr>
          <p:cNvSpPr>
            <a:spLocks noGrp="1"/>
          </p:cNvSpPr>
          <p:nvPr>
            <p:ph type="title"/>
          </p:nvPr>
        </p:nvSpPr>
        <p:spPr/>
        <p:txBody>
          <a:bodyPr>
            <a:normAutofit/>
          </a:bodyPr>
          <a:lstStyle/>
          <a:p>
            <a:r>
              <a:rPr lang="en-GB" sz="6000" b="1"/>
              <a:t>Project topics </a:t>
            </a:r>
          </a:p>
        </p:txBody>
      </p:sp>
      <p:sp>
        <p:nvSpPr>
          <p:cNvPr id="3" name="Content Placeholder 2">
            <a:extLst>
              <a:ext uri="{FF2B5EF4-FFF2-40B4-BE49-F238E27FC236}">
                <a16:creationId xmlns:a16="http://schemas.microsoft.com/office/drawing/2014/main" id="{3A9F9F16-D338-5CC9-BD52-E0516AE6343E}"/>
              </a:ext>
            </a:extLst>
          </p:cNvPr>
          <p:cNvSpPr>
            <a:spLocks noGrp="1"/>
          </p:cNvSpPr>
          <p:nvPr>
            <p:ph idx="1"/>
          </p:nvPr>
        </p:nvSpPr>
        <p:spPr>
          <a:xfrm>
            <a:off x="1169894" y="1946648"/>
            <a:ext cx="10183906" cy="4351338"/>
          </a:xfrm>
        </p:spPr>
        <p:txBody>
          <a:bodyPr>
            <a:normAutofit/>
          </a:bodyPr>
          <a:lstStyle/>
          <a:p>
            <a:r>
              <a:rPr lang="en-GB" sz="3600"/>
              <a:t>These are a framework of ideas and activities</a:t>
            </a:r>
          </a:p>
          <a:p>
            <a:r>
              <a:rPr lang="en-GB" sz="3600"/>
              <a:t>We don’t want to tell you what to do</a:t>
            </a:r>
          </a:p>
          <a:p>
            <a:r>
              <a:rPr lang="en-GB" sz="3600"/>
              <a:t>You don’t need to stick to these – but they give you most of the content for the work as a pair with your children</a:t>
            </a:r>
          </a:p>
          <a:p>
            <a:r>
              <a:rPr lang="en-GB" sz="3600"/>
              <a:t>Don’t reinvent the wheel – ask us if something is missing </a:t>
            </a:r>
          </a:p>
        </p:txBody>
      </p:sp>
    </p:spTree>
    <p:extLst>
      <p:ext uri="{BB962C8B-B14F-4D97-AF65-F5344CB8AC3E}">
        <p14:creationId xmlns:p14="http://schemas.microsoft.com/office/powerpoint/2010/main" val="1376825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24C0A-BB32-36EF-B26B-85D8C09DB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429FA-9DA1-28AC-474F-D6BA40323EC4}"/>
              </a:ext>
            </a:extLst>
          </p:cNvPr>
          <p:cNvSpPr>
            <a:spLocks noGrp="1"/>
          </p:cNvSpPr>
          <p:nvPr>
            <p:ph type="title"/>
          </p:nvPr>
        </p:nvSpPr>
        <p:spPr/>
        <p:txBody>
          <a:bodyPr>
            <a:normAutofit/>
          </a:bodyPr>
          <a:lstStyle/>
          <a:p>
            <a:r>
              <a:rPr lang="en-GB" sz="6000" b="1"/>
              <a:t>Project topics </a:t>
            </a:r>
          </a:p>
        </p:txBody>
      </p:sp>
      <p:sp>
        <p:nvSpPr>
          <p:cNvPr id="3" name="Content Placeholder 2">
            <a:extLst>
              <a:ext uri="{FF2B5EF4-FFF2-40B4-BE49-F238E27FC236}">
                <a16:creationId xmlns:a16="http://schemas.microsoft.com/office/drawing/2014/main" id="{56E15C64-E2D3-6FC7-B8AC-2EBD2A1032DC}"/>
              </a:ext>
            </a:extLst>
          </p:cNvPr>
          <p:cNvSpPr>
            <a:spLocks noGrp="1"/>
          </p:cNvSpPr>
          <p:nvPr>
            <p:ph idx="1"/>
          </p:nvPr>
        </p:nvSpPr>
        <p:spPr>
          <a:xfrm>
            <a:off x="1169894" y="1690688"/>
            <a:ext cx="7304592" cy="4607298"/>
          </a:xfrm>
        </p:spPr>
        <p:txBody>
          <a:bodyPr>
            <a:normAutofit fontScale="92500" lnSpcReduction="20000"/>
          </a:bodyPr>
          <a:lstStyle/>
          <a:p>
            <a:r>
              <a:rPr lang="en-GB" sz="3600"/>
              <a:t>Air quality – indoors (CO</a:t>
            </a:r>
            <a:r>
              <a:rPr lang="en-GB" sz="3600" baseline="-25000"/>
              <a:t>2</a:t>
            </a:r>
            <a:r>
              <a:rPr lang="en-GB" sz="3600"/>
              <a:t>) and outdoors (lichen)</a:t>
            </a:r>
          </a:p>
          <a:p>
            <a:r>
              <a:rPr lang="en-GB" sz="3600"/>
              <a:t>Energy efficiency – insulation and using IR cameras</a:t>
            </a:r>
          </a:p>
          <a:p>
            <a:r>
              <a:rPr lang="en-GB" sz="3600"/>
              <a:t>Energy production – solar energy production</a:t>
            </a:r>
          </a:p>
          <a:p>
            <a:r>
              <a:rPr lang="en-GB" sz="3600"/>
              <a:t>Biodiversity – trail cameras and investigating school nature </a:t>
            </a:r>
          </a:p>
          <a:p>
            <a:r>
              <a:rPr lang="en-GB" sz="3600"/>
              <a:t>Sustainable drainage (</a:t>
            </a:r>
            <a:r>
              <a:rPr lang="en-GB" sz="3600" err="1"/>
              <a:t>SuDS</a:t>
            </a:r>
            <a:r>
              <a:rPr lang="en-GB" sz="3600"/>
              <a:t>) – school survey, modelling flooding and reducing the flow</a:t>
            </a:r>
          </a:p>
          <a:p>
            <a:endParaRPr lang="en-GB" sz="3600"/>
          </a:p>
        </p:txBody>
      </p:sp>
      <p:pic>
        <p:nvPicPr>
          <p:cNvPr id="5" name="Picture 4">
            <a:extLst>
              <a:ext uri="{FF2B5EF4-FFF2-40B4-BE49-F238E27FC236}">
                <a16:creationId xmlns:a16="http://schemas.microsoft.com/office/drawing/2014/main" id="{BC241B41-D5C3-F5A1-0393-B41CC450CBE1}"/>
              </a:ext>
            </a:extLst>
          </p:cNvPr>
          <p:cNvPicPr>
            <a:picLocks noChangeAspect="1"/>
          </p:cNvPicPr>
          <p:nvPr/>
        </p:nvPicPr>
        <p:blipFill>
          <a:blip r:embed="rId2"/>
          <a:stretch>
            <a:fillRect/>
          </a:stretch>
        </p:blipFill>
        <p:spPr>
          <a:xfrm>
            <a:off x="8806180" y="365125"/>
            <a:ext cx="2879314" cy="2879314"/>
          </a:xfrm>
          <a:prstGeom prst="rect">
            <a:avLst/>
          </a:prstGeom>
          <a:ln w="12700">
            <a:solidFill>
              <a:schemeClr val="tx1"/>
            </a:solidFill>
          </a:ln>
        </p:spPr>
      </p:pic>
      <p:sp>
        <p:nvSpPr>
          <p:cNvPr id="4" name="TextBox 3">
            <a:extLst>
              <a:ext uri="{FF2B5EF4-FFF2-40B4-BE49-F238E27FC236}">
                <a16:creationId xmlns:a16="http://schemas.microsoft.com/office/drawing/2014/main" id="{9FD82919-8957-D0AA-F3BB-F829558B874B}"/>
              </a:ext>
            </a:extLst>
          </p:cNvPr>
          <p:cNvSpPr txBox="1"/>
          <p:nvPr/>
        </p:nvSpPr>
        <p:spPr>
          <a:xfrm>
            <a:off x="9029700" y="3517900"/>
            <a:ext cx="2655794" cy="698500"/>
          </a:xfrm>
          <a:prstGeom prst="rect">
            <a:avLst/>
          </a:prstGeom>
          <a:noFill/>
        </p:spPr>
        <p:txBody>
          <a:bodyPr wrap="square" rtlCol="0">
            <a:spAutoFit/>
          </a:bodyPr>
          <a:lstStyle/>
          <a:p>
            <a:endParaRPr lang="en-GB"/>
          </a:p>
        </p:txBody>
      </p:sp>
    </p:spTree>
    <p:extLst>
      <p:ext uri="{BB962C8B-B14F-4D97-AF65-F5344CB8AC3E}">
        <p14:creationId xmlns:p14="http://schemas.microsoft.com/office/powerpoint/2010/main" val="4112072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B4DD-5A08-A969-BCF9-159FE9FAB3B3}"/>
              </a:ext>
            </a:extLst>
          </p:cNvPr>
          <p:cNvSpPr>
            <a:spLocks noGrp="1"/>
          </p:cNvSpPr>
          <p:nvPr>
            <p:ph type="title"/>
          </p:nvPr>
        </p:nvSpPr>
        <p:spPr/>
        <p:txBody>
          <a:bodyPr/>
          <a:lstStyle/>
          <a:p>
            <a:endParaRPr lang="en-GB"/>
          </a:p>
        </p:txBody>
      </p:sp>
      <p:pic>
        <p:nvPicPr>
          <p:cNvPr id="4" name="Online Media 3" title="Tomorrows Climate Scientists East Dene and Faye Esat">
            <a:hlinkClick r:id="" action="ppaction://media"/>
            <a:extLst>
              <a:ext uri="{FF2B5EF4-FFF2-40B4-BE49-F238E27FC236}">
                <a16:creationId xmlns:a16="http://schemas.microsoft.com/office/drawing/2014/main" id="{78FBB53F-1B34-110C-C5E1-91EA03B3D8A7}"/>
              </a:ext>
            </a:extLst>
          </p:cNvPr>
          <p:cNvPicPr>
            <a:picLocks noGrp="1" noRot="1" noChangeAspect="1"/>
          </p:cNvPicPr>
          <p:nvPr>
            <p:ph idx="1"/>
            <a:videoFile r:link="rId1"/>
          </p:nvPr>
        </p:nvPicPr>
        <p:blipFill>
          <a:blip r:embed="rId3"/>
          <a:stretch>
            <a:fillRect/>
          </a:stretch>
        </p:blipFill>
        <p:spPr>
          <a:xfrm>
            <a:off x="707572" y="235816"/>
            <a:ext cx="11353800" cy="6386367"/>
          </a:xfrm>
          <a:prstGeom prst="rect">
            <a:avLst/>
          </a:prstGeom>
        </p:spPr>
      </p:pic>
    </p:spTree>
    <p:extLst>
      <p:ext uri="{BB962C8B-B14F-4D97-AF65-F5344CB8AC3E}">
        <p14:creationId xmlns:p14="http://schemas.microsoft.com/office/powerpoint/2010/main" val="1308668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6BC0-51B9-AAD2-5E89-B820B9B74669}"/>
              </a:ext>
            </a:extLst>
          </p:cNvPr>
          <p:cNvSpPr>
            <a:spLocks noGrp="1"/>
          </p:cNvSpPr>
          <p:nvPr>
            <p:ph type="title"/>
          </p:nvPr>
        </p:nvSpPr>
        <p:spPr/>
        <p:txBody>
          <a:bodyPr/>
          <a:lstStyle/>
          <a:p>
            <a:endParaRPr lang="en-GB"/>
          </a:p>
        </p:txBody>
      </p:sp>
      <p:pic>
        <p:nvPicPr>
          <p:cNvPr id="4" name="Online Media 3" title="Lound School: The Nature Behind Our Backs">
            <a:hlinkClick r:id="" action="ppaction://media"/>
            <a:extLst>
              <a:ext uri="{FF2B5EF4-FFF2-40B4-BE49-F238E27FC236}">
                <a16:creationId xmlns:a16="http://schemas.microsoft.com/office/drawing/2014/main" id="{E745AC16-ECA0-1AC9-C4AD-0035FD794517}"/>
              </a:ext>
            </a:extLst>
          </p:cNvPr>
          <p:cNvPicPr>
            <a:picLocks noGrp="1" noRot="1" noChangeAspect="1"/>
          </p:cNvPicPr>
          <p:nvPr>
            <p:ph idx="1"/>
            <a:videoFile r:link="rId1"/>
          </p:nvPr>
        </p:nvPicPr>
        <p:blipFill>
          <a:blip r:embed="rId3"/>
          <a:stretch>
            <a:fillRect/>
          </a:stretch>
        </p:blipFill>
        <p:spPr>
          <a:xfrm>
            <a:off x="462870" y="168955"/>
            <a:ext cx="11572504" cy="6520090"/>
          </a:xfrm>
          <a:prstGeom prst="rect">
            <a:avLst/>
          </a:prstGeom>
        </p:spPr>
      </p:pic>
    </p:spTree>
    <p:extLst>
      <p:ext uri="{BB962C8B-B14F-4D97-AF65-F5344CB8AC3E}">
        <p14:creationId xmlns:p14="http://schemas.microsoft.com/office/powerpoint/2010/main" val="2763140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BD235-1D5E-67D3-73C4-BFF43DCC6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82349-A317-BC92-8DDA-EF3DFBD0CDDC}"/>
              </a:ext>
            </a:extLst>
          </p:cNvPr>
          <p:cNvSpPr>
            <a:spLocks noGrp="1"/>
          </p:cNvSpPr>
          <p:nvPr>
            <p:ph type="title"/>
          </p:nvPr>
        </p:nvSpPr>
        <p:spPr>
          <a:xfrm>
            <a:off x="941294" y="124946"/>
            <a:ext cx="10515600" cy="1325563"/>
          </a:xfrm>
        </p:spPr>
        <p:txBody>
          <a:bodyPr/>
          <a:lstStyle/>
          <a:p>
            <a:r>
              <a:rPr lang="en-GB" b="1">
                <a:latin typeface="Aptos" panose="020B0004020202020204" pitchFamily="34" charset="0"/>
              </a:rPr>
              <a:t>Project planning </a:t>
            </a:r>
            <a:endParaRPr lang="en-GB"/>
          </a:p>
        </p:txBody>
      </p:sp>
      <p:sp>
        <p:nvSpPr>
          <p:cNvPr id="3" name="Content Placeholder 2">
            <a:extLst>
              <a:ext uri="{FF2B5EF4-FFF2-40B4-BE49-F238E27FC236}">
                <a16:creationId xmlns:a16="http://schemas.microsoft.com/office/drawing/2014/main" id="{4B17192B-64BA-9730-F4BF-7BC6D19CD274}"/>
              </a:ext>
            </a:extLst>
          </p:cNvPr>
          <p:cNvSpPr>
            <a:spLocks noGrp="1"/>
          </p:cNvSpPr>
          <p:nvPr>
            <p:ph idx="1"/>
          </p:nvPr>
        </p:nvSpPr>
        <p:spPr/>
        <p:txBody>
          <a:bodyPr>
            <a:normAutofit/>
          </a:bodyPr>
          <a:lstStyle/>
          <a:p>
            <a:pPr lvl="1"/>
            <a:endParaRPr lang="en-GB" sz="3200"/>
          </a:p>
        </p:txBody>
      </p:sp>
      <p:pic>
        <p:nvPicPr>
          <p:cNvPr id="4" name="Picture 3" descr="A close-up of a logo&#10;&#10;Description automatically generated">
            <a:extLst>
              <a:ext uri="{FF2B5EF4-FFF2-40B4-BE49-F238E27FC236}">
                <a16:creationId xmlns:a16="http://schemas.microsoft.com/office/drawing/2014/main" id="{65CB9175-3043-29A8-C609-F7DCF73E0E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pic>
        <p:nvPicPr>
          <p:cNvPr id="6" name="Picture 5">
            <a:extLst>
              <a:ext uri="{FF2B5EF4-FFF2-40B4-BE49-F238E27FC236}">
                <a16:creationId xmlns:a16="http://schemas.microsoft.com/office/drawing/2014/main" id="{5CB1C6F3-2969-7C19-AB79-0B0C96BE8099}"/>
              </a:ext>
            </a:extLst>
          </p:cNvPr>
          <p:cNvPicPr>
            <a:picLocks noChangeAspect="1"/>
          </p:cNvPicPr>
          <p:nvPr/>
        </p:nvPicPr>
        <p:blipFill>
          <a:blip r:embed="rId4"/>
          <a:stretch>
            <a:fillRect/>
          </a:stretch>
        </p:blipFill>
        <p:spPr>
          <a:xfrm>
            <a:off x="941294" y="1240550"/>
            <a:ext cx="9076766" cy="4293667"/>
          </a:xfrm>
          <a:prstGeom prst="rect">
            <a:avLst/>
          </a:prstGeom>
        </p:spPr>
      </p:pic>
      <p:pic>
        <p:nvPicPr>
          <p:cNvPr id="8" name="Picture 7">
            <a:extLst>
              <a:ext uri="{FF2B5EF4-FFF2-40B4-BE49-F238E27FC236}">
                <a16:creationId xmlns:a16="http://schemas.microsoft.com/office/drawing/2014/main" id="{2294E5EF-146C-4631-3CA0-665787479CF8}"/>
              </a:ext>
            </a:extLst>
          </p:cNvPr>
          <p:cNvPicPr>
            <a:picLocks noChangeAspect="1"/>
          </p:cNvPicPr>
          <p:nvPr/>
        </p:nvPicPr>
        <p:blipFill>
          <a:blip r:embed="rId5"/>
          <a:stretch>
            <a:fillRect/>
          </a:stretch>
        </p:blipFill>
        <p:spPr>
          <a:xfrm>
            <a:off x="9891245" y="148062"/>
            <a:ext cx="2130425" cy="2130425"/>
          </a:xfrm>
          <a:prstGeom prst="rect">
            <a:avLst/>
          </a:prstGeom>
        </p:spPr>
      </p:pic>
    </p:spTree>
    <p:extLst>
      <p:ext uri="{BB962C8B-B14F-4D97-AF65-F5344CB8AC3E}">
        <p14:creationId xmlns:p14="http://schemas.microsoft.com/office/powerpoint/2010/main" val="1792161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2CEC-606E-7117-576A-BF8C09AC4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88A75-9422-C161-8F6A-A8DCC5A788FD}"/>
              </a:ext>
            </a:extLst>
          </p:cNvPr>
          <p:cNvSpPr>
            <a:spLocks noGrp="1"/>
          </p:cNvSpPr>
          <p:nvPr>
            <p:ph type="title"/>
          </p:nvPr>
        </p:nvSpPr>
        <p:spPr/>
        <p:txBody>
          <a:bodyPr/>
          <a:lstStyle/>
          <a:p>
            <a:r>
              <a:rPr lang="en-GB" b="1">
                <a:latin typeface="Aptos" panose="020B0004020202020204" pitchFamily="34" charset="0"/>
              </a:rPr>
              <a:t>Introductions </a:t>
            </a:r>
            <a:br>
              <a:rPr lang="en-GB" b="1">
                <a:latin typeface="Aptos" panose="020B0004020202020204" pitchFamily="34" charset="0"/>
              </a:rPr>
            </a:br>
            <a:endParaRPr lang="en-GB"/>
          </a:p>
        </p:txBody>
      </p:sp>
      <p:sp>
        <p:nvSpPr>
          <p:cNvPr id="3" name="Content Placeholder 2">
            <a:extLst>
              <a:ext uri="{FF2B5EF4-FFF2-40B4-BE49-F238E27FC236}">
                <a16:creationId xmlns:a16="http://schemas.microsoft.com/office/drawing/2014/main" id="{83E83D66-89E8-2A70-4BF6-2669C31B1B68}"/>
              </a:ext>
            </a:extLst>
          </p:cNvPr>
          <p:cNvSpPr>
            <a:spLocks noGrp="1"/>
          </p:cNvSpPr>
          <p:nvPr>
            <p:ph idx="1"/>
          </p:nvPr>
        </p:nvSpPr>
        <p:spPr/>
        <p:txBody>
          <a:bodyPr>
            <a:normAutofit/>
          </a:bodyPr>
          <a:lstStyle/>
          <a:p>
            <a:r>
              <a:rPr lang="en-GB" sz="3200"/>
              <a:t>Introduce yourself on your table </a:t>
            </a:r>
          </a:p>
          <a:p>
            <a:pPr lvl="1"/>
            <a:r>
              <a:rPr lang="en-GB" sz="2800"/>
              <a:t>Who you are, role and your interests </a:t>
            </a:r>
          </a:p>
          <a:p>
            <a:pPr lvl="1"/>
            <a:r>
              <a:rPr lang="en-GB" sz="2800"/>
              <a:t>Something in your professional life which gives you a buzz</a:t>
            </a:r>
          </a:p>
          <a:p>
            <a:pPr lvl="1"/>
            <a:r>
              <a:rPr lang="en-GB" sz="2800"/>
              <a:t>Something in your personal life which gives you a buzz</a:t>
            </a:r>
          </a:p>
          <a:p>
            <a:pPr lvl="1"/>
            <a:endParaRPr lang="en-GB" sz="2800"/>
          </a:p>
          <a:p>
            <a:r>
              <a:rPr lang="en-GB" sz="3200"/>
              <a:t>We’ll ask you to introduce someone on your table to the room</a:t>
            </a:r>
          </a:p>
        </p:txBody>
      </p:sp>
      <p:pic>
        <p:nvPicPr>
          <p:cNvPr id="4" name="Picture 3" descr="A close-up of a logo&#10;&#10;Description automatically generated">
            <a:extLst>
              <a:ext uri="{FF2B5EF4-FFF2-40B4-BE49-F238E27FC236}">
                <a16:creationId xmlns:a16="http://schemas.microsoft.com/office/drawing/2014/main" id="{DE1C8113-2DF3-3A25-BA21-D88A31560D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spTree>
    <p:extLst>
      <p:ext uri="{BB962C8B-B14F-4D97-AF65-F5344CB8AC3E}">
        <p14:creationId xmlns:p14="http://schemas.microsoft.com/office/powerpoint/2010/main" val="3299570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5141963" y="3176559"/>
            <a:ext cx="1885389"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000">
                <a:solidFill>
                  <a:srgbClr val="858585"/>
                </a:solidFill>
                <a:latin typeface="Marker Felt"/>
                <a:ea typeface="Marker Felt"/>
                <a:cs typeface="Marker Felt"/>
                <a:sym typeface="Marker Felt"/>
              </a:defRPr>
            </a:lvl1pPr>
          </a:lstStyle>
          <a:p>
            <a:r>
              <a:rPr sz="2812"/>
              <a:t>What Next ?</a:t>
            </a:r>
          </a:p>
        </p:txBody>
      </p:sp>
      <p:sp>
        <p:nvSpPr>
          <p:cNvPr id="120" name="Shape 120"/>
          <p:cNvSpPr/>
          <p:nvPr/>
        </p:nvSpPr>
        <p:spPr>
          <a:xfrm>
            <a:off x="2664324" y="636433"/>
            <a:ext cx="1578125"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000">
                <a:solidFill>
                  <a:srgbClr val="858585"/>
                </a:solidFill>
                <a:latin typeface="Marker Felt"/>
                <a:ea typeface="Marker Felt"/>
                <a:cs typeface="Marker Felt"/>
                <a:sym typeface="Marker Felt"/>
              </a:defRPr>
            </a:lvl1pPr>
          </a:lstStyle>
          <a:p>
            <a:r>
              <a:rPr sz="2812"/>
              <a:t>Tomorrow</a:t>
            </a:r>
          </a:p>
        </p:txBody>
      </p:sp>
      <p:sp>
        <p:nvSpPr>
          <p:cNvPr id="121" name="Shape 121"/>
          <p:cNvSpPr/>
          <p:nvPr/>
        </p:nvSpPr>
        <p:spPr>
          <a:xfrm>
            <a:off x="8619489" y="636434"/>
            <a:ext cx="1453283"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000">
                <a:solidFill>
                  <a:srgbClr val="858585"/>
                </a:solidFill>
                <a:latin typeface="Marker Felt"/>
                <a:ea typeface="Marker Felt"/>
                <a:cs typeface="Marker Felt"/>
                <a:sym typeface="Marker Felt"/>
              </a:defRPr>
            </a:lvl1pPr>
          </a:lstStyle>
          <a:p>
            <a:r>
              <a:rPr lang="en-GB" sz="2812"/>
              <a:t>This term</a:t>
            </a:r>
            <a:endParaRPr sz="2812"/>
          </a:p>
        </p:txBody>
      </p:sp>
      <p:sp>
        <p:nvSpPr>
          <p:cNvPr id="122" name="Shape 122"/>
          <p:cNvSpPr/>
          <p:nvPr/>
        </p:nvSpPr>
        <p:spPr>
          <a:xfrm>
            <a:off x="2131390" y="5891184"/>
            <a:ext cx="2099294"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000">
                <a:solidFill>
                  <a:srgbClr val="858585"/>
                </a:solidFill>
                <a:latin typeface="Marker Felt"/>
                <a:ea typeface="Marker Felt"/>
                <a:cs typeface="Marker Felt"/>
                <a:sym typeface="Marker Felt"/>
              </a:defRPr>
            </a:lvl1pPr>
          </a:lstStyle>
          <a:p>
            <a:r>
              <a:rPr lang="en-GB" sz="2812"/>
              <a:t>Summer term</a:t>
            </a:r>
            <a:endParaRPr sz="2812"/>
          </a:p>
        </p:txBody>
      </p:sp>
      <p:sp>
        <p:nvSpPr>
          <p:cNvPr id="123" name="Shape 123"/>
          <p:cNvSpPr/>
          <p:nvPr/>
        </p:nvSpPr>
        <p:spPr>
          <a:xfrm>
            <a:off x="7140312" y="5906003"/>
            <a:ext cx="2047998"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000">
                <a:solidFill>
                  <a:srgbClr val="858585"/>
                </a:solidFill>
                <a:latin typeface="Marker Felt"/>
                <a:ea typeface="Marker Felt"/>
                <a:cs typeface="Marker Felt"/>
                <a:sym typeface="Marker Felt"/>
              </a:defRPr>
            </a:lvl1pPr>
          </a:lstStyle>
          <a:p>
            <a:r>
              <a:rPr lang="en-GB" sz="2812"/>
              <a:t>Autumn term</a:t>
            </a:r>
            <a:endParaRPr sz="2812"/>
          </a:p>
        </p:txBody>
      </p:sp>
      <p:sp>
        <p:nvSpPr>
          <p:cNvPr id="124" name="Shape 124"/>
          <p:cNvSpPr/>
          <p:nvPr/>
        </p:nvSpPr>
        <p:spPr>
          <a:xfrm>
            <a:off x="4533305" y="2902148"/>
            <a:ext cx="2759273" cy="1026914"/>
          </a:xfrm>
          <a:custGeom>
            <a:avLst/>
            <a:gdLst/>
            <a:ahLst/>
            <a:cxnLst>
              <a:cxn ang="0">
                <a:pos x="wd2" y="hd2"/>
              </a:cxn>
              <a:cxn ang="5400000">
                <a:pos x="wd2" y="hd2"/>
              </a:cxn>
              <a:cxn ang="10800000">
                <a:pos x="wd2" y="hd2"/>
              </a:cxn>
              <a:cxn ang="16200000">
                <a:pos x="wd2" y="hd2"/>
              </a:cxn>
            </a:cxnLst>
            <a:rect l="0" t="0" r="r" b="b"/>
            <a:pathLst>
              <a:path w="21600" h="21600" extrusionOk="0">
                <a:moveTo>
                  <a:pt x="4893" y="0"/>
                </a:moveTo>
                <a:cubicBezTo>
                  <a:pt x="4121" y="0"/>
                  <a:pt x="3495" y="1682"/>
                  <a:pt x="3495" y="3757"/>
                </a:cubicBezTo>
                <a:lnTo>
                  <a:pt x="3495" y="7513"/>
                </a:lnTo>
                <a:lnTo>
                  <a:pt x="0" y="9391"/>
                </a:lnTo>
                <a:lnTo>
                  <a:pt x="3495" y="11270"/>
                </a:lnTo>
                <a:lnTo>
                  <a:pt x="3495" y="17843"/>
                </a:lnTo>
                <a:cubicBezTo>
                  <a:pt x="3495" y="19918"/>
                  <a:pt x="4121" y="21600"/>
                  <a:pt x="4893" y="21600"/>
                </a:cubicBezTo>
                <a:lnTo>
                  <a:pt x="20202" y="21600"/>
                </a:lnTo>
                <a:cubicBezTo>
                  <a:pt x="20974" y="21600"/>
                  <a:pt x="21600" y="19918"/>
                  <a:pt x="21600" y="17843"/>
                </a:cubicBezTo>
                <a:lnTo>
                  <a:pt x="21600" y="3757"/>
                </a:lnTo>
                <a:cubicBezTo>
                  <a:pt x="21600" y="1682"/>
                  <a:pt x="20974" y="0"/>
                  <a:pt x="20202" y="0"/>
                </a:cubicBezTo>
                <a:lnTo>
                  <a:pt x="4893" y="0"/>
                </a:lnTo>
                <a:close/>
              </a:path>
            </a:pathLst>
          </a:custGeom>
          <a:solidFill>
            <a:srgbClr val="0097EB">
              <a:alpha val="62000"/>
            </a:srgbClr>
          </a:solidFill>
          <a:ln w="25400">
            <a:solidFill>
              <a:srgbClr val="75B1D4"/>
            </a:solidFill>
            <a:miter lim="400000"/>
          </a:ln>
        </p:spPr>
        <p:txBody>
          <a:bodyPr lIns="35719" tIns="35719" rIns="35719" bIns="35719" anchor="ctr"/>
          <a:lstStyle/>
          <a:p>
            <a:pPr>
              <a:defRPr sz="4800">
                <a:solidFill>
                  <a:srgbClr val="FFFFFF"/>
                </a:solidFill>
                <a:latin typeface="Marker Felt"/>
                <a:ea typeface="Marker Felt"/>
                <a:cs typeface="Marker Felt"/>
                <a:sym typeface="Marker Felt"/>
              </a:defRPr>
            </a:pPr>
            <a:endParaRPr sz="3375"/>
          </a:p>
        </p:txBody>
      </p:sp>
      <p:sp>
        <p:nvSpPr>
          <p:cNvPr id="125" name="Shape 125"/>
          <p:cNvSpPr/>
          <p:nvPr/>
        </p:nvSpPr>
        <p:spPr>
          <a:xfrm>
            <a:off x="1800821" y="1268015"/>
            <a:ext cx="3759398" cy="1928813"/>
          </a:xfrm>
          <a:prstGeom prst="wedgeEllipseCallout">
            <a:avLst>
              <a:gd name="adj1" fmla="val -53678"/>
              <a:gd name="adj2" fmla="val 55555"/>
            </a:avLst>
          </a:prstGeom>
          <a:ln w="25400">
            <a:solidFill>
              <a:srgbClr val="85888D"/>
            </a:solidFill>
            <a:miter lim="400000"/>
          </a:ln>
        </p:spPr>
        <p:txBody>
          <a:bodyPr lIns="35719" tIns="35719" rIns="35719" bIns="35719" anchor="ctr"/>
          <a:lstStyle/>
          <a:p>
            <a:pPr>
              <a:defRPr sz="2400"/>
            </a:pPr>
            <a:endParaRPr sz="1687"/>
          </a:p>
        </p:txBody>
      </p:sp>
      <p:sp>
        <p:nvSpPr>
          <p:cNvPr id="126" name="Shape 126"/>
          <p:cNvSpPr/>
          <p:nvPr/>
        </p:nvSpPr>
        <p:spPr>
          <a:xfrm>
            <a:off x="7498420" y="1225778"/>
            <a:ext cx="3759398" cy="1928813"/>
          </a:xfrm>
          <a:prstGeom prst="wedgeEllipseCallout">
            <a:avLst>
              <a:gd name="adj1" fmla="val -53320"/>
              <a:gd name="adj2" fmla="val 58344"/>
            </a:avLst>
          </a:prstGeom>
          <a:ln w="25400">
            <a:solidFill>
              <a:srgbClr val="85888D"/>
            </a:solidFill>
            <a:miter lim="400000"/>
          </a:ln>
        </p:spPr>
        <p:txBody>
          <a:bodyPr lIns="35719" tIns="35719" rIns="35719" bIns="35719" anchor="ctr"/>
          <a:lstStyle/>
          <a:p>
            <a:pPr>
              <a:defRPr sz="2400"/>
            </a:pPr>
            <a:endParaRPr sz="1687"/>
          </a:p>
        </p:txBody>
      </p:sp>
      <p:sp>
        <p:nvSpPr>
          <p:cNvPr id="127" name="Shape 127"/>
          <p:cNvSpPr/>
          <p:nvPr/>
        </p:nvSpPr>
        <p:spPr>
          <a:xfrm>
            <a:off x="7466432" y="3829260"/>
            <a:ext cx="3759398" cy="1928813"/>
          </a:xfrm>
          <a:prstGeom prst="wedgeEllipseCallout">
            <a:avLst>
              <a:gd name="adj1" fmla="val -51174"/>
              <a:gd name="adj2" fmla="val 56950"/>
            </a:avLst>
          </a:prstGeom>
          <a:ln w="25400">
            <a:solidFill>
              <a:srgbClr val="85888D"/>
            </a:solidFill>
            <a:miter lim="400000"/>
          </a:ln>
        </p:spPr>
        <p:txBody>
          <a:bodyPr lIns="35719" tIns="35719" rIns="35719" bIns="35719" anchor="ctr"/>
          <a:lstStyle/>
          <a:p>
            <a:pPr>
              <a:defRPr sz="2400"/>
            </a:pPr>
            <a:endParaRPr sz="1687"/>
          </a:p>
        </p:txBody>
      </p:sp>
      <p:sp>
        <p:nvSpPr>
          <p:cNvPr id="128" name="Shape 128"/>
          <p:cNvSpPr/>
          <p:nvPr/>
        </p:nvSpPr>
        <p:spPr>
          <a:xfrm>
            <a:off x="1800821" y="3830836"/>
            <a:ext cx="3759398" cy="1928813"/>
          </a:xfrm>
          <a:prstGeom prst="wedgeEllipseCallout">
            <a:avLst>
              <a:gd name="adj1" fmla="val -56539"/>
              <a:gd name="adj2" fmla="val 54161"/>
            </a:avLst>
          </a:prstGeom>
          <a:ln w="25400">
            <a:solidFill>
              <a:srgbClr val="85888D"/>
            </a:solidFill>
            <a:miter lim="400000"/>
          </a:ln>
        </p:spPr>
        <p:txBody>
          <a:bodyPr lIns="35719" tIns="35719" rIns="35719" bIns="35719" anchor="ctr"/>
          <a:lstStyle/>
          <a:p>
            <a:pPr>
              <a:defRPr sz="2400"/>
            </a:pPr>
            <a:endParaRPr sz="1687"/>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7E58A-125B-F0A3-E2A9-17EABEDB0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D55EA8-5CE8-E7D6-157E-89BF571946D6}"/>
              </a:ext>
            </a:extLst>
          </p:cNvPr>
          <p:cNvSpPr>
            <a:spLocks noGrp="1"/>
          </p:cNvSpPr>
          <p:nvPr>
            <p:ph type="title"/>
          </p:nvPr>
        </p:nvSpPr>
        <p:spPr>
          <a:xfrm>
            <a:off x="838200" y="543545"/>
            <a:ext cx="10515600" cy="1325563"/>
          </a:xfrm>
        </p:spPr>
        <p:txBody>
          <a:bodyPr/>
          <a:lstStyle/>
          <a:p>
            <a:r>
              <a:rPr lang="en-GB" b="1">
                <a:latin typeface="Aptos" panose="020B0004020202020204" pitchFamily="34" charset="0"/>
              </a:rPr>
              <a:t>Next steps </a:t>
            </a:r>
            <a:endParaRPr lang="en-GB"/>
          </a:p>
        </p:txBody>
      </p:sp>
      <p:sp>
        <p:nvSpPr>
          <p:cNvPr id="3" name="Content Placeholder 2">
            <a:extLst>
              <a:ext uri="{FF2B5EF4-FFF2-40B4-BE49-F238E27FC236}">
                <a16:creationId xmlns:a16="http://schemas.microsoft.com/office/drawing/2014/main" id="{2E63771E-514F-516A-B37C-EAAB9D844E4F}"/>
              </a:ext>
            </a:extLst>
          </p:cNvPr>
          <p:cNvSpPr>
            <a:spLocks noGrp="1"/>
          </p:cNvSpPr>
          <p:nvPr>
            <p:ph idx="1"/>
          </p:nvPr>
        </p:nvSpPr>
        <p:spPr>
          <a:xfrm>
            <a:off x="838200" y="1714501"/>
            <a:ext cx="10515600" cy="4233862"/>
          </a:xfrm>
        </p:spPr>
        <p:txBody>
          <a:bodyPr>
            <a:normAutofit/>
          </a:bodyPr>
          <a:lstStyle/>
          <a:p>
            <a:r>
              <a:rPr lang="en-GB" sz="3600"/>
              <a:t>Speak to your partner and agree topic and create a draft plan – share this with Lee/Joelle</a:t>
            </a:r>
          </a:p>
          <a:p>
            <a:endParaRPr lang="en-GB" sz="3600"/>
          </a:p>
          <a:p>
            <a:r>
              <a:rPr lang="en-GB" sz="3600"/>
              <a:t>Get in touch (with plenty of time </a:t>
            </a:r>
            <a:r>
              <a:rPr lang="en-GB" sz="3600">
                <a:sym typeface="Wingdings" panose="05000000000000000000" pitchFamily="2" charset="2"/>
              </a:rPr>
              <a:t></a:t>
            </a:r>
            <a:r>
              <a:rPr lang="en-GB" sz="3600"/>
              <a:t>) when you need equipment </a:t>
            </a:r>
          </a:p>
          <a:p>
            <a:endParaRPr lang="en-GB" sz="3600"/>
          </a:p>
          <a:p>
            <a:r>
              <a:rPr lang="en-GB" sz="3600"/>
              <a:t>Speak to us if you have any problems</a:t>
            </a:r>
          </a:p>
        </p:txBody>
      </p:sp>
      <p:pic>
        <p:nvPicPr>
          <p:cNvPr id="4" name="Picture 3" descr="A close-up of a logo&#10;&#10;Description automatically generated">
            <a:extLst>
              <a:ext uri="{FF2B5EF4-FFF2-40B4-BE49-F238E27FC236}">
                <a16:creationId xmlns:a16="http://schemas.microsoft.com/office/drawing/2014/main" id="{0DAEE28E-5F2B-CB72-2520-2E900D3E3C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spTree>
    <p:extLst>
      <p:ext uri="{BB962C8B-B14F-4D97-AF65-F5344CB8AC3E}">
        <p14:creationId xmlns:p14="http://schemas.microsoft.com/office/powerpoint/2010/main" val="2405219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83822-D3B2-5437-4F70-6AF10A26A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B67D8-5F53-BA47-CF9C-62F3634F782E}"/>
              </a:ext>
            </a:extLst>
          </p:cNvPr>
          <p:cNvSpPr>
            <a:spLocks noGrp="1"/>
          </p:cNvSpPr>
          <p:nvPr>
            <p:ph type="title"/>
          </p:nvPr>
        </p:nvSpPr>
        <p:spPr/>
        <p:txBody>
          <a:bodyPr/>
          <a:lstStyle/>
          <a:p>
            <a:r>
              <a:rPr lang="en-GB" b="1">
                <a:latin typeface="Aptos" panose="020B0004020202020204" pitchFamily="34" charset="0"/>
              </a:rPr>
              <a:t>Any questions?</a:t>
            </a:r>
            <a:endParaRPr lang="en-GB"/>
          </a:p>
        </p:txBody>
      </p:sp>
      <p:sp>
        <p:nvSpPr>
          <p:cNvPr id="5" name="Text Placeholder 4">
            <a:extLst>
              <a:ext uri="{FF2B5EF4-FFF2-40B4-BE49-F238E27FC236}">
                <a16:creationId xmlns:a16="http://schemas.microsoft.com/office/drawing/2014/main" id="{34F3F888-09D4-8EC2-1D65-67FE98D9E051}"/>
              </a:ext>
            </a:extLst>
          </p:cNvPr>
          <p:cNvSpPr>
            <a:spLocks noGrp="1"/>
          </p:cNvSpPr>
          <p:nvPr>
            <p:ph type="body" idx="1"/>
          </p:nvPr>
        </p:nvSpPr>
        <p:spPr/>
        <p:txBody>
          <a:bodyPr/>
          <a:lstStyle/>
          <a:p>
            <a:endParaRPr lang="en-GB"/>
          </a:p>
        </p:txBody>
      </p:sp>
      <p:pic>
        <p:nvPicPr>
          <p:cNvPr id="4" name="Picture 3" descr="A close-up of a logo&#10;&#10;Description automatically generated">
            <a:extLst>
              <a:ext uri="{FF2B5EF4-FFF2-40B4-BE49-F238E27FC236}">
                <a16:creationId xmlns:a16="http://schemas.microsoft.com/office/drawing/2014/main" id="{CD50F193-7F79-24FF-9FB5-B2C503099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spTree>
    <p:extLst>
      <p:ext uri="{BB962C8B-B14F-4D97-AF65-F5344CB8AC3E}">
        <p14:creationId xmlns:p14="http://schemas.microsoft.com/office/powerpoint/2010/main" val="1025735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86DE7-B022-1B67-5145-F080D18AD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E3848-FB3B-9848-2988-AD7895E283D3}"/>
              </a:ext>
            </a:extLst>
          </p:cNvPr>
          <p:cNvSpPr>
            <a:spLocks noGrp="1"/>
          </p:cNvSpPr>
          <p:nvPr>
            <p:ph type="title"/>
          </p:nvPr>
        </p:nvSpPr>
        <p:spPr/>
        <p:txBody>
          <a:bodyPr/>
          <a:lstStyle/>
          <a:p>
            <a:r>
              <a:rPr lang="en-GB" b="1">
                <a:latin typeface="Aptos" panose="020B0004020202020204" pitchFamily="34" charset="0"/>
              </a:rPr>
              <a:t>The Royal Society </a:t>
            </a:r>
            <a:br>
              <a:rPr lang="en-GB" b="1">
                <a:latin typeface="Aptos" panose="020B0004020202020204" pitchFamily="34" charset="0"/>
              </a:rPr>
            </a:br>
            <a:endParaRPr lang="en-GB"/>
          </a:p>
        </p:txBody>
      </p:sp>
      <p:sp>
        <p:nvSpPr>
          <p:cNvPr id="3" name="Content Placeholder 2">
            <a:extLst>
              <a:ext uri="{FF2B5EF4-FFF2-40B4-BE49-F238E27FC236}">
                <a16:creationId xmlns:a16="http://schemas.microsoft.com/office/drawing/2014/main" id="{778C334C-D023-00AC-66B1-D55ABF2F0C5F}"/>
              </a:ext>
            </a:extLst>
          </p:cNvPr>
          <p:cNvSpPr>
            <a:spLocks noGrp="1"/>
          </p:cNvSpPr>
          <p:nvPr>
            <p:ph idx="1"/>
          </p:nvPr>
        </p:nvSpPr>
        <p:spPr/>
        <p:txBody>
          <a:bodyPr>
            <a:normAutofit/>
          </a:bodyPr>
          <a:lstStyle/>
          <a:p>
            <a:r>
              <a:rPr lang="en-GB" sz="3000"/>
              <a:t>The Royal Society is a Fellowship of many of the </a:t>
            </a:r>
            <a:br>
              <a:rPr lang="en-GB" sz="3000"/>
            </a:br>
            <a:r>
              <a:rPr lang="en-GB" sz="3000"/>
              <a:t>world’s most eminent scientists and is the oldest scientific academy in continuous existence</a:t>
            </a:r>
          </a:p>
          <a:p>
            <a:r>
              <a:rPr lang="en-GB" sz="3000"/>
              <a:t>Develop and lead innovation and research in science education </a:t>
            </a:r>
          </a:p>
          <a:p>
            <a:r>
              <a:rPr lang="en-GB" sz="3000"/>
              <a:t>Provide resources and programmes to engage teachers and children in science </a:t>
            </a:r>
          </a:p>
          <a:p>
            <a:r>
              <a:rPr lang="en-GB" sz="3000"/>
              <a:t>One of their flagship programmes is the Partnership Grants Scheme </a:t>
            </a:r>
          </a:p>
        </p:txBody>
      </p:sp>
      <p:pic>
        <p:nvPicPr>
          <p:cNvPr id="4" name="Picture 3" descr="A close-up of a logo&#10;&#10;Description automatically generated">
            <a:extLst>
              <a:ext uri="{FF2B5EF4-FFF2-40B4-BE49-F238E27FC236}">
                <a16:creationId xmlns:a16="http://schemas.microsoft.com/office/drawing/2014/main" id="{E1CC9A69-A329-96DA-2C69-ADFD7889B6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pic>
        <p:nvPicPr>
          <p:cNvPr id="8" name="Picture 7">
            <a:extLst>
              <a:ext uri="{FF2B5EF4-FFF2-40B4-BE49-F238E27FC236}">
                <a16:creationId xmlns:a16="http://schemas.microsoft.com/office/drawing/2014/main" id="{10128717-EAE7-0E35-4F6D-818897AF99E8}"/>
              </a:ext>
            </a:extLst>
          </p:cNvPr>
          <p:cNvPicPr>
            <a:picLocks noChangeAspect="1"/>
          </p:cNvPicPr>
          <p:nvPr/>
        </p:nvPicPr>
        <p:blipFill>
          <a:blip r:embed="rId4"/>
          <a:stretch>
            <a:fillRect/>
          </a:stretch>
        </p:blipFill>
        <p:spPr>
          <a:xfrm>
            <a:off x="9928860" y="354976"/>
            <a:ext cx="1511808" cy="1511808"/>
          </a:xfrm>
          <a:prstGeom prst="rect">
            <a:avLst/>
          </a:prstGeom>
        </p:spPr>
      </p:pic>
    </p:spTree>
    <p:extLst>
      <p:ext uri="{BB962C8B-B14F-4D97-AF65-F5344CB8AC3E}">
        <p14:creationId xmlns:p14="http://schemas.microsoft.com/office/powerpoint/2010/main" val="471138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29CF9-99DC-1EC5-4513-D5C4637D03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294E08-423C-2C3F-755D-095BBA779CB1}"/>
              </a:ext>
            </a:extLst>
          </p:cNvPr>
          <p:cNvSpPr>
            <a:spLocks noGrp="1"/>
          </p:cNvSpPr>
          <p:nvPr>
            <p:ph type="title"/>
          </p:nvPr>
        </p:nvSpPr>
        <p:spPr/>
        <p:txBody>
          <a:bodyPr/>
          <a:lstStyle/>
          <a:p>
            <a:r>
              <a:rPr lang="en-GB" b="1">
                <a:latin typeface="Aptos" panose="020B0004020202020204" pitchFamily="34" charset="0"/>
              </a:rPr>
              <a:t>The Royal Society</a:t>
            </a:r>
            <a:br>
              <a:rPr lang="en-GB" b="1">
                <a:latin typeface="Aptos" panose="020B0004020202020204" pitchFamily="34" charset="0"/>
              </a:rPr>
            </a:br>
            <a:r>
              <a:rPr lang="en-GB" b="1">
                <a:latin typeface="Aptos" panose="020B0004020202020204" pitchFamily="34" charset="0"/>
              </a:rPr>
              <a:t>Partnership Grants</a:t>
            </a:r>
            <a:endParaRPr lang="en-GB"/>
          </a:p>
        </p:txBody>
      </p:sp>
      <p:sp>
        <p:nvSpPr>
          <p:cNvPr id="3" name="Content Placeholder 2">
            <a:extLst>
              <a:ext uri="{FF2B5EF4-FFF2-40B4-BE49-F238E27FC236}">
                <a16:creationId xmlns:a16="http://schemas.microsoft.com/office/drawing/2014/main" id="{8B4DD43B-27B5-232C-8899-0C7DBC7CDA7F}"/>
              </a:ext>
            </a:extLst>
          </p:cNvPr>
          <p:cNvSpPr>
            <a:spLocks noGrp="1"/>
          </p:cNvSpPr>
          <p:nvPr>
            <p:ph idx="1"/>
          </p:nvPr>
        </p:nvSpPr>
        <p:spPr/>
        <p:txBody>
          <a:bodyPr>
            <a:noAutofit/>
          </a:bodyPr>
          <a:lstStyle/>
          <a:p>
            <a:r>
              <a:rPr lang="en-GB" sz="3000"/>
              <a:t>Partnership Grants scheme funds </a:t>
            </a:r>
            <a:br>
              <a:rPr lang="en-GB" sz="3000"/>
            </a:br>
            <a:r>
              <a:rPr lang="en-GB" sz="3000"/>
              <a:t>UK schools and colleges up to £3,000 </a:t>
            </a:r>
          </a:p>
          <a:p>
            <a:r>
              <a:rPr lang="en-GB" sz="3000"/>
              <a:t>Working in partnership with STEM professionals from academia or industry </a:t>
            </a:r>
          </a:p>
          <a:p>
            <a:r>
              <a:rPr lang="en-GB" sz="3000"/>
              <a:t>To run an investigative STEM project</a:t>
            </a:r>
          </a:p>
          <a:p>
            <a:r>
              <a:rPr lang="en-GB" sz="3000"/>
              <a:t>Open to all levels of education supporting students aged between 5 – 18</a:t>
            </a:r>
          </a:p>
          <a:p>
            <a:r>
              <a:rPr lang="en-GB" sz="3000" b="1"/>
              <a:t>Tomorrow's climate scientists </a:t>
            </a:r>
            <a:r>
              <a:rPr lang="en-GB" sz="3000"/>
              <a:t>is an extension to the Partnership Grants specifically researching into climate change and biodiversity </a:t>
            </a:r>
          </a:p>
        </p:txBody>
      </p:sp>
      <p:pic>
        <p:nvPicPr>
          <p:cNvPr id="6" name="Picture 5">
            <a:extLst>
              <a:ext uri="{FF2B5EF4-FFF2-40B4-BE49-F238E27FC236}">
                <a16:creationId xmlns:a16="http://schemas.microsoft.com/office/drawing/2014/main" id="{73C88C4A-5067-D380-8749-4CF1FAFF2155}"/>
              </a:ext>
            </a:extLst>
          </p:cNvPr>
          <p:cNvPicPr>
            <a:picLocks noChangeAspect="1"/>
          </p:cNvPicPr>
          <p:nvPr/>
        </p:nvPicPr>
        <p:blipFill>
          <a:blip r:embed="rId3"/>
          <a:stretch>
            <a:fillRect/>
          </a:stretch>
        </p:blipFill>
        <p:spPr>
          <a:xfrm>
            <a:off x="7649840" y="407346"/>
            <a:ext cx="3981450" cy="2200275"/>
          </a:xfrm>
          <a:prstGeom prst="rect">
            <a:avLst/>
          </a:prstGeom>
        </p:spPr>
      </p:pic>
    </p:spTree>
    <p:extLst>
      <p:ext uri="{BB962C8B-B14F-4D97-AF65-F5344CB8AC3E}">
        <p14:creationId xmlns:p14="http://schemas.microsoft.com/office/powerpoint/2010/main" val="2166861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7B7C9-342B-C574-6BF9-39C488222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703E6B-A97F-0F12-C230-828BFB506170}"/>
              </a:ext>
            </a:extLst>
          </p:cNvPr>
          <p:cNvSpPr>
            <a:spLocks noGrp="1"/>
          </p:cNvSpPr>
          <p:nvPr>
            <p:ph type="title"/>
          </p:nvPr>
        </p:nvSpPr>
        <p:spPr>
          <a:xfrm>
            <a:off x="838200" y="665465"/>
            <a:ext cx="10515600" cy="1325563"/>
          </a:xfrm>
        </p:spPr>
        <p:txBody>
          <a:bodyPr/>
          <a:lstStyle/>
          <a:p>
            <a:r>
              <a:rPr lang="en-GB" b="1">
                <a:latin typeface="Aptos" panose="020B0004020202020204" pitchFamily="34" charset="0"/>
              </a:rPr>
              <a:t>The Challenge</a:t>
            </a:r>
            <a:br>
              <a:rPr lang="en-GB" b="1">
                <a:latin typeface="Aptos" panose="020B0004020202020204" pitchFamily="34" charset="0"/>
              </a:rPr>
            </a:br>
            <a:endParaRPr lang="en-GB"/>
          </a:p>
        </p:txBody>
      </p:sp>
      <p:sp>
        <p:nvSpPr>
          <p:cNvPr id="3" name="Content Placeholder 2">
            <a:extLst>
              <a:ext uri="{FF2B5EF4-FFF2-40B4-BE49-F238E27FC236}">
                <a16:creationId xmlns:a16="http://schemas.microsoft.com/office/drawing/2014/main" id="{9F0A0FDB-41C5-A751-42FE-EEF5BB2CD2BD}"/>
              </a:ext>
            </a:extLst>
          </p:cNvPr>
          <p:cNvSpPr>
            <a:spLocks noGrp="1"/>
          </p:cNvSpPr>
          <p:nvPr>
            <p:ph idx="1"/>
          </p:nvPr>
        </p:nvSpPr>
        <p:spPr>
          <a:xfrm>
            <a:off x="838200" y="1866784"/>
            <a:ext cx="10341864" cy="4233862"/>
          </a:xfrm>
        </p:spPr>
        <p:txBody>
          <a:bodyPr>
            <a:normAutofit/>
          </a:bodyPr>
          <a:lstStyle/>
          <a:p>
            <a:r>
              <a:rPr lang="en-GB" sz="3000"/>
              <a:t>The same schools, from the same areas apply for funding year after year</a:t>
            </a:r>
          </a:p>
          <a:p>
            <a:endParaRPr lang="en-GB" sz="3000"/>
          </a:p>
          <a:p>
            <a:r>
              <a:rPr lang="en-GB" sz="3000"/>
              <a:t>It’s a challenge to apply for funding or find a STEM partner</a:t>
            </a:r>
          </a:p>
          <a:p>
            <a:endParaRPr lang="en-GB" sz="3000"/>
          </a:p>
          <a:p>
            <a:r>
              <a:rPr lang="en-GB" sz="3000"/>
              <a:t>Increase engagement with other schools through a pilot of matching schools on smaller scale projects and activities </a:t>
            </a:r>
          </a:p>
        </p:txBody>
      </p:sp>
      <p:pic>
        <p:nvPicPr>
          <p:cNvPr id="4" name="Picture 3" descr="A close-up of a logo&#10;&#10;Description automatically generated">
            <a:extLst>
              <a:ext uri="{FF2B5EF4-FFF2-40B4-BE49-F238E27FC236}">
                <a16:creationId xmlns:a16="http://schemas.microsoft.com/office/drawing/2014/main" id="{F593C019-9393-AADF-7911-7B532982EC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32250" y="5534217"/>
            <a:ext cx="2999040" cy="1132859"/>
          </a:xfrm>
          <a:prstGeom prst="rect">
            <a:avLst/>
          </a:prstGeom>
        </p:spPr>
      </p:pic>
      <p:pic>
        <p:nvPicPr>
          <p:cNvPr id="8" name="Picture 7">
            <a:extLst>
              <a:ext uri="{FF2B5EF4-FFF2-40B4-BE49-F238E27FC236}">
                <a16:creationId xmlns:a16="http://schemas.microsoft.com/office/drawing/2014/main" id="{9A63229A-2C7A-92DB-52DC-9053C9EAB4D5}"/>
              </a:ext>
            </a:extLst>
          </p:cNvPr>
          <p:cNvPicPr>
            <a:picLocks noChangeAspect="1"/>
          </p:cNvPicPr>
          <p:nvPr/>
        </p:nvPicPr>
        <p:blipFill>
          <a:blip r:embed="rId4"/>
          <a:stretch>
            <a:fillRect/>
          </a:stretch>
        </p:blipFill>
        <p:spPr>
          <a:xfrm>
            <a:off x="9928860" y="354976"/>
            <a:ext cx="1511808" cy="1511808"/>
          </a:xfrm>
          <a:prstGeom prst="rect">
            <a:avLst/>
          </a:prstGeom>
        </p:spPr>
      </p:pic>
    </p:spTree>
    <p:extLst>
      <p:ext uri="{BB962C8B-B14F-4D97-AF65-F5344CB8AC3E}">
        <p14:creationId xmlns:p14="http://schemas.microsoft.com/office/powerpoint/2010/main" val="3137487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4|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2de4e7-aaf3-4110-9f2d-fbf0b0450c2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AA4AB17951574FAD1D9F376598864A" ma:contentTypeVersion="11" ma:contentTypeDescription="Create a new document." ma:contentTypeScope="" ma:versionID="53e0a04382af0a4159eb62d50ae6623e">
  <xsd:schema xmlns:xsd="http://www.w3.org/2001/XMLSchema" xmlns:xs="http://www.w3.org/2001/XMLSchema" xmlns:p="http://schemas.microsoft.com/office/2006/metadata/properties" xmlns:ns2="fe2de4e7-aaf3-4110-9f2d-fbf0b0450c28" targetNamespace="http://schemas.microsoft.com/office/2006/metadata/properties" ma:root="true" ma:fieldsID="4b08ad4c84a058e525b6026a29d7cc42" ns2:_="">
    <xsd:import namespace="fe2de4e7-aaf3-4110-9f2d-fbf0b0450c28"/>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de4e7-aaf3-4110-9f2d-fbf0b0450c2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48c43db7-d5b9-4501-acd0-29785274dc30"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95C1F9-6C53-4A51-9152-A9DE95F2BC4C}">
  <ds:schemaRefs>
    <ds:schemaRef ds:uri="fe2de4e7-aaf3-4110-9f2d-fbf0b0450c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78997D-C8E3-4FBE-B55B-6C830D5123C0}">
  <ds:schemaRefs>
    <ds:schemaRef ds:uri="fe2de4e7-aaf3-4110-9f2d-fbf0b0450c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801E02-0FB3-4673-95F9-70DA1A540B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4282</Words>
  <Application>Microsoft Office PowerPoint</Application>
  <PresentationFormat>Widescreen</PresentationFormat>
  <Paragraphs>562</Paragraphs>
  <Slides>62</Slides>
  <Notes>45</Notes>
  <HiddenSlides>3</HiddenSlides>
  <MMClips>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62</vt:i4>
      </vt:variant>
    </vt:vector>
  </HeadingPairs>
  <TitlesOfParts>
    <vt:vector size="74" baseType="lpstr">
      <vt:lpstr>Aptos</vt:lpstr>
      <vt:lpstr>Aptos Display</vt:lpstr>
      <vt:lpstr>Arial</vt:lpstr>
      <vt:lpstr>Calibri</vt:lpstr>
      <vt:lpstr>Calibri Light</vt:lpstr>
      <vt:lpstr>Lora</vt:lpstr>
      <vt:lpstr>Plus Jakarta Sans</vt:lpstr>
      <vt:lpstr>Symbol</vt:lpstr>
      <vt:lpstr>Wingdings</vt:lpstr>
      <vt:lpstr>1_Office Theme</vt:lpstr>
      <vt:lpstr>Office Theme</vt:lpstr>
      <vt:lpstr>9_Office Theme</vt:lpstr>
      <vt:lpstr>Royal Society Pilot Partnership Programme – joint training session  Lee Jowett, Climate Change  and Sustainability Fellow l.Jowett@shu.ac.uk /         @leejowett  Joelle Halliday, Research Associate Joelle.Halliday@outlook.com </vt:lpstr>
      <vt:lpstr>Housekeeping </vt:lpstr>
      <vt:lpstr>What we’ll be covering </vt:lpstr>
      <vt:lpstr>Plan for the day </vt:lpstr>
      <vt:lpstr>Who’s involved in the project? </vt:lpstr>
      <vt:lpstr>Introductions  </vt:lpstr>
      <vt:lpstr>The Royal Society  </vt:lpstr>
      <vt:lpstr>The Royal Society Partnership Grants</vt:lpstr>
      <vt:lpstr>The Challenge </vt:lpstr>
      <vt:lpstr>Aims of the programme</vt:lpstr>
      <vt:lpstr>Aims of the programme</vt:lpstr>
      <vt:lpstr>Timeline</vt:lpstr>
      <vt:lpstr>Time commitments </vt:lpstr>
      <vt:lpstr>Time commitments – what it looks like </vt:lpstr>
      <vt:lpstr>Funding and support available </vt:lpstr>
      <vt:lpstr>The Science of Climate Change, Sustainability and Biodiversity loss </vt:lpstr>
      <vt:lpstr>Key terms and ideas </vt:lpstr>
      <vt:lpstr>The composition of the atmosphere</vt:lpstr>
      <vt:lpstr>The Greenhouse Effect (1/7)</vt:lpstr>
      <vt:lpstr>The Greenhouse Effect (2/7)</vt:lpstr>
      <vt:lpstr>The Greenhouse Effect (3/7)</vt:lpstr>
      <vt:lpstr>The Greenhouse Effect (4/7)</vt:lpstr>
      <vt:lpstr>The Greenhouse Effect (5/7)</vt:lpstr>
      <vt:lpstr>The Greenhouse Effect (6/7)</vt:lpstr>
      <vt:lpstr>The Greenhouse Effect (7/7)</vt:lpstr>
      <vt:lpstr>Human influences on climate</vt:lpstr>
      <vt:lpstr>The Greenhouse Effect (blanket analogy)</vt:lpstr>
      <vt:lpstr>The greenhouse gases</vt:lpstr>
      <vt:lpstr>GHG emissions by sector (2019)</vt:lpstr>
      <vt:lpstr>GHG emissions by gas (2019)</vt:lpstr>
      <vt:lpstr>Research Informed Climate Education (RICE)</vt:lpstr>
      <vt:lpstr>Research informed Climate Education (RICE):  A framework for teaching and learning</vt:lpstr>
      <vt:lpstr>Research Informed Climate Education (RICE): A framework for teaching and learning</vt:lpstr>
      <vt:lpstr>PowerPoint Presentation</vt:lpstr>
      <vt:lpstr>Local flooding in Sheffield </vt:lpstr>
      <vt:lpstr>PowerPoint Presentation</vt:lpstr>
      <vt:lpstr>Land yacht Challenge  </vt:lpstr>
      <vt:lpstr>Land yacht Challenge  </vt:lpstr>
      <vt:lpstr>Primary Science and Enquiry Learning </vt:lpstr>
      <vt:lpstr>   A high-quality science education provides the foundations for understanding the world   </vt:lpstr>
      <vt:lpstr>PowerPoint Presentation</vt:lpstr>
      <vt:lpstr>Science enquiry skills</vt:lpstr>
      <vt:lpstr>Enquiry Approaches – Finding answers to questions</vt:lpstr>
      <vt:lpstr>PowerPoint Presentation</vt:lpstr>
      <vt:lpstr>Science Capital </vt:lpstr>
      <vt:lpstr>Who the researchers are</vt:lpstr>
      <vt:lpstr>Climate Ambassadors programme</vt:lpstr>
      <vt:lpstr>PowerPoint Presentation</vt:lpstr>
      <vt:lpstr>Lunch</vt:lpstr>
      <vt:lpstr>PowerPoint Presentation</vt:lpstr>
      <vt:lpstr>PowerPoint Presentation</vt:lpstr>
      <vt:lpstr>Sharing your work with children</vt:lpstr>
      <vt:lpstr>How are we going to work together?</vt:lpstr>
      <vt:lpstr>STEM Cup stack challenge  </vt:lpstr>
      <vt:lpstr>Project topics </vt:lpstr>
      <vt:lpstr>Project topics </vt:lpstr>
      <vt:lpstr>PowerPoint Presentation</vt:lpstr>
      <vt:lpstr>PowerPoint Presentation</vt:lpstr>
      <vt:lpstr>Project planning </vt:lpstr>
      <vt:lpstr>PowerPoint Presentation</vt:lpstr>
      <vt:lpstr>Next steps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informed climate education:  A framework for change</dc:title>
  <dc:creator>Jowett, Lee</dc:creator>
  <cp:lastModifiedBy>Jowett, Lee</cp:lastModifiedBy>
  <cp:revision>2</cp:revision>
  <dcterms:created xsi:type="dcterms:W3CDTF">2024-04-18T08:36:20Z</dcterms:created>
  <dcterms:modified xsi:type="dcterms:W3CDTF">2025-10-18T08:24:24Z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0x0101002EAA4AB17951574FAD1D9F376598864A</vt:lpwstr>
  </property>
</Properties>
</file>