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Garamond" panose="02020404030301010803" pitchFamily="18" charset="0"/>
      <p:regular r:id="rId29"/>
      <p:bold r:id="rId30"/>
      <p:italic r:id="rId31"/>
    </p:embeddedFont>
    <p:embeddedFont>
      <p:font typeface="Garamond Bold" panose="020B0604020202020204" charset="0"/>
      <p:regular r:id="rId32"/>
    </p:embeddedFont>
    <p:embeddedFont>
      <p:font typeface="Tex Gyre Pagella" panose="020B0604020202020204" charset="-18"/>
      <p:regular r:id="rId33"/>
    </p:embeddedFont>
    <p:embeddedFont>
      <p:font typeface="Tex Gyre Pagella Bold" panose="020B0604020202020204" charset="-18"/>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883"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2095500"/>
            <a:ext cx="16916400" cy="5257800"/>
            <a:chOff x="0" y="0"/>
            <a:chExt cx="22555200" cy="7010400"/>
          </a:xfrm>
        </p:grpSpPr>
        <p:sp>
          <p:nvSpPr>
            <p:cNvPr id="3" name="Freeform 3"/>
            <p:cNvSpPr/>
            <p:nvPr/>
          </p:nvSpPr>
          <p:spPr>
            <a:xfrm>
              <a:off x="0" y="0"/>
              <a:ext cx="22555200" cy="7010400"/>
            </a:xfrm>
            <a:custGeom>
              <a:avLst/>
              <a:gdLst/>
              <a:ahLst/>
              <a:cxnLst/>
              <a:rect l="l" t="t" r="r" b="b"/>
              <a:pathLst>
                <a:path w="22555200" h="7010400">
                  <a:moveTo>
                    <a:pt x="0" y="0"/>
                  </a:moveTo>
                  <a:lnTo>
                    <a:pt x="22555200" y="0"/>
                  </a:lnTo>
                  <a:lnTo>
                    <a:pt x="22555200" y="7010400"/>
                  </a:lnTo>
                  <a:lnTo>
                    <a:pt x="0" y="7010400"/>
                  </a:lnTo>
                  <a:close/>
                </a:path>
              </a:pathLst>
            </a:custGeom>
            <a:solidFill>
              <a:srgbClr val="000000">
                <a:alpha val="0"/>
              </a:srgbClr>
            </a:solidFill>
          </p:spPr>
        </p:sp>
        <p:sp>
          <p:nvSpPr>
            <p:cNvPr id="4" name="TextBox 4"/>
            <p:cNvSpPr txBox="1"/>
            <p:nvPr/>
          </p:nvSpPr>
          <p:spPr>
            <a:xfrm>
              <a:off x="0" y="-9525"/>
              <a:ext cx="22555200" cy="7019925"/>
            </a:xfrm>
            <a:prstGeom prst="rect">
              <a:avLst/>
            </a:prstGeom>
          </p:spPr>
          <p:txBody>
            <a:bodyPr lIns="0" tIns="0" rIns="0" bIns="0" rtlCol="0" anchor="ctr"/>
            <a:lstStyle/>
            <a:p>
              <a:pPr algn="ctr">
                <a:lnSpc>
                  <a:spcPts val="7200"/>
                </a:lnSpc>
              </a:pPr>
              <a:endParaRPr/>
            </a:p>
          </p:txBody>
        </p:sp>
      </p:grpSp>
      <p:sp>
        <p:nvSpPr>
          <p:cNvPr id="5" name="Freeform 5"/>
          <p:cNvSpPr/>
          <p:nvPr/>
        </p:nvSpPr>
        <p:spPr>
          <a:xfrm>
            <a:off x="5225494" y="230218"/>
            <a:ext cx="7837011" cy="7837011"/>
          </a:xfrm>
          <a:custGeom>
            <a:avLst/>
            <a:gdLst/>
            <a:ahLst/>
            <a:cxnLst/>
            <a:rect l="l" t="t" r="r" b="b"/>
            <a:pathLst>
              <a:path w="7837011" h="7837011">
                <a:moveTo>
                  <a:pt x="0" y="0"/>
                </a:moveTo>
                <a:lnTo>
                  <a:pt x="7837012" y="0"/>
                </a:lnTo>
                <a:lnTo>
                  <a:pt x="7837012" y="7837011"/>
                </a:lnTo>
                <a:lnTo>
                  <a:pt x="0" y="7837011"/>
                </a:lnTo>
                <a:lnTo>
                  <a:pt x="0" y="0"/>
                </a:lnTo>
                <a:close/>
              </a:path>
            </a:pathLst>
          </a:custGeom>
          <a:blipFill>
            <a:blip r:embed="rId2"/>
            <a:stretch>
              <a:fillRect/>
            </a:stretch>
          </a:blipFill>
        </p:spPr>
      </p:sp>
      <p:sp>
        <p:nvSpPr>
          <p:cNvPr id="6" name="TextBox 6"/>
          <p:cNvSpPr txBox="1"/>
          <p:nvPr/>
        </p:nvSpPr>
        <p:spPr>
          <a:xfrm>
            <a:off x="1592018" y="8019604"/>
            <a:ext cx="15103963" cy="1622387"/>
          </a:xfrm>
          <a:prstGeom prst="rect">
            <a:avLst/>
          </a:prstGeom>
        </p:spPr>
        <p:txBody>
          <a:bodyPr lIns="0" tIns="0" rIns="0" bIns="0" rtlCol="0" anchor="t">
            <a:spAutoFit/>
          </a:bodyPr>
          <a:lstStyle/>
          <a:p>
            <a:pPr algn="ctr">
              <a:lnSpc>
                <a:spcPts val="6499"/>
              </a:lnSpc>
              <a:spcBef>
                <a:spcPct val="0"/>
              </a:spcBef>
            </a:pPr>
            <a:r>
              <a:rPr lang="en-US" sz="4998">
                <a:solidFill>
                  <a:srgbClr val="000000"/>
                </a:solidFill>
                <a:latin typeface="Tex Gyre Pagella"/>
                <a:ea typeface="Tex Gyre Pagella"/>
                <a:cs typeface="Tex Gyre Pagella"/>
                <a:sym typeface="Tex Gyre Pagella"/>
              </a:rPr>
              <a:t>An online CPD-accredited course designed for teachers and Sustainability Leads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00077"/>
            <a:ext cx="13352804" cy="1949422"/>
          </a:xfrm>
          <a:prstGeom prst="rect">
            <a:avLst/>
          </a:prstGeom>
        </p:spPr>
        <p:txBody>
          <a:bodyPr lIns="0" tIns="0" rIns="0" bIns="0" rtlCol="0" anchor="t">
            <a:spAutoFit/>
          </a:bodyPr>
          <a:lstStyle/>
          <a:p>
            <a:pPr algn="ctr">
              <a:lnSpc>
                <a:spcPts val="5199"/>
              </a:lnSpc>
              <a:spcBef>
                <a:spcPct val="0"/>
              </a:spcBef>
            </a:pPr>
            <a:r>
              <a:rPr lang="en-US" sz="3999">
                <a:solidFill>
                  <a:srgbClr val="000000"/>
                </a:solidFill>
                <a:latin typeface="Tex Gyre Pagella"/>
                <a:ea typeface="Tex Gyre Pagella"/>
                <a:cs typeface="Tex Gyre Pagella"/>
                <a:sym typeface="Tex Gyre Pagella"/>
              </a:rPr>
              <a:t>“We, as a school, want our grounds to be sustainable, natural, good for wildlife and filled with whimsy and magic.”</a:t>
            </a:r>
          </a:p>
        </p:txBody>
      </p:sp>
      <p:sp>
        <p:nvSpPr>
          <p:cNvPr id="3" name="TextBox 3"/>
          <p:cNvSpPr txBox="1"/>
          <p:nvPr/>
        </p:nvSpPr>
        <p:spPr>
          <a:xfrm>
            <a:off x="5098634" y="5764983"/>
            <a:ext cx="12160666" cy="1949422"/>
          </a:xfrm>
          <a:prstGeom prst="rect">
            <a:avLst/>
          </a:prstGeom>
        </p:spPr>
        <p:txBody>
          <a:bodyPr lIns="0" tIns="0" rIns="0" bIns="0" rtlCol="0" anchor="t">
            <a:spAutoFit/>
          </a:bodyPr>
          <a:lstStyle/>
          <a:p>
            <a:pPr algn="ctr">
              <a:lnSpc>
                <a:spcPts val="5199"/>
              </a:lnSpc>
              <a:spcBef>
                <a:spcPct val="0"/>
              </a:spcBef>
            </a:pPr>
            <a:r>
              <a:rPr lang="en-US" sz="3999">
                <a:solidFill>
                  <a:srgbClr val="000000"/>
                </a:solidFill>
                <a:latin typeface="Tex Gyre Pagella"/>
                <a:ea typeface="Tex Gyre Pagella"/>
                <a:cs typeface="Tex Gyre Pagella"/>
                <a:sym typeface="Tex Gyre Pagella"/>
              </a:rPr>
              <a:t>"We want a beautiful, inviting, colorful, and nature-friendly space with trees, a water source, and room for sports."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2116" y="1028700"/>
            <a:ext cx="15346883" cy="1779063"/>
            <a:chOff x="0" y="0"/>
            <a:chExt cx="20462511" cy="2372084"/>
          </a:xfrm>
        </p:grpSpPr>
        <p:sp>
          <p:nvSpPr>
            <p:cNvPr id="3" name="Freeform 3"/>
            <p:cNvSpPr/>
            <p:nvPr/>
          </p:nvSpPr>
          <p:spPr>
            <a:xfrm>
              <a:off x="0" y="0"/>
              <a:ext cx="20462494" cy="2372106"/>
            </a:xfrm>
            <a:custGeom>
              <a:avLst/>
              <a:gdLst/>
              <a:ahLst/>
              <a:cxnLst/>
              <a:rect l="l" t="t" r="r" b="b"/>
              <a:pathLst>
                <a:path w="20462494" h="2372106">
                  <a:moveTo>
                    <a:pt x="0" y="0"/>
                  </a:moveTo>
                  <a:lnTo>
                    <a:pt x="0" y="2372106"/>
                  </a:lnTo>
                  <a:lnTo>
                    <a:pt x="20462494" y="2372106"/>
                  </a:lnTo>
                  <a:lnTo>
                    <a:pt x="20462494" y="0"/>
                  </a:lnTo>
                  <a:lnTo>
                    <a:pt x="0" y="0"/>
                  </a:lnTo>
                  <a:close/>
                  <a:moveTo>
                    <a:pt x="20304252" y="2213864"/>
                  </a:moveTo>
                  <a:lnTo>
                    <a:pt x="154940" y="2213864"/>
                  </a:lnTo>
                  <a:lnTo>
                    <a:pt x="154940" y="154940"/>
                  </a:lnTo>
                  <a:lnTo>
                    <a:pt x="20304252" y="154940"/>
                  </a:lnTo>
                  <a:lnTo>
                    <a:pt x="20304252" y="2213864"/>
                  </a:lnTo>
                  <a:close/>
                </a:path>
              </a:pathLst>
            </a:custGeom>
            <a:solidFill>
              <a:srgbClr val="FFFFFF"/>
            </a:solidFill>
          </p:spPr>
        </p:sp>
      </p:grpSp>
      <p:grpSp>
        <p:nvGrpSpPr>
          <p:cNvPr id="4" name="Group 4"/>
          <p:cNvGrpSpPr/>
          <p:nvPr/>
        </p:nvGrpSpPr>
        <p:grpSpPr>
          <a:xfrm>
            <a:off x="1028700" y="796925"/>
            <a:ext cx="17164407" cy="1298575"/>
            <a:chOff x="0" y="0"/>
            <a:chExt cx="24384000" cy="1844773"/>
          </a:xfrm>
        </p:grpSpPr>
        <p:sp>
          <p:nvSpPr>
            <p:cNvPr id="5" name="Freeform 5"/>
            <p:cNvSpPr/>
            <p:nvPr/>
          </p:nvSpPr>
          <p:spPr>
            <a:xfrm>
              <a:off x="0" y="0"/>
              <a:ext cx="24384000" cy="1436026"/>
            </a:xfrm>
            <a:custGeom>
              <a:avLst/>
              <a:gdLst/>
              <a:ahLst/>
              <a:cxnLst/>
              <a:rect l="l" t="t" r="r" b="b"/>
              <a:pathLst>
                <a:path w="24384000" h="1436026">
                  <a:moveTo>
                    <a:pt x="0" y="0"/>
                  </a:moveTo>
                  <a:lnTo>
                    <a:pt x="24384000" y="0"/>
                  </a:lnTo>
                  <a:lnTo>
                    <a:pt x="24384000" y="1436026"/>
                  </a:lnTo>
                  <a:lnTo>
                    <a:pt x="0" y="1436026"/>
                  </a:lnTo>
                  <a:close/>
                </a:path>
              </a:pathLst>
            </a:custGeom>
            <a:solidFill>
              <a:srgbClr val="000000">
                <a:alpha val="0"/>
              </a:srgbClr>
            </a:solidFill>
          </p:spPr>
        </p:sp>
        <p:sp>
          <p:nvSpPr>
            <p:cNvPr id="6" name="TextBox 6"/>
            <p:cNvSpPr txBox="1"/>
            <p:nvPr/>
          </p:nvSpPr>
          <p:spPr>
            <a:xfrm>
              <a:off x="0" y="408747"/>
              <a:ext cx="24384000" cy="1436026"/>
            </a:xfrm>
            <a:prstGeom prst="rect">
              <a:avLst/>
            </a:prstGeom>
          </p:spPr>
          <p:txBody>
            <a:bodyPr lIns="0" tIns="0" rIns="0" bIns="0" rtlCol="0" anchor="t"/>
            <a:lstStyle/>
            <a:p>
              <a:pPr algn="l">
                <a:lnSpc>
                  <a:spcPts val="6498"/>
                </a:lnSpc>
              </a:pPr>
              <a:r>
                <a:rPr lang="en-US" sz="4999" b="1" dirty="0">
                  <a:solidFill>
                    <a:srgbClr val="F9870B"/>
                  </a:solidFill>
                  <a:latin typeface="Tex Gyre Pagella Bold"/>
                  <a:ea typeface="Tex Gyre Pagella Bold"/>
                  <a:cs typeface="Tex Gyre Pagella Bold"/>
                  <a:sym typeface="Tex Gyre Pagella Bold"/>
                </a:rPr>
                <a:t>Ways of involving the whole school community</a:t>
              </a:r>
            </a:p>
          </p:txBody>
        </p:sp>
      </p:grpSp>
      <p:grpSp>
        <p:nvGrpSpPr>
          <p:cNvPr id="7" name="Group 7"/>
          <p:cNvGrpSpPr/>
          <p:nvPr/>
        </p:nvGrpSpPr>
        <p:grpSpPr>
          <a:xfrm>
            <a:off x="1028700" y="2361789"/>
            <a:ext cx="16230600" cy="6896511"/>
            <a:chOff x="0" y="0"/>
            <a:chExt cx="21640800" cy="9195348"/>
          </a:xfrm>
        </p:grpSpPr>
        <p:sp>
          <p:nvSpPr>
            <p:cNvPr id="8" name="Freeform 8"/>
            <p:cNvSpPr/>
            <p:nvPr/>
          </p:nvSpPr>
          <p:spPr>
            <a:xfrm>
              <a:off x="0" y="0"/>
              <a:ext cx="21640800" cy="9195349"/>
            </a:xfrm>
            <a:custGeom>
              <a:avLst/>
              <a:gdLst/>
              <a:ahLst/>
              <a:cxnLst/>
              <a:rect l="l" t="t" r="r" b="b"/>
              <a:pathLst>
                <a:path w="21640800" h="9195349">
                  <a:moveTo>
                    <a:pt x="0" y="0"/>
                  </a:moveTo>
                  <a:lnTo>
                    <a:pt x="21640800" y="0"/>
                  </a:lnTo>
                  <a:lnTo>
                    <a:pt x="21640800" y="9195349"/>
                  </a:lnTo>
                  <a:lnTo>
                    <a:pt x="0" y="9195349"/>
                  </a:lnTo>
                  <a:close/>
                </a:path>
              </a:pathLst>
            </a:custGeom>
            <a:solidFill>
              <a:srgbClr val="000000">
                <a:alpha val="0"/>
              </a:srgbClr>
            </a:solidFill>
          </p:spPr>
        </p:sp>
        <p:sp>
          <p:nvSpPr>
            <p:cNvPr id="9" name="TextBox 9"/>
            <p:cNvSpPr txBox="1"/>
            <p:nvPr/>
          </p:nvSpPr>
          <p:spPr>
            <a:xfrm>
              <a:off x="0" y="-104775"/>
              <a:ext cx="21640800" cy="9300123"/>
            </a:xfrm>
            <a:prstGeom prst="rect">
              <a:avLst/>
            </a:prstGeom>
          </p:spPr>
          <p:txBody>
            <a:bodyPr lIns="0" tIns="0" rIns="0" bIns="0" rtlCol="0" anchor="t"/>
            <a:lstStyle/>
            <a:p>
              <a:pPr algn="l">
                <a:lnSpc>
                  <a:spcPts val="5998"/>
                </a:lnSpc>
              </a:pPr>
              <a:r>
                <a:rPr lang="en-US" sz="3999" b="1">
                  <a:solidFill>
                    <a:srgbClr val="000000"/>
                  </a:solidFill>
                  <a:latin typeface="Tex Gyre Pagella Bold"/>
                  <a:ea typeface="Tex Gyre Pagella Bold"/>
                  <a:cs typeface="Tex Gyre Pagella Bold"/>
                  <a:sym typeface="Tex Gyre Pagella Bold"/>
                </a:rPr>
                <a:t>Launching Assembly</a:t>
              </a:r>
              <a:r>
                <a:rPr lang="en-US" sz="3999">
                  <a:solidFill>
                    <a:srgbClr val="000000"/>
                  </a:solidFill>
                  <a:latin typeface="Tex Gyre Pagella"/>
                  <a:ea typeface="Tex Gyre Pagella"/>
                  <a:cs typeface="Tex Gyre Pagella"/>
                  <a:sym typeface="Tex Gyre Pagella"/>
                </a:rPr>
                <a:t> - introducing the design team and their vision </a:t>
              </a:r>
            </a:p>
            <a:p>
              <a:pPr algn="l">
                <a:lnSpc>
                  <a:spcPts val="5998"/>
                </a:lnSpc>
              </a:pPr>
              <a:r>
                <a:rPr lang="en-US" sz="3999" b="1">
                  <a:solidFill>
                    <a:srgbClr val="000000"/>
                  </a:solidFill>
                  <a:latin typeface="Tex Gyre Pagella Bold"/>
                  <a:ea typeface="Tex Gyre Pagella Bold"/>
                  <a:cs typeface="Tex Gyre Pagella Bold"/>
                  <a:sym typeface="Tex Gyre Pagella Bold"/>
                </a:rPr>
                <a:t>Survey </a:t>
              </a:r>
              <a:r>
                <a:rPr lang="en-US" sz="3999">
                  <a:solidFill>
                    <a:srgbClr val="000000"/>
                  </a:solidFill>
                  <a:latin typeface="Tex Gyre Pagella"/>
                  <a:ea typeface="Tex Gyre Pagella"/>
                  <a:cs typeface="Tex Gyre Pagella"/>
                  <a:sym typeface="Tex Gyre Pagella"/>
                </a:rPr>
                <a:t>- gathering ideas and needs (students, teachers, parents)</a:t>
              </a:r>
            </a:p>
            <a:p>
              <a:pPr algn="l">
                <a:lnSpc>
                  <a:spcPts val="5998"/>
                </a:lnSpc>
              </a:pPr>
              <a:r>
                <a:rPr lang="en-US" sz="3999" b="1">
                  <a:solidFill>
                    <a:srgbClr val="000000"/>
                  </a:solidFill>
                  <a:latin typeface="Tex Gyre Pagella Bold"/>
                  <a:ea typeface="Tex Gyre Pagella Bold"/>
                  <a:cs typeface="Tex Gyre Pagella Bold"/>
                  <a:sym typeface="Tex Gyre Pagella Bold"/>
                </a:rPr>
                <a:t>Vote </a:t>
              </a:r>
              <a:r>
                <a:rPr lang="en-US" sz="3999">
                  <a:solidFill>
                    <a:srgbClr val="000000"/>
                  </a:solidFill>
                  <a:latin typeface="Tex Gyre Pagella"/>
                  <a:ea typeface="Tex Gyre Pagella"/>
                  <a:cs typeface="Tex Gyre Pagella"/>
                  <a:sym typeface="Tex Gyre Pagella"/>
                </a:rPr>
                <a:t>- prioritising, shortlisting the ideas </a:t>
              </a:r>
            </a:p>
            <a:p>
              <a:pPr algn="l">
                <a:lnSpc>
                  <a:spcPts val="5998"/>
                </a:lnSpc>
              </a:pPr>
              <a:r>
                <a:rPr lang="en-US" sz="3999" b="1">
                  <a:solidFill>
                    <a:srgbClr val="000000"/>
                  </a:solidFill>
                  <a:latin typeface="Tex Gyre Pagella Bold"/>
                  <a:ea typeface="Tex Gyre Pagella Bold"/>
                  <a:cs typeface="Tex Gyre Pagella Bold"/>
                  <a:sym typeface="Tex Gyre Pagella Bold"/>
                </a:rPr>
                <a:t>Drawing/writing/design competition </a:t>
              </a:r>
            </a:p>
            <a:p>
              <a:pPr algn="l">
                <a:lnSpc>
                  <a:spcPts val="5998"/>
                </a:lnSpc>
              </a:pPr>
              <a:r>
                <a:rPr lang="en-US" sz="3999" b="1">
                  <a:solidFill>
                    <a:srgbClr val="000000"/>
                  </a:solidFill>
                  <a:latin typeface="Tex Gyre Pagella Bold"/>
                  <a:ea typeface="Tex Gyre Pagella Bold"/>
                  <a:cs typeface="Tex Gyre Pagella Bold"/>
                  <a:sym typeface="Tex Gyre Pagella Bold"/>
                </a:rPr>
                <a:t>Info Wall/Comment Wall </a:t>
              </a:r>
              <a:r>
                <a:rPr lang="en-US" sz="3999">
                  <a:solidFill>
                    <a:srgbClr val="000000"/>
                  </a:solidFill>
                  <a:latin typeface="Tex Gyre Pagella"/>
                  <a:ea typeface="Tex Gyre Pagella"/>
                  <a:cs typeface="Tex Gyre Pagella"/>
                  <a:sym typeface="Tex Gyre Pagella"/>
                </a:rPr>
                <a:t>- means of communication</a:t>
              </a:r>
            </a:p>
            <a:p>
              <a:pPr algn="l">
                <a:lnSpc>
                  <a:spcPts val="5998"/>
                </a:lnSpc>
              </a:pPr>
              <a:r>
                <a:rPr lang="en-US" sz="3999" b="1">
                  <a:solidFill>
                    <a:srgbClr val="000000"/>
                  </a:solidFill>
                  <a:latin typeface="Tex Gyre Pagella Bold"/>
                  <a:ea typeface="Tex Gyre Pagella Bold"/>
                  <a:cs typeface="Tex Gyre Pagella Bold"/>
                  <a:sym typeface="Tex Gyre Pagella Bold"/>
                </a:rPr>
                <a:t>Display </a:t>
              </a:r>
              <a:r>
                <a:rPr lang="en-US" sz="3999">
                  <a:solidFill>
                    <a:srgbClr val="000000"/>
                  </a:solidFill>
                  <a:latin typeface="Tex Gyre Pagella"/>
                  <a:ea typeface="Tex Gyre Pagella"/>
                  <a:cs typeface="Tex Gyre Pagella"/>
                  <a:sym typeface="Tex Gyre Pagella"/>
                </a:rPr>
                <a:t>- showing the whole process </a:t>
              </a:r>
            </a:p>
            <a:p>
              <a:pPr algn="l">
                <a:lnSpc>
                  <a:spcPts val="5998"/>
                </a:lnSpc>
              </a:pPr>
              <a:r>
                <a:rPr lang="en-US" sz="3999" b="1">
                  <a:solidFill>
                    <a:srgbClr val="000000"/>
                  </a:solidFill>
                  <a:latin typeface="Tex Gyre Pagella Bold"/>
                  <a:ea typeface="Tex Gyre Pagella Bold"/>
                  <a:cs typeface="Tex Gyre Pagella Bold"/>
                  <a:sym typeface="Tex Gyre Pagella Bold"/>
                </a:rPr>
                <a:t>Assembly </a:t>
              </a:r>
              <a:r>
                <a:rPr lang="en-US" sz="3999">
                  <a:solidFill>
                    <a:srgbClr val="000000"/>
                  </a:solidFill>
                  <a:latin typeface="Tex Gyre Pagella"/>
                  <a:ea typeface="Tex Gyre Pagella"/>
                  <a:cs typeface="Tex Gyre Pagella"/>
                  <a:sym typeface="Tex Gyre Pagella"/>
                </a:rPr>
                <a:t>- presenting the final design for the school </a:t>
              </a:r>
            </a:p>
            <a:p>
              <a:pPr algn="l">
                <a:lnSpc>
                  <a:spcPts val="5998"/>
                </a:lnSpc>
              </a:pPr>
              <a:r>
                <a:rPr lang="en-US" sz="3999" b="1">
                  <a:solidFill>
                    <a:srgbClr val="000000"/>
                  </a:solidFill>
                  <a:latin typeface="Tex Gyre Pagella Bold"/>
                  <a:ea typeface="Tex Gyre Pagella Bold"/>
                  <a:cs typeface="Tex Gyre Pagella Bold"/>
                  <a:sym typeface="Tex Gyre Pagella Bold"/>
                </a:rPr>
                <a:t>Change making day</a:t>
              </a:r>
              <a:r>
                <a:rPr lang="en-US" sz="3999">
                  <a:solidFill>
                    <a:srgbClr val="000000"/>
                  </a:solidFill>
                  <a:latin typeface="Tex Gyre Pagella"/>
                  <a:ea typeface="Tex Gyre Pagella"/>
                  <a:cs typeface="Tex Gyre Pagella"/>
                  <a:sym typeface="Tex Gyre Pagella"/>
                </a:rPr>
                <a:t> - implementing ideas </a:t>
              </a:r>
            </a:p>
            <a:p>
              <a:pPr algn="l">
                <a:lnSpc>
                  <a:spcPts val="5998"/>
                </a:lnSpc>
              </a:pPr>
              <a:r>
                <a:rPr lang="en-US" sz="3999" b="1">
                  <a:solidFill>
                    <a:srgbClr val="000000"/>
                  </a:solidFill>
                  <a:latin typeface="Tex Gyre Pagella Bold"/>
                  <a:ea typeface="Tex Gyre Pagella Bold"/>
                  <a:cs typeface="Tex Gyre Pagella Bold"/>
                  <a:sym typeface="Tex Gyre Pagella Bold"/>
                </a:rPr>
                <a:t>Celebration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039545"/>
            <a:ext cx="16230600" cy="2777161"/>
            <a:chOff x="0" y="0"/>
            <a:chExt cx="21640800" cy="3702881"/>
          </a:xfrm>
        </p:grpSpPr>
        <p:sp>
          <p:nvSpPr>
            <p:cNvPr id="3" name="Freeform 3"/>
            <p:cNvSpPr/>
            <p:nvPr/>
          </p:nvSpPr>
          <p:spPr>
            <a:xfrm>
              <a:off x="0" y="0"/>
              <a:ext cx="21640800" cy="3702881"/>
            </a:xfrm>
            <a:custGeom>
              <a:avLst/>
              <a:gdLst/>
              <a:ahLst/>
              <a:cxnLst/>
              <a:rect l="l" t="t" r="r" b="b"/>
              <a:pathLst>
                <a:path w="21640800" h="3702881">
                  <a:moveTo>
                    <a:pt x="0" y="0"/>
                  </a:moveTo>
                  <a:lnTo>
                    <a:pt x="21640800" y="0"/>
                  </a:lnTo>
                  <a:lnTo>
                    <a:pt x="21640800" y="3702881"/>
                  </a:lnTo>
                  <a:lnTo>
                    <a:pt x="0" y="3702881"/>
                  </a:lnTo>
                  <a:close/>
                </a:path>
              </a:pathLst>
            </a:custGeom>
            <a:solidFill>
              <a:srgbClr val="000000">
                <a:alpha val="0"/>
              </a:srgbClr>
            </a:solidFill>
          </p:spPr>
        </p:sp>
        <p:sp>
          <p:nvSpPr>
            <p:cNvPr id="4" name="TextBox 4"/>
            <p:cNvSpPr txBox="1"/>
            <p:nvPr/>
          </p:nvSpPr>
          <p:spPr>
            <a:xfrm>
              <a:off x="0" y="-28575"/>
              <a:ext cx="21640800" cy="3731456"/>
            </a:xfrm>
            <a:prstGeom prst="rect">
              <a:avLst/>
            </a:prstGeom>
          </p:spPr>
          <p:txBody>
            <a:bodyPr lIns="0" tIns="0" rIns="0" bIns="0" rtlCol="0" anchor="t"/>
            <a:lstStyle/>
            <a:p>
              <a:pPr algn="just">
                <a:lnSpc>
                  <a:spcPts val="5199"/>
                </a:lnSpc>
              </a:pPr>
              <a:r>
                <a:rPr lang="en-US" sz="3999">
                  <a:solidFill>
                    <a:srgbClr val="000000"/>
                  </a:solidFill>
                  <a:latin typeface="Tex Gyre Pagella"/>
                  <a:ea typeface="Tex Gyre Pagella"/>
                  <a:cs typeface="Tex Gyre Pagella"/>
                  <a:sym typeface="Tex Gyre Pagella"/>
                </a:rPr>
                <a:t>Observation. Getting to know our space, discovering what we have, what we know about the area. Gathering information, new ideas and needs.  </a:t>
              </a:r>
            </a:p>
            <a:p>
              <a:pPr algn="just">
                <a:lnSpc>
                  <a:spcPts val="5199"/>
                </a:lnSpc>
              </a:pPr>
              <a:endParaRPr lang="en-US" sz="3999">
                <a:solidFill>
                  <a:srgbClr val="000000"/>
                </a:solidFill>
                <a:latin typeface="Tex Gyre Pagella"/>
                <a:ea typeface="Tex Gyre Pagella"/>
                <a:cs typeface="Tex Gyre Pagella"/>
                <a:sym typeface="Tex Gyre Pagella"/>
              </a:endParaRPr>
            </a:p>
          </p:txBody>
        </p:sp>
      </p:grpSp>
      <p:grpSp>
        <p:nvGrpSpPr>
          <p:cNvPr id="5" name="Group 5"/>
          <p:cNvGrpSpPr/>
          <p:nvPr/>
        </p:nvGrpSpPr>
        <p:grpSpPr>
          <a:xfrm>
            <a:off x="1028700" y="1028700"/>
            <a:ext cx="3628717" cy="1010845"/>
            <a:chOff x="0" y="0"/>
            <a:chExt cx="4838289" cy="1347793"/>
          </a:xfrm>
        </p:grpSpPr>
        <p:sp>
          <p:nvSpPr>
            <p:cNvPr id="6" name="Freeform 6"/>
            <p:cNvSpPr/>
            <p:nvPr/>
          </p:nvSpPr>
          <p:spPr>
            <a:xfrm>
              <a:off x="0" y="0"/>
              <a:ext cx="4838289" cy="1347793"/>
            </a:xfrm>
            <a:custGeom>
              <a:avLst/>
              <a:gdLst/>
              <a:ahLst/>
              <a:cxnLst/>
              <a:rect l="l" t="t" r="r" b="b"/>
              <a:pathLst>
                <a:path w="4838289" h="1347793">
                  <a:moveTo>
                    <a:pt x="0" y="0"/>
                  </a:moveTo>
                  <a:lnTo>
                    <a:pt x="4838289" y="0"/>
                  </a:lnTo>
                  <a:lnTo>
                    <a:pt x="4838289" y="1347793"/>
                  </a:lnTo>
                  <a:lnTo>
                    <a:pt x="0" y="1347793"/>
                  </a:lnTo>
                  <a:close/>
                </a:path>
              </a:pathLst>
            </a:custGeom>
            <a:solidFill>
              <a:srgbClr val="000000">
                <a:alpha val="0"/>
              </a:srgbClr>
            </a:solidFill>
          </p:spPr>
        </p:sp>
        <p:sp>
          <p:nvSpPr>
            <p:cNvPr id="7" name="TextBox 7"/>
            <p:cNvSpPr txBox="1"/>
            <p:nvPr/>
          </p:nvSpPr>
          <p:spPr>
            <a:xfrm>
              <a:off x="0" y="-47625"/>
              <a:ext cx="4838289" cy="1395418"/>
            </a:xfrm>
            <a:prstGeom prst="rect">
              <a:avLst/>
            </a:prstGeom>
          </p:spPr>
          <p:txBody>
            <a:bodyPr lIns="0" tIns="0" rIns="0" bIns="0" rtlCol="0" anchor="t"/>
            <a:lstStyle/>
            <a:p>
              <a:pPr algn="l">
                <a:lnSpc>
                  <a:spcPts val="6498"/>
                </a:lnSpc>
              </a:pPr>
              <a:r>
                <a:rPr lang="en-US" sz="4999" b="1">
                  <a:solidFill>
                    <a:srgbClr val="F9870B"/>
                  </a:solidFill>
                  <a:latin typeface="Tex Gyre Pagella Bold"/>
                  <a:ea typeface="Tex Gyre Pagella Bold"/>
                  <a:cs typeface="Tex Gyre Pagella Bold"/>
                  <a:sym typeface="Tex Gyre Pagella Bold"/>
                </a:rPr>
                <a:t>Survey</a:t>
              </a:r>
            </a:p>
          </p:txBody>
        </p:sp>
      </p:grpSp>
      <p:grpSp>
        <p:nvGrpSpPr>
          <p:cNvPr id="8" name="Group 8"/>
          <p:cNvGrpSpPr/>
          <p:nvPr/>
        </p:nvGrpSpPr>
        <p:grpSpPr>
          <a:xfrm>
            <a:off x="509215" y="5143500"/>
            <a:ext cx="14713337" cy="4748836"/>
            <a:chOff x="0" y="0"/>
            <a:chExt cx="19617783" cy="6331781"/>
          </a:xfrm>
        </p:grpSpPr>
        <p:sp>
          <p:nvSpPr>
            <p:cNvPr id="9" name="Freeform 9"/>
            <p:cNvSpPr/>
            <p:nvPr/>
          </p:nvSpPr>
          <p:spPr>
            <a:xfrm>
              <a:off x="0" y="0"/>
              <a:ext cx="19617782" cy="6331781"/>
            </a:xfrm>
            <a:custGeom>
              <a:avLst/>
              <a:gdLst/>
              <a:ahLst/>
              <a:cxnLst/>
              <a:rect l="l" t="t" r="r" b="b"/>
              <a:pathLst>
                <a:path w="19617782" h="6331781">
                  <a:moveTo>
                    <a:pt x="0" y="0"/>
                  </a:moveTo>
                  <a:lnTo>
                    <a:pt x="19617782" y="0"/>
                  </a:lnTo>
                  <a:lnTo>
                    <a:pt x="19617782" y="6331781"/>
                  </a:lnTo>
                  <a:lnTo>
                    <a:pt x="0" y="6331781"/>
                  </a:lnTo>
                  <a:close/>
                </a:path>
              </a:pathLst>
            </a:custGeom>
            <a:solidFill>
              <a:srgbClr val="000000">
                <a:alpha val="0"/>
              </a:srgbClr>
            </a:solidFill>
          </p:spPr>
        </p:sp>
        <p:sp>
          <p:nvSpPr>
            <p:cNvPr id="10" name="TextBox 10"/>
            <p:cNvSpPr txBox="1"/>
            <p:nvPr/>
          </p:nvSpPr>
          <p:spPr>
            <a:xfrm>
              <a:off x="0" y="-28575"/>
              <a:ext cx="19617783" cy="6360356"/>
            </a:xfrm>
            <a:prstGeom prst="rect">
              <a:avLst/>
            </a:prstGeom>
          </p:spPr>
          <p:txBody>
            <a:bodyPr lIns="0" tIns="0" rIns="0" bIns="0" rtlCol="0" anchor="t"/>
            <a:lstStyle/>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Base Map </a:t>
              </a:r>
            </a:p>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Plant identification</a:t>
              </a:r>
            </a:p>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Soil test</a:t>
              </a:r>
            </a:p>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Client Interview (SLT)</a:t>
              </a:r>
            </a:p>
            <a:p>
              <a:pPr marL="914171" lvl="2" indent="-304724" algn="l">
                <a:lnSpc>
                  <a:spcPts val="5198"/>
                </a:lnSpc>
                <a:buFont typeface="Arial"/>
                <a:buChar char="⚬"/>
              </a:pPr>
              <a:r>
                <a:rPr lang="en-US" sz="3999">
                  <a:solidFill>
                    <a:srgbClr val="000000"/>
                  </a:solidFill>
                  <a:latin typeface="Tex Gyre Pagella"/>
                  <a:ea typeface="Tex Gyre Pagella"/>
                  <a:cs typeface="Tex Gyre Pagella"/>
                  <a:sym typeface="Tex Gyre Pagella"/>
                </a:rPr>
                <a:t>Survey (students, teachers, parents)</a:t>
              </a:r>
            </a:p>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PASTE </a:t>
              </a:r>
            </a:p>
            <a:p>
              <a:pPr marL="914278" lvl="2" indent="-304759" algn="l">
                <a:lnSpc>
                  <a:spcPts val="5199"/>
                </a:lnSpc>
              </a:pPr>
              <a:endParaRPr lang="en-US" sz="3999">
                <a:solidFill>
                  <a:srgbClr val="000000"/>
                </a:solidFill>
                <a:latin typeface="Tex Gyre Pagella"/>
                <a:ea typeface="Tex Gyre Pagella"/>
                <a:cs typeface="Tex Gyre Pagella"/>
                <a:sym typeface="Tex Gyre Pagella"/>
              </a:endParaRPr>
            </a:p>
          </p:txBody>
        </p:sp>
      </p:grpSp>
      <p:sp>
        <p:nvSpPr>
          <p:cNvPr id="11" name="Freeform 11" descr="https://media1-production-mightynetworks.imgix.net/asset/8e79caf2-9751-4934-a38a-054207e761bb/head__heart_hands__5_.png?ixlib=rails-4.2.0&amp;fm=jpg&amp;q=75&amp;auto=format"/>
          <p:cNvSpPr/>
          <p:nvPr/>
        </p:nvSpPr>
        <p:spPr>
          <a:xfrm>
            <a:off x="13185805" y="5143500"/>
            <a:ext cx="4073495" cy="4073495"/>
          </a:xfrm>
          <a:custGeom>
            <a:avLst/>
            <a:gdLst/>
            <a:ahLst/>
            <a:cxnLst/>
            <a:rect l="l" t="t" r="r" b="b"/>
            <a:pathLst>
              <a:path w="4073495" h="4073495">
                <a:moveTo>
                  <a:pt x="0" y="0"/>
                </a:moveTo>
                <a:lnTo>
                  <a:pt x="4073495" y="0"/>
                </a:lnTo>
                <a:lnTo>
                  <a:pt x="4073495" y="4073495"/>
                </a:lnTo>
                <a:lnTo>
                  <a:pt x="0" y="4073495"/>
                </a:lnTo>
                <a:lnTo>
                  <a:pt x="0" y="0"/>
                </a:lnTo>
                <a:close/>
              </a:path>
            </a:pathLst>
          </a:custGeom>
          <a:blipFill>
            <a:blip r:embed="rId3"/>
            <a:stretch>
              <a:fillRect/>
            </a:stretch>
          </a:blipFill>
        </p:spPr>
      </p:sp>
      <p:grpSp>
        <p:nvGrpSpPr>
          <p:cNvPr id="12" name="Group 12"/>
          <p:cNvGrpSpPr/>
          <p:nvPr/>
        </p:nvGrpSpPr>
        <p:grpSpPr>
          <a:xfrm>
            <a:off x="1028700" y="4366590"/>
            <a:ext cx="4800203" cy="900232"/>
            <a:chOff x="0" y="0"/>
            <a:chExt cx="6400271" cy="1200309"/>
          </a:xfrm>
        </p:grpSpPr>
        <p:sp>
          <p:nvSpPr>
            <p:cNvPr id="13" name="Freeform 13"/>
            <p:cNvSpPr/>
            <p:nvPr/>
          </p:nvSpPr>
          <p:spPr>
            <a:xfrm>
              <a:off x="0" y="0"/>
              <a:ext cx="6400271" cy="1200309"/>
            </a:xfrm>
            <a:custGeom>
              <a:avLst/>
              <a:gdLst/>
              <a:ahLst/>
              <a:cxnLst/>
              <a:rect l="l" t="t" r="r" b="b"/>
              <a:pathLst>
                <a:path w="6400271" h="1200309">
                  <a:moveTo>
                    <a:pt x="0" y="0"/>
                  </a:moveTo>
                  <a:lnTo>
                    <a:pt x="6400271" y="0"/>
                  </a:lnTo>
                  <a:lnTo>
                    <a:pt x="6400271" y="1200309"/>
                  </a:lnTo>
                  <a:lnTo>
                    <a:pt x="0" y="1200309"/>
                  </a:lnTo>
                  <a:close/>
                </a:path>
              </a:pathLst>
            </a:custGeom>
            <a:solidFill>
              <a:srgbClr val="000000">
                <a:alpha val="0"/>
              </a:srgbClr>
            </a:solidFill>
          </p:spPr>
        </p:sp>
        <p:sp>
          <p:nvSpPr>
            <p:cNvPr id="14" name="TextBox 14"/>
            <p:cNvSpPr txBox="1"/>
            <p:nvPr/>
          </p:nvSpPr>
          <p:spPr>
            <a:xfrm>
              <a:off x="0" y="-38100"/>
              <a:ext cx="6400271" cy="1238409"/>
            </a:xfrm>
            <a:prstGeom prst="rect">
              <a:avLst/>
            </a:prstGeom>
          </p:spPr>
          <p:txBody>
            <a:bodyPr lIns="0" tIns="0" rIns="0" bIns="0" rtlCol="0" anchor="t"/>
            <a:lstStyle/>
            <a:p>
              <a:pPr algn="l">
                <a:lnSpc>
                  <a:spcPts val="5848"/>
                </a:lnSpc>
              </a:pPr>
              <a:r>
                <a:rPr lang="en-US" sz="4499">
                  <a:solidFill>
                    <a:srgbClr val="000000"/>
                  </a:solidFill>
                  <a:latin typeface="Tex Gyre Pagella"/>
                  <a:ea typeface="Tex Gyre Pagella"/>
                  <a:cs typeface="Tex Gyre Pagella"/>
                  <a:sym typeface="Tex Gyre Pagella"/>
                </a:rPr>
                <a:t>Activities: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2116" y="1028700"/>
            <a:ext cx="15346883" cy="1779063"/>
            <a:chOff x="0" y="0"/>
            <a:chExt cx="20462511" cy="2372084"/>
          </a:xfrm>
        </p:grpSpPr>
        <p:sp>
          <p:nvSpPr>
            <p:cNvPr id="3" name="Freeform 3"/>
            <p:cNvSpPr/>
            <p:nvPr/>
          </p:nvSpPr>
          <p:spPr>
            <a:xfrm>
              <a:off x="0" y="0"/>
              <a:ext cx="20462494" cy="2372106"/>
            </a:xfrm>
            <a:custGeom>
              <a:avLst/>
              <a:gdLst/>
              <a:ahLst/>
              <a:cxnLst/>
              <a:rect l="l" t="t" r="r" b="b"/>
              <a:pathLst>
                <a:path w="20462494" h="2372106">
                  <a:moveTo>
                    <a:pt x="0" y="0"/>
                  </a:moveTo>
                  <a:lnTo>
                    <a:pt x="0" y="2372106"/>
                  </a:lnTo>
                  <a:lnTo>
                    <a:pt x="20462494" y="2372106"/>
                  </a:lnTo>
                  <a:lnTo>
                    <a:pt x="20462494" y="0"/>
                  </a:lnTo>
                  <a:lnTo>
                    <a:pt x="0" y="0"/>
                  </a:lnTo>
                  <a:close/>
                  <a:moveTo>
                    <a:pt x="20304252" y="2213864"/>
                  </a:moveTo>
                  <a:lnTo>
                    <a:pt x="154940" y="2213864"/>
                  </a:lnTo>
                  <a:lnTo>
                    <a:pt x="154940" y="154940"/>
                  </a:lnTo>
                  <a:lnTo>
                    <a:pt x="20304252" y="154940"/>
                  </a:lnTo>
                  <a:lnTo>
                    <a:pt x="20304252" y="2213864"/>
                  </a:lnTo>
                  <a:close/>
                </a:path>
              </a:pathLst>
            </a:custGeom>
            <a:solidFill>
              <a:srgbClr val="FFFFFF"/>
            </a:solidFill>
          </p:spPr>
        </p:sp>
      </p:grpSp>
      <p:grpSp>
        <p:nvGrpSpPr>
          <p:cNvPr id="4" name="Group 4"/>
          <p:cNvGrpSpPr/>
          <p:nvPr/>
        </p:nvGrpSpPr>
        <p:grpSpPr>
          <a:xfrm>
            <a:off x="1028700" y="1028700"/>
            <a:ext cx="3932034" cy="1010845"/>
            <a:chOff x="0" y="0"/>
            <a:chExt cx="5242712" cy="1347793"/>
          </a:xfrm>
        </p:grpSpPr>
        <p:sp>
          <p:nvSpPr>
            <p:cNvPr id="5" name="Freeform 5"/>
            <p:cNvSpPr/>
            <p:nvPr/>
          </p:nvSpPr>
          <p:spPr>
            <a:xfrm>
              <a:off x="0" y="0"/>
              <a:ext cx="5242712" cy="1347793"/>
            </a:xfrm>
            <a:custGeom>
              <a:avLst/>
              <a:gdLst/>
              <a:ahLst/>
              <a:cxnLst/>
              <a:rect l="l" t="t" r="r" b="b"/>
              <a:pathLst>
                <a:path w="5242712" h="1347793">
                  <a:moveTo>
                    <a:pt x="0" y="0"/>
                  </a:moveTo>
                  <a:lnTo>
                    <a:pt x="5242712" y="0"/>
                  </a:lnTo>
                  <a:lnTo>
                    <a:pt x="5242712" y="1347793"/>
                  </a:lnTo>
                  <a:lnTo>
                    <a:pt x="0" y="1347793"/>
                  </a:lnTo>
                  <a:close/>
                </a:path>
              </a:pathLst>
            </a:custGeom>
            <a:solidFill>
              <a:srgbClr val="000000">
                <a:alpha val="0"/>
              </a:srgbClr>
            </a:solidFill>
          </p:spPr>
        </p:sp>
        <p:sp>
          <p:nvSpPr>
            <p:cNvPr id="6" name="TextBox 6"/>
            <p:cNvSpPr txBox="1"/>
            <p:nvPr/>
          </p:nvSpPr>
          <p:spPr>
            <a:xfrm>
              <a:off x="0" y="-47625"/>
              <a:ext cx="5242712" cy="1395418"/>
            </a:xfrm>
            <a:prstGeom prst="rect">
              <a:avLst/>
            </a:prstGeom>
          </p:spPr>
          <p:txBody>
            <a:bodyPr lIns="0" tIns="0" rIns="0" bIns="0" rtlCol="0" anchor="t"/>
            <a:lstStyle/>
            <a:p>
              <a:pPr algn="ctr">
                <a:lnSpc>
                  <a:spcPts val="6498"/>
                </a:lnSpc>
              </a:pPr>
              <a:r>
                <a:rPr lang="en-US" sz="4999" b="1">
                  <a:solidFill>
                    <a:srgbClr val="F9870B"/>
                  </a:solidFill>
                  <a:latin typeface="Tex Gyre Pagella Bold"/>
                  <a:ea typeface="Tex Gyre Pagella Bold"/>
                  <a:cs typeface="Tex Gyre Pagella Bold"/>
                  <a:sym typeface="Tex Gyre Pagella Bold"/>
                </a:rPr>
                <a:t>PASTE sheet</a:t>
              </a:r>
            </a:p>
          </p:txBody>
        </p:sp>
      </p:grpSp>
      <p:grpSp>
        <p:nvGrpSpPr>
          <p:cNvPr id="7" name="Group 7"/>
          <p:cNvGrpSpPr>
            <a:grpSpLocks noChangeAspect="1"/>
          </p:cNvGrpSpPr>
          <p:nvPr/>
        </p:nvGrpSpPr>
        <p:grpSpPr>
          <a:xfrm rot="-3194460">
            <a:off x="16022140" y="6685579"/>
            <a:ext cx="819150" cy="1190625"/>
            <a:chOff x="0" y="0"/>
            <a:chExt cx="1092200" cy="1587500"/>
          </a:xfrm>
        </p:grpSpPr>
        <p:sp>
          <p:nvSpPr>
            <p:cNvPr id="8" name="Freeform 8"/>
            <p:cNvSpPr/>
            <p:nvPr/>
          </p:nvSpPr>
          <p:spPr>
            <a:xfrm>
              <a:off x="0" y="0"/>
              <a:ext cx="1092200" cy="1587500"/>
            </a:xfrm>
            <a:custGeom>
              <a:avLst/>
              <a:gdLst/>
              <a:ahLst/>
              <a:cxnLst/>
              <a:rect l="l" t="t" r="r" b="b"/>
              <a:pathLst>
                <a:path w="1092200" h="1587500">
                  <a:moveTo>
                    <a:pt x="1092200" y="0"/>
                  </a:moveTo>
                  <a:lnTo>
                    <a:pt x="899795" y="0"/>
                  </a:lnTo>
                  <a:lnTo>
                    <a:pt x="0" y="0"/>
                  </a:lnTo>
                  <a:lnTo>
                    <a:pt x="0" y="1587500"/>
                  </a:lnTo>
                  <a:lnTo>
                    <a:pt x="1092200" y="1587500"/>
                  </a:lnTo>
                  <a:lnTo>
                    <a:pt x="1092200" y="0"/>
                  </a:lnTo>
                  <a:close/>
                </a:path>
              </a:pathLst>
            </a:custGeom>
            <a:blipFill>
              <a:blip r:embed="rId3">
                <a:alphaModFix amt="92000"/>
              </a:blip>
              <a:stretch>
                <a:fillRect/>
              </a:stretch>
            </a:blipFill>
          </p:spPr>
        </p:sp>
      </p:grpSp>
      <p:grpSp>
        <p:nvGrpSpPr>
          <p:cNvPr id="9" name="Group 9"/>
          <p:cNvGrpSpPr>
            <a:grpSpLocks noChangeAspect="1"/>
          </p:cNvGrpSpPr>
          <p:nvPr/>
        </p:nvGrpSpPr>
        <p:grpSpPr>
          <a:xfrm rot="-979979">
            <a:off x="15441871" y="7620250"/>
            <a:ext cx="1648904" cy="1435157"/>
            <a:chOff x="0" y="0"/>
            <a:chExt cx="2057400" cy="1790700"/>
          </a:xfrm>
        </p:grpSpPr>
        <p:sp>
          <p:nvSpPr>
            <p:cNvPr id="10" name="Freeform 10"/>
            <p:cNvSpPr/>
            <p:nvPr/>
          </p:nvSpPr>
          <p:spPr>
            <a:xfrm>
              <a:off x="0" y="0"/>
              <a:ext cx="2057400" cy="1790700"/>
            </a:xfrm>
            <a:custGeom>
              <a:avLst/>
              <a:gdLst/>
              <a:ahLst/>
              <a:cxnLst/>
              <a:rect l="l" t="t" r="r" b="b"/>
              <a:pathLst>
                <a:path w="2057400" h="1790700">
                  <a:moveTo>
                    <a:pt x="2057400" y="0"/>
                  </a:moveTo>
                  <a:lnTo>
                    <a:pt x="0" y="0"/>
                  </a:lnTo>
                  <a:lnTo>
                    <a:pt x="0" y="1790700"/>
                  </a:lnTo>
                  <a:lnTo>
                    <a:pt x="2057400" y="1790700"/>
                  </a:lnTo>
                  <a:lnTo>
                    <a:pt x="2057400" y="1326642"/>
                  </a:lnTo>
                  <a:lnTo>
                    <a:pt x="2057400" y="0"/>
                  </a:lnTo>
                  <a:close/>
                </a:path>
              </a:pathLst>
            </a:custGeom>
            <a:blipFill>
              <a:blip r:embed="rId4">
                <a:alphaModFix amt="97000"/>
              </a:blip>
              <a:stretch>
                <a:fillRect/>
              </a:stretch>
            </a:blipFill>
          </p:spPr>
        </p:sp>
      </p:grpSp>
      <p:sp>
        <p:nvSpPr>
          <p:cNvPr id="11" name="Freeform 11"/>
          <p:cNvSpPr/>
          <p:nvPr/>
        </p:nvSpPr>
        <p:spPr>
          <a:xfrm>
            <a:off x="3349294" y="1918232"/>
            <a:ext cx="11398120" cy="7461564"/>
          </a:xfrm>
          <a:custGeom>
            <a:avLst/>
            <a:gdLst/>
            <a:ahLst/>
            <a:cxnLst/>
            <a:rect l="l" t="t" r="r" b="b"/>
            <a:pathLst>
              <a:path w="11398120" h="7461564">
                <a:moveTo>
                  <a:pt x="0" y="0"/>
                </a:moveTo>
                <a:lnTo>
                  <a:pt x="11398120" y="0"/>
                </a:lnTo>
                <a:lnTo>
                  <a:pt x="11398120" y="7461563"/>
                </a:lnTo>
                <a:lnTo>
                  <a:pt x="0" y="7461563"/>
                </a:lnTo>
                <a:lnTo>
                  <a:pt x="0" y="0"/>
                </a:lnTo>
                <a:close/>
              </a:path>
            </a:pathLst>
          </a:custGeom>
          <a:blipFill>
            <a:blip r:embed="rId5"/>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2116" y="1028700"/>
            <a:ext cx="15346883" cy="1779063"/>
            <a:chOff x="0" y="0"/>
            <a:chExt cx="20462511" cy="2372084"/>
          </a:xfrm>
        </p:grpSpPr>
        <p:sp>
          <p:nvSpPr>
            <p:cNvPr id="3" name="Freeform 3"/>
            <p:cNvSpPr/>
            <p:nvPr/>
          </p:nvSpPr>
          <p:spPr>
            <a:xfrm>
              <a:off x="0" y="0"/>
              <a:ext cx="20462494" cy="2372106"/>
            </a:xfrm>
            <a:custGeom>
              <a:avLst/>
              <a:gdLst/>
              <a:ahLst/>
              <a:cxnLst/>
              <a:rect l="l" t="t" r="r" b="b"/>
              <a:pathLst>
                <a:path w="20462494" h="2372106">
                  <a:moveTo>
                    <a:pt x="0" y="0"/>
                  </a:moveTo>
                  <a:lnTo>
                    <a:pt x="0" y="2372106"/>
                  </a:lnTo>
                  <a:lnTo>
                    <a:pt x="20462494" y="2372106"/>
                  </a:lnTo>
                  <a:lnTo>
                    <a:pt x="20462494" y="0"/>
                  </a:lnTo>
                  <a:lnTo>
                    <a:pt x="0" y="0"/>
                  </a:lnTo>
                  <a:close/>
                  <a:moveTo>
                    <a:pt x="20304252" y="2213864"/>
                  </a:moveTo>
                  <a:lnTo>
                    <a:pt x="154940" y="2213864"/>
                  </a:lnTo>
                  <a:lnTo>
                    <a:pt x="154940" y="154940"/>
                  </a:lnTo>
                  <a:lnTo>
                    <a:pt x="20304252" y="154940"/>
                  </a:lnTo>
                  <a:lnTo>
                    <a:pt x="20304252" y="2213864"/>
                  </a:lnTo>
                  <a:close/>
                </a:path>
              </a:pathLst>
            </a:custGeom>
            <a:solidFill>
              <a:srgbClr val="FFFFFF"/>
            </a:solidFill>
          </p:spPr>
        </p:sp>
      </p:grpSp>
      <p:grpSp>
        <p:nvGrpSpPr>
          <p:cNvPr id="4" name="Group 4"/>
          <p:cNvGrpSpPr/>
          <p:nvPr/>
        </p:nvGrpSpPr>
        <p:grpSpPr>
          <a:xfrm>
            <a:off x="1028700" y="1108607"/>
            <a:ext cx="3236359" cy="1010845"/>
            <a:chOff x="0" y="0"/>
            <a:chExt cx="4315145" cy="1347793"/>
          </a:xfrm>
        </p:grpSpPr>
        <p:sp>
          <p:nvSpPr>
            <p:cNvPr id="5" name="Freeform 5"/>
            <p:cNvSpPr/>
            <p:nvPr/>
          </p:nvSpPr>
          <p:spPr>
            <a:xfrm>
              <a:off x="0" y="0"/>
              <a:ext cx="4315146" cy="1347793"/>
            </a:xfrm>
            <a:custGeom>
              <a:avLst/>
              <a:gdLst/>
              <a:ahLst/>
              <a:cxnLst/>
              <a:rect l="l" t="t" r="r" b="b"/>
              <a:pathLst>
                <a:path w="4315146" h="1347793">
                  <a:moveTo>
                    <a:pt x="0" y="0"/>
                  </a:moveTo>
                  <a:lnTo>
                    <a:pt x="4315146" y="0"/>
                  </a:lnTo>
                  <a:lnTo>
                    <a:pt x="4315146" y="1347793"/>
                  </a:lnTo>
                  <a:lnTo>
                    <a:pt x="0" y="1347793"/>
                  </a:lnTo>
                  <a:close/>
                </a:path>
              </a:pathLst>
            </a:custGeom>
            <a:solidFill>
              <a:srgbClr val="000000">
                <a:alpha val="0"/>
              </a:srgbClr>
            </a:solidFill>
          </p:spPr>
        </p:sp>
        <p:sp>
          <p:nvSpPr>
            <p:cNvPr id="6" name="TextBox 6"/>
            <p:cNvSpPr txBox="1"/>
            <p:nvPr/>
          </p:nvSpPr>
          <p:spPr>
            <a:xfrm>
              <a:off x="0" y="-47625"/>
              <a:ext cx="4315145" cy="1395418"/>
            </a:xfrm>
            <a:prstGeom prst="rect">
              <a:avLst/>
            </a:prstGeom>
          </p:spPr>
          <p:txBody>
            <a:bodyPr lIns="0" tIns="0" rIns="0" bIns="0" rtlCol="0" anchor="t"/>
            <a:lstStyle/>
            <a:p>
              <a:pPr algn="l">
                <a:lnSpc>
                  <a:spcPts val="6498"/>
                </a:lnSpc>
              </a:pPr>
              <a:r>
                <a:rPr lang="en-US" sz="4999" b="1">
                  <a:solidFill>
                    <a:srgbClr val="F9870B"/>
                  </a:solidFill>
                  <a:latin typeface="Tex Gyre Pagella Bold"/>
                  <a:ea typeface="Tex Gyre Pagella Bold"/>
                  <a:cs typeface="Tex Gyre Pagella Bold"/>
                  <a:sym typeface="Tex Gyre Pagella Bold"/>
                </a:rPr>
                <a:t>Analysis</a:t>
              </a:r>
            </a:p>
          </p:txBody>
        </p:sp>
      </p:grpSp>
      <p:grpSp>
        <p:nvGrpSpPr>
          <p:cNvPr id="7" name="Group 7"/>
          <p:cNvGrpSpPr/>
          <p:nvPr/>
        </p:nvGrpSpPr>
        <p:grpSpPr>
          <a:xfrm>
            <a:off x="1028700" y="2119451"/>
            <a:ext cx="11150798" cy="805486"/>
            <a:chOff x="0" y="0"/>
            <a:chExt cx="14867731" cy="1073981"/>
          </a:xfrm>
        </p:grpSpPr>
        <p:sp>
          <p:nvSpPr>
            <p:cNvPr id="8" name="Freeform 8"/>
            <p:cNvSpPr/>
            <p:nvPr/>
          </p:nvSpPr>
          <p:spPr>
            <a:xfrm>
              <a:off x="0" y="0"/>
              <a:ext cx="14867731" cy="1073981"/>
            </a:xfrm>
            <a:custGeom>
              <a:avLst/>
              <a:gdLst/>
              <a:ahLst/>
              <a:cxnLst/>
              <a:rect l="l" t="t" r="r" b="b"/>
              <a:pathLst>
                <a:path w="14867731" h="1073981">
                  <a:moveTo>
                    <a:pt x="0" y="0"/>
                  </a:moveTo>
                  <a:lnTo>
                    <a:pt x="14867731" y="0"/>
                  </a:lnTo>
                  <a:lnTo>
                    <a:pt x="14867731" y="1073981"/>
                  </a:lnTo>
                  <a:lnTo>
                    <a:pt x="0" y="1073981"/>
                  </a:lnTo>
                  <a:close/>
                </a:path>
              </a:pathLst>
            </a:custGeom>
            <a:solidFill>
              <a:srgbClr val="000000">
                <a:alpha val="0"/>
              </a:srgbClr>
            </a:solidFill>
          </p:spPr>
        </p:sp>
        <p:sp>
          <p:nvSpPr>
            <p:cNvPr id="9" name="TextBox 9"/>
            <p:cNvSpPr txBox="1"/>
            <p:nvPr/>
          </p:nvSpPr>
          <p:spPr>
            <a:xfrm>
              <a:off x="0" y="-28575"/>
              <a:ext cx="14867731" cy="1102556"/>
            </a:xfrm>
            <a:prstGeom prst="rect">
              <a:avLst/>
            </a:prstGeom>
          </p:spPr>
          <p:txBody>
            <a:bodyPr lIns="0" tIns="0" rIns="0" bIns="0" rtlCol="0" anchor="t"/>
            <a:lstStyle/>
            <a:p>
              <a:pPr algn="ctr">
                <a:lnSpc>
                  <a:spcPts val="5199"/>
                </a:lnSpc>
              </a:pPr>
              <a:r>
                <a:rPr lang="en-US" sz="3999">
                  <a:solidFill>
                    <a:srgbClr val="000000"/>
                  </a:solidFill>
                  <a:latin typeface="Tex Gyre Pagella"/>
                  <a:ea typeface="Tex Gyre Pagella"/>
                  <a:cs typeface="Tex Gyre Pagella"/>
                  <a:sym typeface="Tex Gyre Pagella"/>
                </a:rPr>
                <a:t>Analysing the data collected at the survey period.</a:t>
              </a:r>
            </a:p>
          </p:txBody>
        </p:sp>
      </p:grpSp>
      <p:grpSp>
        <p:nvGrpSpPr>
          <p:cNvPr id="10" name="Group 10"/>
          <p:cNvGrpSpPr/>
          <p:nvPr/>
        </p:nvGrpSpPr>
        <p:grpSpPr>
          <a:xfrm>
            <a:off x="708233" y="4874066"/>
            <a:ext cx="12170502" cy="2777161"/>
            <a:chOff x="0" y="0"/>
            <a:chExt cx="16227335" cy="3702881"/>
          </a:xfrm>
        </p:grpSpPr>
        <p:sp>
          <p:nvSpPr>
            <p:cNvPr id="11" name="Freeform 11"/>
            <p:cNvSpPr/>
            <p:nvPr/>
          </p:nvSpPr>
          <p:spPr>
            <a:xfrm>
              <a:off x="0" y="0"/>
              <a:ext cx="16227335" cy="3702881"/>
            </a:xfrm>
            <a:custGeom>
              <a:avLst/>
              <a:gdLst/>
              <a:ahLst/>
              <a:cxnLst/>
              <a:rect l="l" t="t" r="r" b="b"/>
              <a:pathLst>
                <a:path w="16227335" h="3702881">
                  <a:moveTo>
                    <a:pt x="0" y="0"/>
                  </a:moveTo>
                  <a:lnTo>
                    <a:pt x="16227335" y="0"/>
                  </a:lnTo>
                  <a:lnTo>
                    <a:pt x="16227335" y="3702881"/>
                  </a:lnTo>
                  <a:lnTo>
                    <a:pt x="0" y="3702881"/>
                  </a:lnTo>
                  <a:close/>
                </a:path>
              </a:pathLst>
            </a:custGeom>
            <a:solidFill>
              <a:srgbClr val="000000">
                <a:alpha val="0"/>
              </a:srgbClr>
            </a:solidFill>
          </p:spPr>
        </p:sp>
        <p:sp>
          <p:nvSpPr>
            <p:cNvPr id="12" name="TextBox 12"/>
            <p:cNvSpPr txBox="1"/>
            <p:nvPr/>
          </p:nvSpPr>
          <p:spPr>
            <a:xfrm>
              <a:off x="0" y="-28575"/>
              <a:ext cx="16227335" cy="3731456"/>
            </a:xfrm>
            <a:prstGeom prst="rect">
              <a:avLst/>
            </a:prstGeom>
          </p:spPr>
          <p:txBody>
            <a:bodyPr lIns="0" tIns="0" rIns="0" bIns="0" rtlCol="0" anchor="t"/>
            <a:lstStyle/>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Analyzing the soil test </a:t>
              </a:r>
            </a:p>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Working with the Survey and interview answers (identifying the main ideas/needs)</a:t>
              </a:r>
            </a:p>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Sector Analysis</a:t>
              </a:r>
            </a:p>
          </p:txBody>
        </p:sp>
      </p:grpSp>
      <p:sp>
        <p:nvSpPr>
          <p:cNvPr id="13" name="Freeform 13" descr="https://media1-production-mightynetworks.imgix.net/asset/c864c2d3-3c60-4ab1-9c33-2e79d8ed313e/head__heart_hands__3_.png?ixlib=rails-4.2.0&amp;fm=jpg&amp;q=75&amp;auto=format"/>
          <p:cNvSpPr/>
          <p:nvPr/>
        </p:nvSpPr>
        <p:spPr>
          <a:xfrm>
            <a:off x="13281945" y="5280945"/>
            <a:ext cx="3977355" cy="3977355"/>
          </a:xfrm>
          <a:custGeom>
            <a:avLst/>
            <a:gdLst/>
            <a:ahLst/>
            <a:cxnLst/>
            <a:rect l="l" t="t" r="r" b="b"/>
            <a:pathLst>
              <a:path w="3977355" h="3977355">
                <a:moveTo>
                  <a:pt x="0" y="0"/>
                </a:moveTo>
                <a:lnTo>
                  <a:pt x="3977355" y="0"/>
                </a:lnTo>
                <a:lnTo>
                  <a:pt x="3977355" y="3977355"/>
                </a:lnTo>
                <a:lnTo>
                  <a:pt x="0" y="3977355"/>
                </a:lnTo>
                <a:lnTo>
                  <a:pt x="0" y="0"/>
                </a:lnTo>
                <a:close/>
              </a:path>
            </a:pathLst>
          </a:custGeom>
          <a:blipFill>
            <a:blip r:embed="rId3"/>
            <a:stretch>
              <a:fillRect/>
            </a:stretch>
          </a:blipFill>
        </p:spPr>
      </p:sp>
      <p:grpSp>
        <p:nvGrpSpPr>
          <p:cNvPr id="14" name="Group 14"/>
          <p:cNvGrpSpPr/>
          <p:nvPr/>
        </p:nvGrpSpPr>
        <p:grpSpPr>
          <a:xfrm>
            <a:off x="1028700" y="3973834"/>
            <a:ext cx="5259189" cy="900232"/>
            <a:chOff x="0" y="0"/>
            <a:chExt cx="7012252" cy="1200309"/>
          </a:xfrm>
        </p:grpSpPr>
        <p:sp>
          <p:nvSpPr>
            <p:cNvPr id="15" name="Freeform 15"/>
            <p:cNvSpPr/>
            <p:nvPr/>
          </p:nvSpPr>
          <p:spPr>
            <a:xfrm>
              <a:off x="0" y="0"/>
              <a:ext cx="7012252" cy="1200309"/>
            </a:xfrm>
            <a:custGeom>
              <a:avLst/>
              <a:gdLst/>
              <a:ahLst/>
              <a:cxnLst/>
              <a:rect l="l" t="t" r="r" b="b"/>
              <a:pathLst>
                <a:path w="7012252" h="1200309">
                  <a:moveTo>
                    <a:pt x="0" y="0"/>
                  </a:moveTo>
                  <a:lnTo>
                    <a:pt x="7012252" y="0"/>
                  </a:lnTo>
                  <a:lnTo>
                    <a:pt x="7012252" y="1200309"/>
                  </a:lnTo>
                  <a:lnTo>
                    <a:pt x="0" y="1200309"/>
                  </a:lnTo>
                  <a:close/>
                </a:path>
              </a:pathLst>
            </a:custGeom>
            <a:solidFill>
              <a:srgbClr val="000000">
                <a:alpha val="0"/>
              </a:srgbClr>
            </a:solidFill>
          </p:spPr>
        </p:sp>
        <p:sp>
          <p:nvSpPr>
            <p:cNvPr id="16" name="TextBox 16"/>
            <p:cNvSpPr txBox="1"/>
            <p:nvPr/>
          </p:nvSpPr>
          <p:spPr>
            <a:xfrm>
              <a:off x="0" y="-38100"/>
              <a:ext cx="7012252" cy="1238409"/>
            </a:xfrm>
            <a:prstGeom prst="rect">
              <a:avLst/>
            </a:prstGeom>
          </p:spPr>
          <p:txBody>
            <a:bodyPr lIns="0" tIns="0" rIns="0" bIns="0" rtlCol="0" anchor="t"/>
            <a:lstStyle/>
            <a:p>
              <a:pPr algn="l">
                <a:lnSpc>
                  <a:spcPts val="5848"/>
                </a:lnSpc>
              </a:pPr>
              <a:r>
                <a:rPr lang="en-US" sz="4499">
                  <a:solidFill>
                    <a:srgbClr val="000000"/>
                  </a:solidFill>
                  <a:latin typeface="Tex Gyre Pagella"/>
                  <a:ea typeface="Tex Gyre Pagella"/>
                  <a:cs typeface="Tex Gyre Pagella"/>
                  <a:sym typeface="Tex Gyre Pagella"/>
                </a:rPr>
                <a:t>Activities:</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2116" y="1028700"/>
            <a:ext cx="15346883" cy="1779063"/>
            <a:chOff x="0" y="0"/>
            <a:chExt cx="20462511" cy="2372084"/>
          </a:xfrm>
        </p:grpSpPr>
        <p:sp>
          <p:nvSpPr>
            <p:cNvPr id="3" name="Freeform 3"/>
            <p:cNvSpPr/>
            <p:nvPr/>
          </p:nvSpPr>
          <p:spPr>
            <a:xfrm>
              <a:off x="0" y="0"/>
              <a:ext cx="20462494" cy="2372106"/>
            </a:xfrm>
            <a:custGeom>
              <a:avLst/>
              <a:gdLst/>
              <a:ahLst/>
              <a:cxnLst/>
              <a:rect l="l" t="t" r="r" b="b"/>
              <a:pathLst>
                <a:path w="20462494" h="2372106">
                  <a:moveTo>
                    <a:pt x="0" y="0"/>
                  </a:moveTo>
                  <a:lnTo>
                    <a:pt x="0" y="2372106"/>
                  </a:lnTo>
                  <a:lnTo>
                    <a:pt x="20462494" y="2372106"/>
                  </a:lnTo>
                  <a:lnTo>
                    <a:pt x="20462494" y="0"/>
                  </a:lnTo>
                  <a:lnTo>
                    <a:pt x="0" y="0"/>
                  </a:lnTo>
                  <a:close/>
                  <a:moveTo>
                    <a:pt x="20304252" y="2213864"/>
                  </a:moveTo>
                  <a:lnTo>
                    <a:pt x="154940" y="2213864"/>
                  </a:lnTo>
                  <a:lnTo>
                    <a:pt x="154940" y="154940"/>
                  </a:lnTo>
                  <a:lnTo>
                    <a:pt x="20304252" y="154940"/>
                  </a:lnTo>
                  <a:lnTo>
                    <a:pt x="20304252" y="2213864"/>
                  </a:lnTo>
                  <a:close/>
                </a:path>
              </a:pathLst>
            </a:custGeom>
            <a:solidFill>
              <a:srgbClr val="FFFFFF"/>
            </a:solidFill>
          </p:spPr>
        </p:sp>
      </p:grpSp>
      <p:grpSp>
        <p:nvGrpSpPr>
          <p:cNvPr id="4" name="Group 4"/>
          <p:cNvGrpSpPr/>
          <p:nvPr/>
        </p:nvGrpSpPr>
        <p:grpSpPr>
          <a:xfrm>
            <a:off x="1028700" y="2039545"/>
            <a:ext cx="10253803" cy="805486"/>
            <a:chOff x="0" y="0"/>
            <a:chExt cx="13671737" cy="1073981"/>
          </a:xfrm>
        </p:grpSpPr>
        <p:sp>
          <p:nvSpPr>
            <p:cNvPr id="5" name="Freeform 5"/>
            <p:cNvSpPr/>
            <p:nvPr/>
          </p:nvSpPr>
          <p:spPr>
            <a:xfrm>
              <a:off x="0" y="0"/>
              <a:ext cx="13671736" cy="1073981"/>
            </a:xfrm>
            <a:custGeom>
              <a:avLst/>
              <a:gdLst/>
              <a:ahLst/>
              <a:cxnLst/>
              <a:rect l="l" t="t" r="r" b="b"/>
              <a:pathLst>
                <a:path w="13671736" h="1073981">
                  <a:moveTo>
                    <a:pt x="0" y="0"/>
                  </a:moveTo>
                  <a:lnTo>
                    <a:pt x="13671736" y="0"/>
                  </a:lnTo>
                  <a:lnTo>
                    <a:pt x="13671736" y="1073981"/>
                  </a:lnTo>
                  <a:lnTo>
                    <a:pt x="0" y="1073981"/>
                  </a:lnTo>
                  <a:close/>
                </a:path>
              </a:pathLst>
            </a:custGeom>
            <a:solidFill>
              <a:srgbClr val="000000">
                <a:alpha val="0"/>
              </a:srgbClr>
            </a:solidFill>
          </p:spPr>
        </p:sp>
        <p:sp>
          <p:nvSpPr>
            <p:cNvPr id="6" name="TextBox 6"/>
            <p:cNvSpPr txBox="1"/>
            <p:nvPr/>
          </p:nvSpPr>
          <p:spPr>
            <a:xfrm>
              <a:off x="0" y="-28575"/>
              <a:ext cx="13671737" cy="1102556"/>
            </a:xfrm>
            <a:prstGeom prst="rect">
              <a:avLst/>
            </a:prstGeom>
          </p:spPr>
          <p:txBody>
            <a:bodyPr lIns="0" tIns="0" rIns="0" bIns="0" rtlCol="0" anchor="t"/>
            <a:lstStyle/>
            <a:p>
              <a:pPr algn="l">
                <a:lnSpc>
                  <a:spcPts val="5199"/>
                </a:lnSpc>
              </a:pPr>
              <a:r>
                <a:rPr lang="en-US" sz="3999">
                  <a:solidFill>
                    <a:srgbClr val="000000"/>
                  </a:solidFill>
                  <a:latin typeface="Tex Gyre Pagella"/>
                  <a:ea typeface="Tex Gyre Pagella"/>
                  <a:cs typeface="Tex Gyre Pagella"/>
                  <a:sym typeface="Tex Gyre Pagella"/>
                </a:rPr>
                <a:t>Making decisions, creating the final design. </a:t>
              </a:r>
            </a:p>
          </p:txBody>
        </p:sp>
      </p:grpSp>
      <p:grpSp>
        <p:nvGrpSpPr>
          <p:cNvPr id="7" name="Group 7"/>
          <p:cNvGrpSpPr/>
          <p:nvPr/>
        </p:nvGrpSpPr>
        <p:grpSpPr>
          <a:xfrm>
            <a:off x="1028700" y="1028700"/>
            <a:ext cx="10917337" cy="1010845"/>
            <a:chOff x="0" y="0"/>
            <a:chExt cx="14556449" cy="1347793"/>
          </a:xfrm>
        </p:grpSpPr>
        <p:sp>
          <p:nvSpPr>
            <p:cNvPr id="8" name="Freeform 8"/>
            <p:cNvSpPr/>
            <p:nvPr/>
          </p:nvSpPr>
          <p:spPr>
            <a:xfrm>
              <a:off x="0" y="0"/>
              <a:ext cx="14556449" cy="1347793"/>
            </a:xfrm>
            <a:custGeom>
              <a:avLst/>
              <a:gdLst/>
              <a:ahLst/>
              <a:cxnLst/>
              <a:rect l="l" t="t" r="r" b="b"/>
              <a:pathLst>
                <a:path w="14556449" h="1347793">
                  <a:moveTo>
                    <a:pt x="0" y="0"/>
                  </a:moveTo>
                  <a:lnTo>
                    <a:pt x="14556449" y="0"/>
                  </a:lnTo>
                  <a:lnTo>
                    <a:pt x="14556449" y="1347793"/>
                  </a:lnTo>
                  <a:lnTo>
                    <a:pt x="0" y="1347793"/>
                  </a:lnTo>
                  <a:close/>
                </a:path>
              </a:pathLst>
            </a:custGeom>
            <a:solidFill>
              <a:srgbClr val="000000">
                <a:alpha val="0"/>
              </a:srgbClr>
            </a:solidFill>
          </p:spPr>
        </p:sp>
        <p:sp>
          <p:nvSpPr>
            <p:cNvPr id="9" name="TextBox 9"/>
            <p:cNvSpPr txBox="1"/>
            <p:nvPr/>
          </p:nvSpPr>
          <p:spPr>
            <a:xfrm>
              <a:off x="0" y="-47625"/>
              <a:ext cx="14556449" cy="1395418"/>
            </a:xfrm>
            <a:prstGeom prst="rect">
              <a:avLst/>
            </a:prstGeom>
          </p:spPr>
          <p:txBody>
            <a:bodyPr lIns="0" tIns="0" rIns="0" bIns="0" rtlCol="0" anchor="t"/>
            <a:lstStyle/>
            <a:p>
              <a:pPr algn="l">
                <a:lnSpc>
                  <a:spcPts val="6498"/>
                </a:lnSpc>
              </a:pPr>
              <a:r>
                <a:rPr lang="en-US" sz="4999" b="1">
                  <a:solidFill>
                    <a:srgbClr val="F9870B"/>
                  </a:solidFill>
                  <a:latin typeface="Tex Gyre Pagella Bold"/>
                  <a:ea typeface="Tex Gyre Pagella Bold"/>
                  <a:cs typeface="Tex Gyre Pagella Bold"/>
                  <a:sym typeface="Tex Gyre Pagella Bold"/>
                </a:rPr>
                <a:t>Design</a:t>
              </a:r>
            </a:p>
          </p:txBody>
        </p:sp>
      </p:grpSp>
      <p:grpSp>
        <p:nvGrpSpPr>
          <p:cNvPr id="10" name="Group 10"/>
          <p:cNvGrpSpPr/>
          <p:nvPr/>
        </p:nvGrpSpPr>
        <p:grpSpPr>
          <a:xfrm>
            <a:off x="805004" y="4200910"/>
            <a:ext cx="10926153" cy="6086090"/>
            <a:chOff x="0" y="0"/>
            <a:chExt cx="14568204" cy="8114787"/>
          </a:xfrm>
        </p:grpSpPr>
        <p:sp>
          <p:nvSpPr>
            <p:cNvPr id="11" name="Freeform 11"/>
            <p:cNvSpPr/>
            <p:nvPr/>
          </p:nvSpPr>
          <p:spPr>
            <a:xfrm>
              <a:off x="0" y="0"/>
              <a:ext cx="14568204" cy="8114787"/>
            </a:xfrm>
            <a:custGeom>
              <a:avLst/>
              <a:gdLst/>
              <a:ahLst/>
              <a:cxnLst/>
              <a:rect l="l" t="t" r="r" b="b"/>
              <a:pathLst>
                <a:path w="14568204" h="8114787">
                  <a:moveTo>
                    <a:pt x="0" y="0"/>
                  </a:moveTo>
                  <a:lnTo>
                    <a:pt x="14568204" y="0"/>
                  </a:lnTo>
                  <a:lnTo>
                    <a:pt x="14568204" y="8114787"/>
                  </a:lnTo>
                  <a:lnTo>
                    <a:pt x="0" y="8114787"/>
                  </a:lnTo>
                  <a:close/>
                </a:path>
              </a:pathLst>
            </a:custGeom>
            <a:solidFill>
              <a:srgbClr val="000000">
                <a:alpha val="0"/>
              </a:srgbClr>
            </a:solidFill>
          </p:spPr>
        </p:sp>
        <p:sp>
          <p:nvSpPr>
            <p:cNvPr id="12" name="TextBox 12"/>
            <p:cNvSpPr txBox="1"/>
            <p:nvPr/>
          </p:nvSpPr>
          <p:spPr>
            <a:xfrm>
              <a:off x="0" y="-28575"/>
              <a:ext cx="14568204" cy="8143362"/>
            </a:xfrm>
            <a:prstGeom prst="rect">
              <a:avLst/>
            </a:prstGeom>
          </p:spPr>
          <p:txBody>
            <a:bodyPr lIns="0" tIns="0" rIns="0" bIns="0" rtlCol="0" anchor="t"/>
            <a:lstStyle/>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Drawing/design competition </a:t>
              </a:r>
            </a:p>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Having a look at the competition materials (picking ideas)</a:t>
              </a:r>
            </a:p>
            <a:p>
              <a:pPr marL="914171" lvl="2" indent="-304724" algn="l">
                <a:lnSpc>
                  <a:spcPts val="5198"/>
                </a:lnSpc>
                <a:buFont typeface="Arial"/>
                <a:buChar char="⚬"/>
              </a:pPr>
              <a:r>
                <a:rPr lang="en-US" sz="3999">
                  <a:solidFill>
                    <a:srgbClr val="000000"/>
                  </a:solidFill>
                  <a:latin typeface="Tex Gyre Pagella"/>
                  <a:ea typeface="Tex Gyre Pagella"/>
                  <a:cs typeface="Tex Gyre Pagella"/>
                  <a:sym typeface="Tex Gyre Pagella"/>
                </a:rPr>
                <a:t>Plant Cards</a:t>
              </a:r>
            </a:p>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Placing the final design ideas on the map</a:t>
              </a:r>
            </a:p>
            <a:p>
              <a:pPr marL="914278" lvl="2" indent="-304759" algn="ctr">
                <a:lnSpc>
                  <a:spcPts val="6498"/>
                </a:lnSpc>
              </a:pPr>
              <a:endParaRPr lang="en-US" sz="3999">
                <a:solidFill>
                  <a:srgbClr val="000000"/>
                </a:solidFill>
                <a:latin typeface="Tex Gyre Pagella"/>
                <a:ea typeface="Tex Gyre Pagella"/>
                <a:cs typeface="Tex Gyre Pagella"/>
                <a:sym typeface="Tex Gyre Pagella"/>
              </a:endParaRPr>
            </a:p>
          </p:txBody>
        </p:sp>
      </p:grpSp>
      <p:sp>
        <p:nvSpPr>
          <p:cNvPr id="13" name="Freeform 13" descr="https://media1-production-mightynetworks.imgix.net/asset/a2976c4f-d9f7-4985-a55b-7f13233bb7a3/1733820172177.png?ixlib=rails-4.2.0&amp;fm=jpg&amp;q=75&amp;auto=format"/>
          <p:cNvSpPr/>
          <p:nvPr/>
        </p:nvSpPr>
        <p:spPr>
          <a:xfrm>
            <a:off x="13281945" y="5280945"/>
            <a:ext cx="3977355" cy="3977355"/>
          </a:xfrm>
          <a:custGeom>
            <a:avLst/>
            <a:gdLst/>
            <a:ahLst/>
            <a:cxnLst/>
            <a:rect l="l" t="t" r="r" b="b"/>
            <a:pathLst>
              <a:path w="3977355" h="3977355">
                <a:moveTo>
                  <a:pt x="0" y="0"/>
                </a:moveTo>
                <a:lnTo>
                  <a:pt x="3977355" y="0"/>
                </a:lnTo>
                <a:lnTo>
                  <a:pt x="3977355" y="3977355"/>
                </a:lnTo>
                <a:lnTo>
                  <a:pt x="0" y="3977355"/>
                </a:lnTo>
                <a:lnTo>
                  <a:pt x="0" y="0"/>
                </a:lnTo>
                <a:close/>
              </a:path>
            </a:pathLst>
          </a:custGeom>
          <a:blipFill>
            <a:blip r:embed="rId3"/>
            <a:stretch>
              <a:fillRect/>
            </a:stretch>
          </a:blipFill>
        </p:spPr>
      </p:sp>
      <p:grpSp>
        <p:nvGrpSpPr>
          <p:cNvPr id="14" name="Group 14"/>
          <p:cNvGrpSpPr/>
          <p:nvPr/>
        </p:nvGrpSpPr>
        <p:grpSpPr>
          <a:xfrm>
            <a:off x="1028700" y="3397635"/>
            <a:ext cx="5486400" cy="1004495"/>
            <a:chOff x="0" y="0"/>
            <a:chExt cx="7315200" cy="1339326"/>
          </a:xfrm>
        </p:grpSpPr>
        <p:sp>
          <p:nvSpPr>
            <p:cNvPr id="15" name="Freeform 15"/>
            <p:cNvSpPr/>
            <p:nvPr/>
          </p:nvSpPr>
          <p:spPr>
            <a:xfrm>
              <a:off x="0" y="0"/>
              <a:ext cx="7315200" cy="1339326"/>
            </a:xfrm>
            <a:custGeom>
              <a:avLst/>
              <a:gdLst/>
              <a:ahLst/>
              <a:cxnLst/>
              <a:rect l="l" t="t" r="r" b="b"/>
              <a:pathLst>
                <a:path w="7315200" h="1339326">
                  <a:moveTo>
                    <a:pt x="0" y="0"/>
                  </a:moveTo>
                  <a:lnTo>
                    <a:pt x="7315200" y="0"/>
                  </a:lnTo>
                  <a:lnTo>
                    <a:pt x="7315200" y="1339326"/>
                  </a:lnTo>
                  <a:lnTo>
                    <a:pt x="0" y="1339326"/>
                  </a:lnTo>
                  <a:close/>
                </a:path>
              </a:pathLst>
            </a:custGeom>
            <a:solidFill>
              <a:srgbClr val="000000">
                <a:alpha val="0"/>
              </a:srgbClr>
            </a:solidFill>
          </p:spPr>
        </p:sp>
        <p:sp>
          <p:nvSpPr>
            <p:cNvPr id="16" name="TextBox 16"/>
            <p:cNvSpPr txBox="1"/>
            <p:nvPr/>
          </p:nvSpPr>
          <p:spPr>
            <a:xfrm>
              <a:off x="0" y="-38100"/>
              <a:ext cx="7315200" cy="1377426"/>
            </a:xfrm>
            <a:prstGeom prst="rect">
              <a:avLst/>
            </a:prstGeom>
          </p:spPr>
          <p:txBody>
            <a:bodyPr lIns="0" tIns="0" rIns="0" bIns="0" rtlCol="0" anchor="t"/>
            <a:lstStyle/>
            <a:p>
              <a:pPr algn="l">
                <a:lnSpc>
                  <a:spcPts val="5848"/>
                </a:lnSpc>
              </a:pPr>
              <a:r>
                <a:rPr lang="en-US" sz="4499">
                  <a:solidFill>
                    <a:srgbClr val="000000"/>
                  </a:solidFill>
                  <a:latin typeface="Tex Gyre Pagella"/>
                  <a:ea typeface="Tex Gyre Pagella"/>
                  <a:cs typeface="Tex Gyre Pagella"/>
                  <a:sym typeface="Tex Gyre Pagella"/>
                </a:rPr>
                <a:t>Activities: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77144" y="1910641"/>
            <a:ext cx="4605296" cy="8158571"/>
          </a:xfrm>
          <a:custGeom>
            <a:avLst/>
            <a:gdLst/>
            <a:ahLst/>
            <a:cxnLst/>
            <a:rect l="l" t="t" r="r" b="b"/>
            <a:pathLst>
              <a:path w="4605296" h="8158571">
                <a:moveTo>
                  <a:pt x="0" y="0"/>
                </a:moveTo>
                <a:lnTo>
                  <a:pt x="4605296" y="0"/>
                </a:lnTo>
                <a:lnTo>
                  <a:pt x="4605296" y="8158571"/>
                </a:lnTo>
                <a:lnTo>
                  <a:pt x="0" y="8158571"/>
                </a:lnTo>
                <a:lnTo>
                  <a:pt x="0" y="0"/>
                </a:lnTo>
                <a:close/>
              </a:path>
            </a:pathLst>
          </a:custGeom>
          <a:blipFill>
            <a:blip r:embed="rId3"/>
            <a:stretch>
              <a:fillRect l="-8" r="-8"/>
            </a:stretch>
          </a:blipFill>
        </p:spPr>
      </p:sp>
      <p:sp>
        <p:nvSpPr>
          <p:cNvPr id="3" name="Freeform 3"/>
          <p:cNvSpPr/>
          <p:nvPr/>
        </p:nvSpPr>
        <p:spPr>
          <a:xfrm>
            <a:off x="3483580" y="8152226"/>
            <a:ext cx="3657050" cy="1915598"/>
          </a:xfrm>
          <a:custGeom>
            <a:avLst/>
            <a:gdLst/>
            <a:ahLst/>
            <a:cxnLst/>
            <a:rect l="l" t="t" r="r" b="b"/>
            <a:pathLst>
              <a:path w="3657050" h="1915598">
                <a:moveTo>
                  <a:pt x="0" y="0"/>
                </a:moveTo>
                <a:lnTo>
                  <a:pt x="3657050" y="0"/>
                </a:lnTo>
                <a:lnTo>
                  <a:pt x="3657050" y="1915598"/>
                </a:lnTo>
                <a:lnTo>
                  <a:pt x="0" y="1915598"/>
                </a:lnTo>
                <a:lnTo>
                  <a:pt x="0" y="0"/>
                </a:lnTo>
                <a:close/>
              </a:path>
            </a:pathLst>
          </a:custGeom>
          <a:blipFill>
            <a:blip r:embed="rId4"/>
            <a:stretch>
              <a:fillRect l="-51" r="-51"/>
            </a:stretch>
          </a:blipFill>
        </p:spPr>
      </p:sp>
      <p:sp>
        <p:nvSpPr>
          <p:cNvPr id="4" name="Freeform 4"/>
          <p:cNvSpPr/>
          <p:nvPr/>
        </p:nvSpPr>
        <p:spPr>
          <a:xfrm>
            <a:off x="4132170" y="219178"/>
            <a:ext cx="2725818" cy="2161952"/>
          </a:xfrm>
          <a:custGeom>
            <a:avLst/>
            <a:gdLst/>
            <a:ahLst/>
            <a:cxnLst/>
            <a:rect l="l" t="t" r="r" b="b"/>
            <a:pathLst>
              <a:path w="2725818" h="2161952">
                <a:moveTo>
                  <a:pt x="0" y="0"/>
                </a:moveTo>
                <a:lnTo>
                  <a:pt x="2725818" y="0"/>
                </a:lnTo>
                <a:lnTo>
                  <a:pt x="2725818" y="2161952"/>
                </a:lnTo>
                <a:lnTo>
                  <a:pt x="0" y="2161952"/>
                </a:lnTo>
                <a:lnTo>
                  <a:pt x="0" y="0"/>
                </a:lnTo>
                <a:close/>
              </a:path>
            </a:pathLst>
          </a:custGeom>
          <a:blipFill>
            <a:blip r:embed="rId5"/>
            <a:stretch>
              <a:fillRect t="-47" b="-47"/>
            </a:stretch>
          </a:blipFill>
        </p:spPr>
      </p:sp>
      <p:sp>
        <p:nvSpPr>
          <p:cNvPr id="5" name="Freeform 5"/>
          <p:cNvSpPr/>
          <p:nvPr/>
        </p:nvSpPr>
        <p:spPr>
          <a:xfrm>
            <a:off x="12447478" y="2095488"/>
            <a:ext cx="2778180" cy="2080704"/>
          </a:xfrm>
          <a:custGeom>
            <a:avLst/>
            <a:gdLst/>
            <a:ahLst/>
            <a:cxnLst/>
            <a:rect l="l" t="t" r="r" b="b"/>
            <a:pathLst>
              <a:path w="2778180" h="2080704">
                <a:moveTo>
                  <a:pt x="0" y="0"/>
                </a:moveTo>
                <a:lnTo>
                  <a:pt x="2778180" y="0"/>
                </a:lnTo>
                <a:lnTo>
                  <a:pt x="2778180" y="2080704"/>
                </a:lnTo>
                <a:lnTo>
                  <a:pt x="0" y="2080704"/>
                </a:lnTo>
                <a:lnTo>
                  <a:pt x="0" y="0"/>
                </a:lnTo>
                <a:close/>
              </a:path>
            </a:pathLst>
          </a:custGeom>
          <a:blipFill>
            <a:blip r:embed="rId6"/>
            <a:stretch>
              <a:fillRect/>
            </a:stretch>
          </a:blipFill>
        </p:spPr>
      </p:sp>
      <p:sp>
        <p:nvSpPr>
          <p:cNvPr id="6" name="Freeform 6"/>
          <p:cNvSpPr/>
          <p:nvPr/>
        </p:nvSpPr>
        <p:spPr>
          <a:xfrm>
            <a:off x="12447477" y="4671194"/>
            <a:ext cx="2380485" cy="2380485"/>
          </a:xfrm>
          <a:custGeom>
            <a:avLst/>
            <a:gdLst/>
            <a:ahLst/>
            <a:cxnLst/>
            <a:rect l="l" t="t" r="r" b="b"/>
            <a:pathLst>
              <a:path w="2380485" h="2380485">
                <a:moveTo>
                  <a:pt x="0" y="0"/>
                </a:moveTo>
                <a:lnTo>
                  <a:pt x="2380485" y="0"/>
                </a:lnTo>
                <a:lnTo>
                  <a:pt x="2380485" y="2380485"/>
                </a:lnTo>
                <a:lnTo>
                  <a:pt x="0" y="2380485"/>
                </a:lnTo>
                <a:lnTo>
                  <a:pt x="0" y="0"/>
                </a:lnTo>
                <a:close/>
              </a:path>
            </a:pathLst>
          </a:custGeom>
          <a:blipFill>
            <a:blip r:embed="rId7"/>
            <a:stretch>
              <a:fillRect/>
            </a:stretch>
          </a:blipFill>
        </p:spPr>
      </p:sp>
      <p:grpSp>
        <p:nvGrpSpPr>
          <p:cNvPr id="7" name="Group 7"/>
          <p:cNvGrpSpPr/>
          <p:nvPr/>
        </p:nvGrpSpPr>
        <p:grpSpPr>
          <a:xfrm>
            <a:off x="1670627" y="976380"/>
            <a:ext cx="2936420" cy="600164"/>
            <a:chOff x="0" y="0"/>
            <a:chExt cx="3915227" cy="800219"/>
          </a:xfrm>
        </p:grpSpPr>
        <p:sp>
          <p:nvSpPr>
            <p:cNvPr id="8" name="Freeform 8"/>
            <p:cNvSpPr/>
            <p:nvPr/>
          </p:nvSpPr>
          <p:spPr>
            <a:xfrm>
              <a:off x="0" y="0"/>
              <a:ext cx="3915227" cy="800219"/>
            </a:xfrm>
            <a:custGeom>
              <a:avLst/>
              <a:gdLst/>
              <a:ahLst/>
              <a:cxnLst/>
              <a:rect l="l" t="t" r="r" b="b"/>
              <a:pathLst>
                <a:path w="3915227" h="800219">
                  <a:moveTo>
                    <a:pt x="0" y="0"/>
                  </a:moveTo>
                  <a:lnTo>
                    <a:pt x="3915227" y="0"/>
                  </a:lnTo>
                  <a:lnTo>
                    <a:pt x="3915227" y="800219"/>
                  </a:lnTo>
                  <a:lnTo>
                    <a:pt x="0" y="800219"/>
                  </a:lnTo>
                  <a:close/>
                </a:path>
              </a:pathLst>
            </a:custGeom>
            <a:solidFill>
              <a:srgbClr val="000000">
                <a:alpha val="0"/>
              </a:srgbClr>
            </a:solidFill>
          </p:spPr>
        </p:sp>
        <p:sp>
          <p:nvSpPr>
            <p:cNvPr id="9" name="TextBox 9"/>
            <p:cNvSpPr txBox="1"/>
            <p:nvPr/>
          </p:nvSpPr>
          <p:spPr>
            <a:xfrm>
              <a:off x="0" y="-9525"/>
              <a:ext cx="3915227" cy="809744"/>
            </a:xfrm>
            <a:prstGeom prst="rect">
              <a:avLst/>
            </a:prstGeom>
          </p:spPr>
          <p:txBody>
            <a:bodyPr lIns="0" tIns="0" rIns="0" bIns="0" rtlCol="0" anchor="t"/>
            <a:lstStyle/>
            <a:p>
              <a:pPr algn="l">
                <a:lnSpc>
                  <a:spcPts val="3960"/>
                </a:lnSpc>
              </a:pPr>
              <a:r>
                <a:rPr lang="en-US" sz="3300">
                  <a:solidFill>
                    <a:srgbClr val="000000"/>
                  </a:solidFill>
                  <a:latin typeface="Garamond"/>
                  <a:ea typeface="Garamond"/>
                  <a:cs typeface="Garamond"/>
                  <a:sym typeface="Garamond"/>
                </a:rPr>
                <a:t>Wildlife pond</a:t>
              </a:r>
            </a:p>
          </p:txBody>
        </p:sp>
      </p:grpSp>
      <p:sp>
        <p:nvSpPr>
          <p:cNvPr id="10" name="AutoShape 10"/>
          <p:cNvSpPr/>
          <p:nvPr/>
        </p:nvSpPr>
        <p:spPr>
          <a:xfrm rot="978553">
            <a:off x="6837513" y="1993094"/>
            <a:ext cx="2415981" cy="0"/>
          </a:xfrm>
          <a:prstGeom prst="line">
            <a:avLst/>
          </a:prstGeom>
          <a:ln w="19050" cap="rnd">
            <a:solidFill>
              <a:srgbClr val="4F81BD"/>
            </a:solidFill>
            <a:prstDash val="solid"/>
            <a:headEnd type="none" w="sm" len="sm"/>
            <a:tailEnd type="triangle" w="lg" len="med"/>
          </a:ln>
        </p:spPr>
      </p:sp>
      <p:grpSp>
        <p:nvGrpSpPr>
          <p:cNvPr id="11" name="Group 11"/>
          <p:cNvGrpSpPr/>
          <p:nvPr/>
        </p:nvGrpSpPr>
        <p:grpSpPr>
          <a:xfrm>
            <a:off x="8936612" y="483644"/>
            <a:ext cx="3053136" cy="600164"/>
            <a:chOff x="0" y="0"/>
            <a:chExt cx="4070848" cy="800219"/>
          </a:xfrm>
        </p:grpSpPr>
        <p:sp>
          <p:nvSpPr>
            <p:cNvPr id="12" name="Freeform 12"/>
            <p:cNvSpPr/>
            <p:nvPr/>
          </p:nvSpPr>
          <p:spPr>
            <a:xfrm>
              <a:off x="0" y="0"/>
              <a:ext cx="4070848" cy="800219"/>
            </a:xfrm>
            <a:custGeom>
              <a:avLst/>
              <a:gdLst/>
              <a:ahLst/>
              <a:cxnLst/>
              <a:rect l="l" t="t" r="r" b="b"/>
              <a:pathLst>
                <a:path w="4070848" h="800219">
                  <a:moveTo>
                    <a:pt x="0" y="0"/>
                  </a:moveTo>
                  <a:lnTo>
                    <a:pt x="4070848" y="0"/>
                  </a:lnTo>
                  <a:lnTo>
                    <a:pt x="4070848" y="800219"/>
                  </a:lnTo>
                  <a:lnTo>
                    <a:pt x="0" y="800219"/>
                  </a:lnTo>
                  <a:close/>
                </a:path>
              </a:pathLst>
            </a:custGeom>
            <a:solidFill>
              <a:srgbClr val="000000">
                <a:alpha val="0"/>
              </a:srgbClr>
            </a:solidFill>
          </p:spPr>
        </p:sp>
        <p:sp>
          <p:nvSpPr>
            <p:cNvPr id="13" name="TextBox 13"/>
            <p:cNvSpPr txBox="1"/>
            <p:nvPr/>
          </p:nvSpPr>
          <p:spPr>
            <a:xfrm>
              <a:off x="0" y="-9525"/>
              <a:ext cx="4070848" cy="809744"/>
            </a:xfrm>
            <a:prstGeom prst="rect">
              <a:avLst/>
            </a:prstGeom>
          </p:spPr>
          <p:txBody>
            <a:bodyPr lIns="0" tIns="0" rIns="0" bIns="0" rtlCol="0" anchor="t"/>
            <a:lstStyle/>
            <a:p>
              <a:pPr algn="l">
                <a:lnSpc>
                  <a:spcPts val="3960"/>
                </a:lnSpc>
              </a:pPr>
              <a:r>
                <a:rPr lang="en-US" sz="3300">
                  <a:solidFill>
                    <a:srgbClr val="000000"/>
                  </a:solidFill>
                  <a:latin typeface="Garamond"/>
                  <a:ea typeface="Garamond"/>
                  <a:cs typeface="Garamond"/>
                  <a:sym typeface="Garamond"/>
                </a:rPr>
                <a:t>Rainbow stairs</a:t>
              </a:r>
            </a:p>
          </p:txBody>
        </p:sp>
      </p:grpSp>
      <p:sp>
        <p:nvSpPr>
          <p:cNvPr id="14" name="AutoShape 14"/>
          <p:cNvSpPr/>
          <p:nvPr/>
        </p:nvSpPr>
        <p:spPr>
          <a:xfrm rot="5308250">
            <a:off x="9815230" y="1613186"/>
            <a:ext cx="1070804" cy="0"/>
          </a:xfrm>
          <a:prstGeom prst="line">
            <a:avLst/>
          </a:prstGeom>
          <a:ln w="19050" cap="rnd">
            <a:solidFill>
              <a:srgbClr val="4F81BD"/>
            </a:solidFill>
            <a:prstDash val="solid"/>
            <a:headEnd type="none" w="sm" len="sm"/>
            <a:tailEnd type="triangle" w="lg" len="med"/>
          </a:ln>
        </p:spPr>
      </p:sp>
      <p:grpSp>
        <p:nvGrpSpPr>
          <p:cNvPr id="15" name="Group 15"/>
          <p:cNvGrpSpPr/>
          <p:nvPr/>
        </p:nvGrpSpPr>
        <p:grpSpPr>
          <a:xfrm>
            <a:off x="416423" y="3266390"/>
            <a:ext cx="2936420" cy="600164"/>
            <a:chOff x="0" y="0"/>
            <a:chExt cx="3915227" cy="800219"/>
          </a:xfrm>
        </p:grpSpPr>
        <p:sp>
          <p:nvSpPr>
            <p:cNvPr id="16" name="Freeform 16"/>
            <p:cNvSpPr/>
            <p:nvPr/>
          </p:nvSpPr>
          <p:spPr>
            <a:xfrm>
              <a:off x="0" y="0"/>
              <a:ext cx="3915227" cy="800219"/>
            </a:xfrm>
            <a:custGeom>
              <a:avLst/>
              <a:gdLst/>
              <a:ahLst/>
              <a:cxnLst/>
              <a:rect l="l" t="t" r="r" b="b"/>
              <a:pathLst>
                <a:path w="3915227" h="800219">
                  <a:moveTo>
                    <a:pt x="0" y="0"/>
                  </a:moveTo>
                  <a:lnTo>
                    <a:pt x="3915227" y="0"/>
                  </a:lnTo>
                  <a:lnTo>
                    <a:pt x="3915227" y="800219"/>
                  </a:lnTo>
                  <a:lnTo>
                    <a:pt x="0" y="800219"/>
                  </a:lnTo>
                  <a:close/>
                </a:path>
              </a:pathLst>
            </a:custGeom>
            <a:solidFill>
              <a:srgbClr val="000000">
                <a:alpha val="0"/>
              </a:srgbClr>
            </a:solidFill>
          </p:spPr>
        </p:sp>
        <p:sp>
          <p:nvSpPr>
            <p:cNvPr id="17" name="TextBox 17"/>
            <p:cNvSpPr txBox="1"/>
            <p:nvPr/>
          </p:nvSpPr>
          <p:spPr>
            <a:xfrm>
              <a:off x="0" y="-9525"/>
              <a:ext cx="3915227" cy="809744"/>
            </a:xfrm>
            <a:prstGeom prst="rect">
              <a:avLst/>
            </a:prstGeom>
          </p:spPr>
          <p:txBody>
            <a:bodyPr lIns="0" tIns="0" rIns="0" bIns="0" rtlCol="0" anchor="t"/>
            <a:lstStyle/>
            <a:p>
              <a:pPr algn="l">
                <a:lnSpc>
                  <a:spcPts val="3960"/>
                </a:lnSpc>
              </a:pPr>
              <a:r>
                <a:rPr lang="en-US" sz="3300">
                  <a:solidFill>
                    <a:srgbClr val="000000"/>
                  </a:solidFill>
                  <a:latin typeface="Garamond"/>
                  <a:ea typeface="Garamond"/>
                  <a:cs typeface="Garamond"/>
                  <a:sym typeface="Garamond"/>
                </a:rPr>
                <a:t>Reading corner</a:t>
              </a:r>
            </a:p>
          </p:txBody>
        </p:sp>
      </p:grpSp>
      <p:sp>
        <p:nvSpPr>
          <p:cNvPr id="18" name="AutoShape 18"/>
          <p:cNvSpPr/>
          <p:nvPr/>
        </p:nvSpPr>
        <p:spPr>
          <a:xfrm rot="32200">
            <a:off x="5758836" y="3440685"/>
            <a:ext cx="3050728" cy="0"/>
          </a:xfrm>
          <a:prstGeom prst="line">
            <a:avLst/>
          </a:prstGeom>
          <a:ln w="19050" cap="rnd">
            <a:solidFill>
              <a:srgbClr val="4F81BD"/>
            </a:solidFill>
            <a:prstDash val="solid"/>
            <a:headEnd type="none" w="sm" len="sm"/>
            <a:tailEnd type="triangle" w="lg" len="med"/>
          </a:ln>
        </p:spPr>
      </p:sp>
      <p:grpSp>
        <p:nvGrpSpPr>
          <p:cNvPr id="19" name="Group 19"/>
          <p:cNvGrpSpPr/>
          <p:nvPr/>
        </p:nvGrpSpPr>
        <p:grpSpPr>
          <a:xfrm>
            <a:off x="14998811" y="4374099"/>
            <a:ext cx="2507931" cy="1615827"/>
            <a:chOff x="0" y="0"/>
            <a:chExt cx="3343908" cy="2154436"/>
          </a:xfrm>
        </p:grpSpPr>
        <p:sp>
          <p:nvSpPr>
            <p:cNvPr id="20" name="Freeform 20"/>
            <p:cNvSpPr/>
            <p:nvPr/>
          </p:nvSpPr>
          <p:spPr>
            <a:xfrm>
              <a:off x="0" y="0"/>
              <a:ext cx="3343908" cy="2154436"/>
            </a:xfrm>
            <a:custGeom>
              <a:avLst/>
              <a:gdLst/>
              <a:ahLst/>
              <a:cxnLst/>
              <a:rect l="l" t="t" r="r" b="b"/>
              <a:pathLst>
                <a:path w="3343908" h="2154436">
                  <a:moveTo>
                    <a:pt x="0" y="0"/>
                  </a:moveTo>
                  <a:lnTo>
                    <a:pt x="3343908" y="0"/>
                  </a:lnTo>
                  <a:lnTo>
                    <a:pt x="3343908" y="2154436"/>
                  </a:lnTo>
                  <a:lnTo>
                    <a:pt x="0" y="2154436"/>
                  </a:lnTo>
                  <a:close/>
                </a:path>
              </a:pathLst>
            </a:custGeom>
            <a:solidFill>
              <a:srgbClr val="000000">
                <a:alpha val="0"/>
              </a:srgbClr>
            </a:solidFill>
          </p:spPr>
        </p:sp>
        <p:sp>
          <p:nvSpPr>
            <p:cNvPr id="21" name="TextBox 21"/>
            <p:cNvSpPr txBox="1"/>
            <p:nvPr/>
          </p:nvSpPr>
          <p:spPr>
            <a:xfrm>
              <a:off x="0" y="-9525"/>
              <a:ext cx="3343908" cy="2163961"/>
            </a:xfrm>
            <a:prstGeom prst="rect">
              <a:avLst/>
            </a:prstGeom>
          </p:spPr>
          <p:txBody>
            <a:bodyPr lIns="0" tIns="0" rIns="0" bIns="0" rtlCol="0" anchor="t"/>
            <a:lstStyle/>
            <a:p>
              <a:pPr algn="l">
                <a:lnSpc>
                  <a:spcPts val="3960"/>
                </a:lnSpc>
              </a:pPr>
              <a:endParaRPr/>
            </a:p>
            <a:p>
              <a:pPr algn="l">
                <a:lnSpc>
                  <a:spcPts val="3960"/>
                </a:lnSpc>
              </a:pPr>
              <a:endParaRPr/>
            </a:p>
            <a:p>
              <a:pPr algn="l">
                <a:lnSpc>
                  <a:spcPts val="3960"/>
                </a:lnSpc>
              </a:pPr>
              <a:r>
                <a:rPr lang="en-US" sz="3300">
                  <a:solidFill>
                    <a:srgbClr val="000000"/>
                  </a:solidFill>
                  <a:latin typeface="Garamond"/>
                  <a:ea typeface="Garamond"/>
                  <a:cs typeface="Garamond"/>
                  <a:sym typeface="Garamond"/>
                </a:rPr>
                <a:t>Water butt</a:t>
              </a:r>
            </a:p>
          </p:txBody>
        </p:sp>
      </p:grpSp>
      <p:sp>
        <p:nvSpPr>
          <p:cNvPr id="22" name="AutoShape 22"/>
          <p:cNvSpPr/>
          <p:nvPr/>
        </p:nvSpPr>
        <p:spPr>
          <a:xfrm rot="-9908354">
            <a:off x="10830892" y="5158453"/>
            <a:ext cx="1582543" cy="0"/>
          </a:xfrm>
          <a:prstGeom prst="line">
            <a:avLst/>
          </a:prstGeom>
          <a:ln w="19050" cap="rnd">
            <a:solidFill>
              <a:srgbClr val="4F81BD"/>
            </a:solidFill>
            <a:prstDash val="solid"/>
            <a:headEnd type="none" w="sm" len="sm"/>
            <a:tailEnd type="triangle" w="lg" len="med"/>
          </a:ln>
        </p:spPr>
      </p:sp>
      <p:grpSp>
        <p:nvGrpSpPr>
          <p:cNvPr id="23" name="Group 23"/>
          <p:cNvGrpSpPr/>
          <p:nvPr/>
        </p:nvGrpSpPr>
        <p:grpSpPr>
          <a:xfrm>
            <a:off x="15150861" y="7995099"/>
            <a:ext cx="2011857" cy="600164"/>
            <a:chOff x="0" y="0"/>
            <a:chExt cx="2682476" cy="800219"/>
          </a:xfrm>
        </p:grpSpPr>
        <p:sp>
          <p:nvSpPr>
            <p:cNvPr id="24" name="Freeform 24"/>
            <p:cNvSpPr/>
            <p:nvPr/>
          </p:nvSpPr>
          <p:spPr>
            <a:xfrm>
              <a:off x="0" y="0"/>
              <a:ext cx="2682476" cy="800219"/>
            </a:xfrm>
            <a:custGeom>
              <a:avLst/>
              <a:gdLst/>
              <a:ahLst/>
              <a:cxnLst/>
              <a:rect l="l" t="t" r="r" b="b"/>
              <a:pathLst>
                <a:path w="2682476" h="800219">
                  <a:moveTo>
                    <a:pt x="0" y="0"/>
                  </a:moveTo>
                  <a:lnTo>
                    <a:pt x="2682476" y="0"/>
                  </a:lnTo>
                  <a:lnTo>
                    <a:pt x="2682476" y="800219"/>
                  </a:lnTo>
                  <a:lnTo>
                    <a:pt x="0" y="800219"/>
                  </a:lnTo>
                  <a:close/>
                </a:path>
              </a:pathLst>
            </a:custGeom>
            <a:solidFill>
              <a:srgbClr val="000000">
                <a:alpha val="0"/>
              </a:srgbClr>
            </a:solidFill>
          </p:spPr>
        </p:sp>
        <p:sp>
          <p:nvSpPr>
            <p:cNvPr id="25" name="TextBox 25"/>
            <p:cNvSpPr txBox="1"/>
            <p:nvPr/>
          </p:nvSpPr>
          <p:spPr>
            <a:xfrm>
              <a:off x="0" y="-9525"/>
              <a:ext cx="2682476" cy="809744"/>
            </a:xfrm>
            <a:prstGeom prst="rect">
              <a:avLst/>
            </a:prstGeom>
          </p:spPr>
          <p:txBody>
            <a:bodyPr lIns="0" tIns="0" rIns="0" bIns="0" rtlCol="0" anchor="t"/>
            <a:lstStyle/>
            <a:p>
              <a:pPr algn="l">
                <a:lnSpc>
                  <a:spcPts val="3960"/>
                </a:lnSpc>
              </a:pPr>
              <a:r>
                <a:rPr lang="en-US" sz="3300">
                  <a:solidFill>
                    <a:srgbClr val="000000"/>
                  </a:solidFill>
                  <a:latin typeface="Garamond"/>
                  <a:ea typeface="Garamond"/>
                  <a:cs typeface="Garamond"/>
                  <a:sym typeface="Garamond"/>
                </a:rPr>
                <a:t>Benches</a:t>
              </a:r>
            </a:p>
          </p:txBody>
        </p:sp>
      </p:grpSp>
      <p:sp>
        <p:nvSpPr>
          <p:cNvPr id="26" name="AutoShape 26"/>
          <p:cNvSpPr/>
          <p:nvPr/>
        </p:nvSpPr>
        <p:spPr>
          <a:xfrm rot="-8225529">
            <a:off x="10585738" y="7034135"/>
            <a:ext cx="2030432" cy="0"/>
          </a:xfrm>
          <a:prstGeom prst="line">
            <a:avLst/>
          </a:prstGeom>
          <a:ln w="19050" cap="rnd">
            <a:solidFill>
              <a:srgbClr val="4F81BD"/>
            </a:solidFill>
            <a:prstDash val="solid"/>
            <a:headEnd type="none" w="sm" len="sm"/>
            <a:tailEnd type="triangle" w="lg" len="med"/>
          </a:ln>
        </p:spPr>
      </p:sp>
      <p:grpSp>
        <p:nvGrpSpPr>
          <p:cNvPr id="27" name="Group 27"/>
          <p:cNvGrpSpPr/>
          <p:nvPr/>
        </p:nvGrpSpPr>
        <p:grpSpPr>
          <a:xfrm>
            <a:off x="3016338" y="7576664"/>
            <a:ext cx="3367965" cy="600164"/>
            <a:chOff x="0" y="0"/>
            <a:chExt cx="4490620" cy="800219"/>
          </a:xfrm>
        </p:grpSpPr>
        <p:sp>
          <p:nvSpPr>
            <p:cNvPr id="28" name="Freeform 28"/>
            <p:cNvSpPr/>
            <p:nvPr/>
          </p:nvSpPr>
          <p:spPr>
            <a:xfrm>
              <a:off x="0" y="0"/>
              <a:ext cx="4490620" cy="800219"/>
            </a:xfrm>
            <a:custGeom>
              <a:avLst/>
              <a:gdLst/>
              <a:ahLst/>
              <a:cxnLst/>
              <a:rect l="l" t="t" r="r" b="b"/>
              <a:pathLst>
                <a:path w="4490620" h="800219">
                  <a:moveTo>
                    <a:pt x="0" y="0"/>
                  </a:moveTo>
                  <a:lnTo>
                    <a:pt x="4490620" y="0"/>
                  </a:lnTo>
                  <a:lnTo>
                    <a:pt x="4490620" y="800219"/>
                  </a:lnTo>
                  <a:lnTo>
                    <a:pt x="0" y="800219"/>
                  </a:lnTo>
                  <a:close/>
                </a:path>
              </a:pathLst>
            </a:custGeom>
            <a:solidFill>
              <a:srgbClr val="000000">
                <a:alpha val="0"/>
              </a:srgbClr>
            </a:solidFill>
          </p:spPr>
        </p:sp>
        <p:sp>
          <p:nvSpPr>
            <p:cNvPr id="29" name="TextBox 29"/>
            <p:cNvSpPr txBox="1"/>
            <p:nvPr/>
          </p:nvSpPr>
          <p:spPr>
            <a:xfrm>
              <a:off x="0" y="-9525"/>
              <a:ext cx="4490620" cy="809744"/>
            </a:xfrm>
            <a:prstGeom prst="rect">
              <a:avLst/>
            </a:prstGeom>
          </p:spPr>
          <p:txBody>
            <a:bodyPr lIns="0" tIns="0" rIns="0" bIns="0" rtlCol="0" anchor="t"/>
            <a:lstStyle/>
            <a:p>
              <a:pPr algn="l">
                <a:lnSpc>
                  <a:spcPts val="3960"/>
                </a:lnSpc>
              </a:pPr>
              <a:r>
                <a:rPr lang="en-US" sz="3300">
                  <a:solidFill>
                    <a:srgbClr val="000000"/>
                  </a:solidFill>
                  <a:latin typeface="Garamond"/>
                  <a:ea typeface="Garamond"/>
                  <a:cs typeface="Garamond"/>
                  <a:sym typeface="Garamond"/>
                </a:rPr>
                <a:t>Play area</a:t>
              </a:r>
            </a:p>
          </p:txBody>
        </p:sp>
      </p:grpSp>
      <p:sp>
        <p:nvSpPr>
          <p:cNvPr id="30" name="AutoShape 30"/>
          <p:cNvSpPr/>
          <p:nvPr/>
        </p:nvSpPr>
        <p:spPr>
          <a:xfrm rot="58627">
            <a:off x="7133972" y="8955366"/>
            <a:ext cx="1675647" cy="0"/>
          </a:xfrm>
          <a:prstGeom prst="line">
            <a:avLst/>
          </a:prstGeom>
          <a:ln w="19050" cap="rnd">
            <a:solidFill>
              <a:srgbClr val="4F81BD"/>
            </a:solidFill>
            <a:prstDash val="solid"/>
            <a:headEnd type="none" w="sm" len="sm"/>
            <a:tailEnd type="triangle" w="lg" len="med"/>
          </a:ln>
        </p:spPr>
      </p:sp>
      <p:grpSp>
        <p:nvGrpSpPr>
          <p:cNvPr id="31" name="Group 31"/>
          <p:cNvGrpSpPr/>
          <p:nvPr/>
        </p:nvGrpSpPr>
        <p:grpSpPr>
          <a:xfrm>
            <a:off x="3530705" y="6638303"/>
            <a:ext cx="2528388" cy="600164"/>
            <a:chOff x="0" y="0"/>
            <a:chExt cx="3371184" cy="800219"/>
          </a:xfrm>
        </p:grpSpPr>
        <p:sp>
          <p:nvSpPr>
            <p:cNvPr id="32" name="Freeform 32"/>
            <p:cNvSpPr/>
            <p:nvPr/>
          </p:nvSpPr>
          <p:spPr>
            <a:xfrm>
              <a:off x="0" y="0"/>
              <a:ext cx="3371184" cy="800219"/>
            </a:xfrm>
            <a:custGeom>
              <a:avLst/>
              <a:gdLst/>
              <a:ahLst/>
              <a:cxnLst/>
              <a:rect l="l" t="t" r="r" b="b"/>
              <a:pathLst>
                <a:path w="3371184" h="800219">
                  <a:moveTo>
                    <a:pt x="0" y="0"/>
                  </a:moveTo>
                  <a:lnTo>
                    <a:pt x="3371184" y="0"/>
                  </a:lnTo>
                  <a:lnTo>
                    <a:pt x="3371184" y="800219"/>
                  </a:lnTo>
                  <a:lnTo>
                    <a:pt x="0" y="800219"/>
                  </a:lnTo>
                  <a:close/>
                </a:path>
              </a:pathLst>
            </a:custGeom>
            <a:solidFill>
              <a:srgbClr val="000000">
                <a:alpha val="0"/>
              </a:srgbClr>
            </a:solidFill>
          </p:spPr>
        </p:sp>
        <p:sp>
          <p:nvSpPr>
            <p:cNvPr id="33" name="TextBox 33"/>
            <p:cNvSpPr txBox="1"/>
            <p:nvPr/>
          </p:nvSpPr>
          <p:spPr>
            <a:xfrm>
              <a:off x="0" y="-9525"/>
              <a:ext cx="3371184" cy="809744"/>
            </a:xfrm>
            <a:prstGeom prst="rect">
              <a:avLst/>
            </a:prstGeom>
          </p:spPr>
          <p:txBody>
            <a:bodyPr lIns="0" tIns="0" rIns="0" bIns="0" rtlCol="0" anchor="t"/>
            <a:lstStyle/>
            <a:p>
              <a:pPr algn="l">
                <a:lnSpc>
                  <a:spcPts val="3960"/>
                </a:lnSpc>
              </a:pPr>
              <a:r>
                <a:rPr lang="en-US" sz="3300">
                  <a:solidFill>
                    <a:srgbClr val="000000"/>
                  </a:solidFill>
                  <a:latin typeface="Garamond"/>
                  <a:ea typeface="Garamond"/>
                  <a:cs typeface="Garamond"/>
                  <a:sym typeface="Garamond"/>
                </a:rPr>
                <a:t>Herb garden</a:t>
              </a:r>
            </a:p>
          </p:txBody>
        </p:sp>
      </p:grpSp>
      <p:sp>
        <p:nvSpPr>
          <p:cNvPr id="34" name="AutoShape 34"/>
          <p:cNvSpPr/>
          <p:nvPr/>
        </p:nvSpPr>
        <p:spPr>
          <a:xfrm rot="-685441">
            <a:off x="5733062" y="6691719"/>
            <a:ext cx="2608645" cy="0"/>
          </a:xfrm>
          <a:prstGeom prst="line">
            <a:avLst/>
          </a:prstGeom>
          <a:ln w="19050" cap="rnd">
            <a:solidFill>
              <a:srgbClr val="4F81BD"/>
            </a:solidFill>
            <a:prstDash val="solid"/>
            <a:headEnd type="none" w="sm" len="sm"/>
            <a:tailEnd type="triangle" w="lg" len="med"/>
          </a:ln>
        </p:spPr>
      </p:sp>
      <p:sp>
        <p:nvSpPr>
          <p:cNvPr id="35" name="AutoShape 35"/>
          <p:cNvSpPr/>
          <p:nvPr/>
        </p:nvSpPr>
        <p:spPr>
          <a:xfrm rot="1508892">
            <a:off x="5634807" y="7599247"/>
            <a:ext cx="2618371" cy="0"/>
          </a:xfrm>
          <a:prstGeom prst="line">
            <a:avLst/>
          </a:prstGeom>
          <a:ln w="19050" cap="rnd">
            <a:solidFill>
              <a:srgbClr val="4F81BD"/>
            </a:solidFill>
            <a:prstDash val="solid"/>
            <a:headEnd type="none" w="sm" len="sm"/>
            <a:tailEnd type="triangle" w="lg" len="med"/>
          </a:ln>
        </p:spPr>
      </p:sp>
      <p:grpSp>
        <p:nvGrpSpPr>
          <p:cNvPr id="36" name="Group 36"/>
          <p:cNvGrpSpPr/>
          <p:nvPr/>
        </p:nvGrpSpPr>
        <p:grpSpPr>
          <a:xfrm>
            <a:off x="509048" y="5047104"/>
            <a:ext cx="5875256" cy="1107996"/>
            <a:chOff x="0" y="0"/>
            <a:chExt cx="7833675" cy="1477328"/>
          </a:xfrm>
        </p:grpSpPr>
        <p:sp>
          <p:nvSpPr>
            <p:cNvPr id="37" name="Freeform 37"/>
            <p:cNvSpPr/>
            <p:nvPr/>
          </p:nvSpPr>
          <p:spPr>
            <a:xfrm>
              <a:off x="0" y="0"/>
              <a:ext cx="7833675" cy="1477328"/>
            </a:xfrm>
            <a:custGeom>
              <a:avLst/>
              <a:gdLst/>
              <a:ahLst/>
              <a:cxnLst/>
              <a:rect l="l" t="t" r="r" b="b"/>
              <a:pathLst>
                <a:path w="7833675" h="1477328">
                  <a:moveTo>
                    <a:pt x="0" y="0"/>
                  </a:moveTo>
                  <a:lnTo>
                    <a:pt x="7833675" y="0"/>
                  </a:lnTo>
                  <a:lnTo>
                    <a:pt x="7833675" y="1477328"/>
                  </a:lnTo>
                  <a:lnTo>
                    <a:pt x="0" y="1477328"/>
                  </a:lnTo>
                  <a:close/>
                </a:path>
              </a:pathLst>
            </a:custGeom>
            <a:solidFill>
              <a:srgbClr val="000000">
                <a:alpha val="0"/>
              </a:srgbClr>
            </a:solidFill>
          </p:spPr>
        </p:sp>
        <p:sp>
          <p:nvSpPr>
            <p:cNvPr id="38" name="TextBox 38"/>
            <p:cNvSpPr txBox="1"/>
            <p:nvPr/>
          </p:nvSpPr>
          <p:spPr>
            <a:xfrm>
              <a:off x="0" y="-9525"/>
              <a:ext cx="7833675" cy="1486853"/>
            </a:xfrm>
            <a:prstGeom prst="rect">
              <a:avLst/>
            </a:prstGeom>
          </p:spPr>
          <p:txBody>
            <a:bodyPr lIns="0" tIns="0" rIns="0" bIns="0" rtlCol="0" anchor="t"/>
            <a:lstStyle/>
            <a:p>
              <a:pPr algn="l">
                <a:lnSpc>
                  <a:spcPts val="3960"/>
                </a:lnSpc>
              </a:pPr>
              <a:r>
                <a:rPr lang="en-US" sz="3300">
                  <a:solidFill>
                    <a:srgbClr val="000000"/>
                  </a:solidFill>
                  <a:latin typeface="Garamond"/>
                  <a:ea typeface="Garamond"/>
                  <a:cs typeface="Garamond"/>
                  <a:sym typeface="Garamond"/>
                </a:rPr>
                <a:t>         Nature fairy garden</a:t>
              </a:r>
            </a:p>
            <a:p>
              <a:pPr algn="l">
                <a:lnSpc>
                  <a:spcPts val="3960"/>
                </a:lnSpc>
              </a:pPr>
              <a:r>
                <a:rPr lang="en-US" sz="3300">
                  <a:solidFill>
                    <a:srgbClr val="000000"/>
                  </a:solidFill>
                  <a:latin typeface="Garamond"/>
                  <a:ea typeface="Garamond"/>
                  <a:cs typeface="Garamond"/>
                  <a:sym typeface="Garamond"/>
                </a:rPr>
                <a:t>(with bird feeders and bug hotel)  </a:t>
              </a:r>
            </a:p>
          </p:txBody>
        </p:sp>
      </p:grpSp>
      <p:sp>
        <p:nvSpPr>
          <p:cNvPr id="39" name="AutoShape 39"/>
          <p:cNvSpPr/>
          <p:nvPr/>
        </p:nvSpPr>
        <p:spPr>
          <a:xfrm rot="-579254">
            <a:off x="4816041" y="5223041"/>
            <a:ext cx="2305172" cy="0"/>
          </a:xfrm>
          <a:prstGeom prst="line">
            <a:avLst/>
          </a:prstGeom>
          <a:ln w="19050" cap="rnd">
            <a:solidFill>
              <a:srgbClr val="4F81BD"/>
            </a:solidFill>
            <a:prstDash val="solid"/>
            <a:headEnd type="none" w="sm" len="sm"/>
            <a:tailEnd type="triangle" w="lg" len="med"/>
          </a:ln>
        </p:spPr>
      </p:sp>
      <p:grpSp>
        <p:nvGrpSpPr>
          <p:cNvPr id="40" name="Group 40"/>
          <p:cNvGrpSpPr/>
          <p:nvPr/>
        </p:nvGrpSpPr>
        <p:grpSpPr>
          <a:xfrm>
            <a:off x="15463891" y="2835758"/>
            <a:ext cx="3093555" cy="600164"/>
            <a:chOff x="0" y="0"/>
            <a:chExt cx="4124740" cy="800219"/>
          </a:xfrm>
        </p:grpSpPr>
        <p:sp>
          <p:nvSpPr>
            <p:cNvPr id="41" name="Freeform 41"/>
            <p:cNvSpPr/>
            <p:nvPr/>
          </p:nvSpPr>
          <p:spPr>
            <a:xfrm>
              <a:off x="0" y="0"/>
              <a:ext cx="4124740" cy="800219"/>
            </a:xfrm>
            <a:custGeom>
              <a:avLst/>
              <a:gdLst/>
              <a:ahLst/>
              <a:cxnLst/>
              <a:rect l="l" t="t" r="r" b="b"/>
              <a:pathLst>
                <a:path w="4124740" h="800219">
                  <a:moveTo>
                    <a:pt x="0" y="0"/>
                  </a:moveTo>
                  <a:lnTo>
                    <a:pt x="4124740" y="0"/>
                  </a:lnTo>
                  <a:lnTo>
                    <a:pt x="4124740" y="800219"/>
                  </a:lnTo>
                  <a:lnTo>
                    <a:pt x="0" y="800219"/>
                  </a:lnTo>
                  <a:close/>
                </a:path>
              </a:pathLst>
            </a:custGeom>
            <a:solidFill>
              <a:srgbClr val="000000">
                <a:alpha val="0"/>
              </a:srgbClr>
            </a:solidFill>
          </p:spPr>
        </p:sp>
        <p:sp>
          <p:nvSpPr>
            <p:cNvPr id="42" name="TextBox 42"/>
            <p:cNvSpPr txBox="1"/>
            <p:nvPr/>
          </p:nvSpPr>
          <p:spPr>
            <a:xfrm>
              <a:off x="0" y="-9525"/>
              <a:ext cx="4124740" cy="809744"/>
            </a:xfrm>
            <a:prstGeom prst="rect">
              <a:avLst/>
            </a:prstGeom>
          </p:spPr>
          <p:txBody>
            <a:bodyPr lIns="0" tIns="0" rIns="0" bIns="0" rtlCol="0" anchor="t"/>
            <a:lstStyle/>
            <a:p>
              <a:pPr algn="l">
                <a:lnSpc>
                  <a:spcPts val="3960"/>
                </a:lnSpc>
              </a:pPr>
              <a:r>
                <a:rPr lang="en-US" sz="3300">
                  <a:solidFill>
                    <a:srgbClr val="000000"/>
                  </a:solidFill>
                  <a:latin typeface="Garamond"/>
                  <a:ea typeface="Garamond"/>
                  <a:cs typeface="Garamond"/>
                  <a:sym typeface="Garamond"/>
                </a:rPr>
                <a:t>Seating planters</a:t>
              </a:r>
            </a:p>
          </p:txBody>
        </p:sp>
      </p:grpSp>
      <p:sp>
        <p:nvSpPr>
          <p:cNvPr id="43" name="AutoShape 43"/>
          <p:cNvSpPr/>
          <p:nvPr/>
        </p:nvSpPr>
        <p:spPr>
          <a:xfrm rot="9379968">
            <a:off x="9743985" y="3912653"/>
            <a:ext cx="2714728" cy="0"/>
          </a:xfrm>
          <a:prstGeom prst="line">
            <a:avLst/>
          </a:prstGeom>
          <a:ln w="19050" cap="rnd">
            <a:solidFill>
              <a:srgbClr val="4F81BD"/>
            </a:solidFill>
            <a:prstDash val="solid"/>
            <a:headEnd type="none" w="sm" len="sm"/>
            <a:tailEnd type="triangle" w="lg" len="med"/>
          </a:ln>
        </p:spPr>
      </p:sp>
      <p:sp>
        <p:nvSpPr>
          <p:cNvPr id="44" name="Freeform 44"/>
          <p:cNvSpPr/>
          <p:nvPr/>
        </p:nvSpPr>
        <p:spPr>
          <a:xfrm>
            <a:off x="1031571" y="8152223"/>
            <a:ext cx="2444256" cy="1915601"/>
          </a:xfrm>
          <a:custGeom>
            <a:avLst/>
            <a:gdLst/>
            <a:ahLst/>
            <a:cxnLst/>
            <a:rect l="l" t="t" r="r" b="b"/>
            <a:pathLst>
              <a:path w="2444256" h="1915601">
                <a:moveTo>
                  <a:pt x="0" y="0"/>
                </a:moveTo>
                <a:lnTo>
                  <a:pt x="2444256" y="0"/>
                </a:lnTo>
                <a:lnTo>
                  <a:pt x="2444256" y="1915601"/>
                </a:lnTo>
                <a:lnTo>
                  <a:pt x="0" y="1915601"/>
                </a:lnTo>
                <a:lnTo>
                  <a:pt x="0" y="0"/>
                </a:lnTo>
                <a:close/>
              </a:path>
            </a:pathLst>
          </a:custGeom>
          <a:blipFill>
            <a:blip r:embed="rId8"/>
            <a:stretch>
              <a:fillRect t="-19" b="-19"/>
            </a:stretch>
          </a:blipFill>
        </p:spPr>
      </p:sp>
      <p:sp>
        <p:nvSpPr>
          <p:cNvPr id="45" name="Freeform 45"/>
          <p:cNvSpPr/>
          <p:nvPr/>
        </p:nvSpPr>
        <p:spPr>
          <a:xfrm>
            <a:off x="3202765" y="2541254"/>
            <a:ext cx="2500157" cy="2500157"/>
          </a:xfrm>
          <a:custGeom>
            <a:avLst/>
            <a:gdLst/>
            <a:ahLst/>
            <a:cxnLst/>
            <a:rect l="l" t="t" r="r" b="b"/>
            <a:pathLst>
              <a:path w="2500157" h="2500157">
                <a:moveTo>
                  <a:pt x="0" y="0"/>
                </a:moveTo>
                <a:lnTo>
                  <a:pt x="2500157" y="0"/>
                </a:lnTo>
                <a:lnTo>
                  <a:pt x="2500157" y="2500157"/>
                </a:lnTo>
                <a:lnTo>
                  <a:pt x="0" y="2500157"/>
                </a:lnTo>
                <a:lnTo>
                  <a:pt x="0" y="0"/>
                </a:lnTo>
                <a:close/>
              </a:path>
            </a:pathLst>
          </a:custGeom>
          <a:blipFill>
            <a:blip r:embed="rId9"/>
            <a:stretch>
              <a:fillRect/>
            </a:stretch>
          </a:blipFill>
        </p:spPr>
      </p:sp>
      <p:grpSp>
        <p:nvGrpSpPr>
          <p:cNvPr id="46" name="Group 46"/>
          <p:cNvGrpSpPr/>
          <p:nvPr/>
        </p:nvGrpSpPr>
        <p:grpSpPr>
          <a:xfrm>
            <a:off x="12447478" y="976382"/>
            <a:ext cx="3488537" cy="600164"/>
            <a:chOff x="0" y="0"/>
            <a:chExt cx="4651383" cy="800219"/>
          </a:xfrm>
        </p:grpSpPr>
        <p:sp>
          <p:nvSpPr>
            <p:cNvPr id="47" name="Freeform 47"/>
            <p:cNvSpPr/>
            <p:nvPr/>
          </p:nvSpPr>
          <p:spPr>
            <a:xfrm>
              <a:off x="0" y="0"/>
              <a:ext cx="4651383" cy="800219"/>
            </a:xfrm>
            <a:custGeom>
              <a:avLst/>
              <a:gdLst/>
              <a:ahLst/>
              <a:cxnLst/>
              <a:rect l="l" t="t" r="r" b="b"/>
              <a:pathLst>
                <a:path w="4651383" h="800219">
                  <a:moveTo>
                    <a:pt x="0" y="0"/>
                  </a:moveTo>
                  <a:lnTo>
                    <a:pt x="4651383" y="0"/>
                  </a:lnTo>
                  <a:lnTo>
                    <a:pt x="4651383" y="800219"/>
                  </a:lnTo>
                  <a:lnTo>
                    <a:pt x="0" y="800219"/>
                  </a:lnTo>
                  <a:close/>
                </a:path>
              </a:pathLst>
            </a:custGeom>
            <a:solidFill>
              <a:srgbClr val="000000">
                <a:alpha val="0"/>
              </a:srgbClr>
            </a:solidFill>
          </p:spPr>
        </p:sp>
        <p:sp>
          <p:nvSpPr>
            <p:cNvPr id="48" name="TextBox 48"/>
            <p:cNvSpPr txBox="1"/>
            <p:nvPr/>
          </p:nvSpPr>
          <p:spPr>
            <a:xfrm>
              <a:off x="0" y="-9525"/>
              <a:ext cx="4651383" cy="809744"/>
            </a:xfrm>
            <a:prstGeom prst="rect">
              <a:avLst/>
            </a:prstGeom>
          </p:spPr>
          <p:txBody>
            <a:bodyPr lIns="0" tIns="0" rIns="0" bIns="0" rtlCol="0" anchor="t"/>
            <a:lstStyle/>
            <a:p>
              <a:pPr algn="l">
                <a:lnSpc>
                  <a:spcPts val="3960"/>
                </a:lnSpc>
              </a:pPr>
              <a:r>
                <a:rPr lang="en-US" sz="3300">
                  <a:solidFill>
                    <a:srgbClr val="000000"/>
                  </a:solidFill>
                  <a:latin typeface="Garamond"/>
                  <a:ea typeface="Garamond"/>
                  <a:cs typeface="Garamond"/>
                  <a:sym typeface="Garamond"/>
                </a:rPr>
                <a:t>Kitchen garden</a:t>
              </a:r>
            </a:p>
          </p:txBody>
        </p:sp>
      </p:grpSp>
      <p:sp>
        <p:nvSpPr>
          <p:cNvPr id="49" name="AutoShape 49"/>
          <p:cNvSpPr/>
          <p:nvPr/>
        </p:nvSpPr>
        <p:spPr>
          <a:xfrm rot="8655532">
            <a:off x="8493410" y="2819482"/>
            <a:ext cx="4554821" cy="0"/>
          </a:xfrm>
          <a:prstGeom prst="line">
            <a:avLst/>
          </a:prstGeom>
          <a:ln w="19050" cap="rnd">
            <a:solidFill>
              <a:srgbClr val="4F81BD"/>
            </a:solidFill>
            <a:prstDash val="solid"/>
            <a:headEnd type="none" w="sm" len="sm"/>
            <a:tailEnd type="triangle" w="lg" len="med"/>
          </a:ln>
        </p:spPr>
      </p:sp>
      <p:sp>
        <p:nvSpPr>
          <p:cNvPr id="50" name="Freeform 50"/>
          <p:cNvSpPr/>
          <p:nvPr/>
        </p:nvSpPr>
        <p:spPr>
          <a:xfrm>
            <a:off x="12437882" y="7375482"/>
            <a:ext cx="2626130" cy="1839399"/>
          </a:xfrm>
          <a:custGeom>
            <a:avLst/>
            <a:gdLst/>
            <a:ahLst/>
            <a:cxnLst/>
            <a:rect l="l" t="t" r="r" b="b"/>
            <a:pathLst>
              <a:path w="2626130" h="1839399">
                <a:moveTo>
                  <a:pt x="0" y="0"/>
                </a:moveTo>
                <a:lnTo>
                  <a:pt x="2626130" y="0"/>
                </a:lnTo>
                <a:lnTo>
                  <a:pt x="2626130" y="1839399"/>
                </a:lnTo>
                <a:lnTo>
                  <a:pt x="0" y="1839399"/>
                </a:lnTo>
                <a:lnTo>
                  <a:pt x="0" y="0"/>
                </a:lnTo>
                <a:close/>
              </a:path>
            </a:pathLst>
          </a:custGeom>
          <a:blipFill>
            <a:blip r:embed="rId10"/>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17776" y="-91656"/>
            <a:ext cx="11584063" cy="9818462"/>
          </a:xfrm>
          <a:custGeom>
            <a:avLst/>
            <a:gdLst/>
            <a:ahLst/>
            <a:cxnLst/>
            <a:rect l="l" t="t" r="r" b="b"/>
            <a:pathLst>
              <a:path w="11584063" h="9818462">
                <a:moveTo>
                  <a:pt x="0" y="0"/>
                </a:moveTo>
                <a:lnTo>
                  <a:pt x="11584063" y="0"/>
                </a:lnTo>
                <a:lnTo>
                  <a:pt x="11584063" y="9818463"/>
                </a:lnTo>
                <a:lnTo>
                  <a:pt x="0" y="9818463"/>
                </a:lnTo>
                <a:lnTo>
                  <a:pt x="0" y="0"/>
                </a:lnTo>
                <a:close/>
              </a:path>
            </a:pathLst>
          </a:custGeom>
          <a:blipFill>
            <a:blip r:embed="rId3"/>
            <a:stretch>
              <a:fillRect/>
            </a:stretch>
          </a:blipFill>
        </p:spPr>
      </p:sp>
      <p:sp>
        <p:nvSpPr>
          <p:cNvPr id="3" name="Freeform 3"/>
          <p:cNvSpPr/>
          <p:nvPr/>
        </p:nvSpPr>
        <p:spPr>
          <a:xfrm>
            <a:off x="8828978" y="226037"/>
            <a:ext cx="8824447" cy="4205694"/>
          </a:xfrm>
          <a:custGeom>
            <a:avLst/>
            <a:gdLst/>
            <a:ahLst/>
            <a:cxnLst/>
            <a:rect l="l" t="t" r="r" b="b"/>
            <a:pathLst>
              <a:path w="8824447" h="4205694">
                <a:moveTo>
                  <a:pt x="0" y="0"/>
                </a:moveTo>
                <a:lnTo>
                  <a:pt x="8824447" y="0"/>
                </a:lnTo>
                <a:lnTo>
                  <a:pt x="8824447" y="4205694"/>
                </a:lnTo>
                <a:lnTo>
                  <a:pt x="0" y="4205694"/>
                </a:lnTo>
                <a:lnTo>
                  <a:pt x="0" y="0"/>
                </a:lnTo>
                <a:close/>
              </a:path>
            </a:pathLst>
          </a:custGeom>
          <a:blipFill>
            <a:blip r:embed="rId4"/>
            <a:stretch>
              <a:fillRect/>
            </a:stretch>
          </a:blipFill>
        </p:spPr>
      </p:sp>
      <p:sp>
        <p:nvSpPr>
          <p:cNvPr id="4" name="Freeform 4"/>
          <p:cNvSpPr/>
          <p:nvPr/>
        </p:nvSpPr>
        <p:spPr>
          <a:xfrm>
            <a:off x="8828978" y="5414697"/>
            <a:ext cx="8819584" cy="4146801"/>
          </a:xfrm>
          <a:custGeom>
            <a:avLst/>
            <a:gdLst/>
            <a:ahLst/>
            <a:cxnLst/>
            <a:rect l="l" t="t" r="r" b="b"/>
            <a:pathLst>
              <a:path w="8819584" h="4146801">
                <a:moveTo>
                  <a:pt x="0" y="0"/>
                </a:moveTo>
                <a:lnTo>
                  <a:pt x="8819584" y="0"/>
                </a:lnTo>
                <a:lnTo>
                  <a:pt x="8819584" y="4146802"/>
                </a:lnTo>
                <a:lnTo>
                  <a:pt x="0" y="4146802"/>
                </a:lnTo>
                <a:lnTo>
                  <a:pt x="0" y="0"/>
                </a:lnTo>
                <a:close/>
              </a:path>
            </a:pathLst>
          </a:custGeom>
          <a:blipFill>
            <a:blip r:embed="rId5"/>
            <a:stretch>
              <a:fillRect/>
            </a:stretch>
          </a:blipFill>
        </p:spPr>
      </p:sp>
      <p:sp>
        <p:nvSpPr>
          <p:cNvPr id="5" name="TextBox 5"/>
          <p:cNvSpPr txBox="1"/>
          <p:nvPr/>
        </p:nvSpPr>
        <p:spPr>
          <a:xfrm>
            <a:off x="669484" y="8926526"/>
            <a:ext cx="2090241" cy="634972"/>
          </a:xfrm>
          <a:prstGeom prst="rect">
            <a:avLst/>
          </a:prstGeom>
        </p:spPr>
        <p:txBody>
          <a:bodyPr lIns="0" tIns="0" rIns="0" bIns="0" rtlCol="0" anchor="t">
            <a:spAutoFit/>
          </a:bodyPr>
          <a:lstStyle/>
          <a:p>
            <a:pPr algn="ctr">
              <a:lnSpc>
                <a:spcPts val="5199"/>
              </a:lnSpc>
              <a:spcBef>
                <a:spcPct val="0"/>
              </a:spcBef>
            </a:pPr>
            <a:r>
              <a:rPr lang="en-US" sz="3999">
                <a:solidFill>
                  <a:srgbClr val="000000"/>
                </a:solidFill>
                <a:latin typeface="Tex Gyre Pagella"/>
                <a:ea typeface="Tex Gyre Pagella"/>
                <a:cs typeface="Tex Gyre Pagella"/>
                <a:sym typeface="Tex Gyre Pagella"/>
              </a:rPr>
              <a:t>Sketchup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2116" y="1028700"/>
            <a:ext cx="15346883" cy="1779063"/>
            <a:chOff x="0" y="0"/>
            <a:chExt cx="20462511" cy="2372084"/>
          </a:xfrm>
        </p:grpSpPr>
        <p:sp>
          <p:nvSpPr>
            <p:cNvPr id="3" name="Freeform 3"/>
            <p:cNvSpPr/>
            <p:nvPr/>
          </p:nvSpPr>
          <p:spPr>
            <a:xfrm>
              <a:off x="0" y="0"/>
              <a:ext cx="20462494" cy="2372106"/>
            </a:xfrm>
            <a:custGeom>
              <a:avLst/>
              <a:gdLst/>
              <a:ahLst/>
              <a:cxnLst/>
              <a:rect l="l" t="t" r="r" b="b"/>
              <a:pathLst>
                <a:path w="20462494" h="2372106">
                  <a:moveTo>
                    <a:pt x="0" y="0"/>
                  </a:moveTo>
                  <a:lnTo>
                    <a:pt x="0" y="2372106"/>
                  </a:lnTo>
                  <a:lnTo>
                    <a:pt x="20462494" y="2372106"/>
                  </a:lnTo>
                  <a:lnTo>
                    <a:pt x="20462494" y="0"/>
                  </a:lnTo>
                  <a:lnTo>
                    <a:pt x="0" y="0"/>
                  </a:lnTo>
                  <a:close/>
                  <a:moveTo>
                    <a:pt x="20304252" y="2213864"/>
                  </a:moveTo>
                  <a:lnTo>
                    <a:pt x="154940" y="2213864"/>
                  </a:lnTo>
                  <a:lnTo>
                    <a:pt x="154940" y="154940"/>
                  </a:lnTo>
                  <a:lnTo>
                    <a:pt x="20304252" y="154940"/>
                  </a:lnTo>
                  <a:lnTo>
                    <a:pt x="20304252" y="2213864"/>
                  </a:lnTo>
                  <a:close/>
                </a:path>
              </a:pathLst>
            </a:custGeom>
            <a:solidFill>
              <a:srgbClr val="FFFFFF"/>
            </a:solidFill>
          </p:spPr>
        </p:sp>
      </p:grpSp>
      <p:grpSp>
        <p:nvGrpSpPr>
          <p:cNvPr id="4" name="Group 4"/>
          <p:cNvGrpSpPr/>
          <p:nvPr/>
        </p:nvGrpSpPr>
        <p:grpSpPr>
          <a:xfrm>
            <a:off x="1028700" y="1028700"/>
            <a:ext cx="4690963" cy="1010845"/>
            <a:chOff x="0" y="0"/>
            <a:chExt cx="6254617" cy="1347793"/>
          </a:xfrm>
        </p:grpSpPr>
        <p:sp>
          <p:nvSpPr>
            <p:cNvPr id="5" name="Freeform 5"/>
            <p:cNvSpPr/>
            <p:nvPr/>
          </p:nvSpPr>
          <p:spPr>
            <a:xfrm>
              <a:off x="0" y="0"/>
              <a:ext cx="6254617" cy="1347793"/>
            </a:xfrm>
            <a:custGeom>
              <a:avLst/>
              <a:gdLst/>
              <a:ahLst/>
              <a:cxnLst/>
              <a:rect l="l" t="t" r="r" b="b"/>
              <a:pathLst>
                <a:path w="6254617" h="1347793">
                  <a:moveTo>
                    <a:pt x="0" y="0"/>
                  </a:moveTo>
                  <a:lnTo>
                    <a:pt x="6254617" y="0"/>
                  </a:lnTo>
                  <a:lnTo>
                    <a:pt x="6254617" y="1347793"/>
                  </a:lnTo>
                  <a:lnTo>
                    <a:pt x="0" y="1347793"/>
                  </a:lnTo>
                  <a:close/>
                </a:path>
              </a:pathLst>
            </a:custGeom>
            <a:solidFill>
              <a:srgbClr val="000000">
                <a:alpha val="0"/>
              </a:srgbClr>
            </a:solidFill>
          </p:spPr>
        </p:sp>
        <p:sp>
          <p:nvSpPr>
            <p:cNvPr id="6" name="TextBox 6"/>
            <p:cNvSpPr txBox="1"/>
            <p:nvPr/>
          </p:nvSpPr>
          <p:spPr>
            <a:xfrm>
              <a:off x="0" y="-47625"/>
              <a:ext cx="6254617" cy="1395418"/>
            </a:xfrm>
            <a:prstGeom prst="rect">
              <a:avLst/>
            </a:prstGeom>
          </p:spPr>
          <p:txBody>
            <a:bodyPr lIns="0" tIns="0" rIns="0" bIns="0" rtlCol="0" anchor="t"/>
            <a:lstStyle/>
            <a:p>
              <a:pPr algn="ctr">
                <a:lnSpc>
                  <a:spcPts val="6498"/>
                </a:lnSpc>
              </a:pPr>
              <a:r>
                <a:rPr lang="en-US" sz="4999" b="1">
                  <a:solidFill>
                    <a:srgbClr val="F9870B"/>
                  </a:solidFill>
                  <a:latin typeface="Tex Gyre Pagella Bold"/>
                  <a:ea typeface="Tex Gyre Pagella Bold"/>
                  <a:cs typeface="Tex Gyre Pagella Bold"/>
                  <a:sym typeface="Tex Gyre Pagella Bold"/>
                </a:rPr>
                <a:t>Implementation</a:t>
              </a:r>
            </a:p>
          </p:txBody>
        </p:sp>
      </p:grpSp>
      <p:grpSp>
        <p:nvGrpSpPr>
          <p:cNvPr id="7" name="Group 7"/>
          <p:cNvGrpSpPr/>
          <p:nvPr/>
        </p:nvGrpSpPr>
        <p:grpSpPr>
          <a:xfrm>
            <a:off x="1028700" y="2076408"/>
            <a:ext cx="16016915" cy="1462711"/>
            <a:chOff x="0" y="0"/>
            <a:chExt cx="21355887" cy="1950281"/>
          </a:xfrm>
        </p:grpSpPr>
        <p:sp>
          <p:nvSpPr>
            <p:cNvPr id="8" name="Freeform 8"/>
            <p:cNvSpPr/>
            <p:nvPr/>
          </p:nvSpPr>
          <p:spPr>
            <a:xfrm>
              <a:off x="0" y="0"/>
              <a:ext cx="21355887" cy="1950281"/>
            </a:xfrm>
            <a:custGeom>
              <a:avLst/>
              <a:gdLst/>
              <a:ahLst/>
              <a:cxnLst/>
              <a:rect l="l" t="t" r="r" b="b"/>
              <a:pathLst>
                <a:path w="21355887" h="1950281">
                  <a:moveTo>
                    <a:pt x="0" y="0"/>
                  </a:moveTo>
                  <a:lnTo>
                    <a:pt x="21355887" y="0"/>
                  </a:lnTo>
                  <a:lnTo>
                    <a:pt x="21355887" y="1950281"/>
                  </a:lnTo>
                  <a:lnTo>
                    <a:pt x="0" y="1950281"/>
                  </a:lnTo>
                  <a:close/>
                </a:path>
              </a:pathLst>
            </a:custGeom>
            <a:solidFill>
              <a:srgbClr val="000000">
                <a:alpha val="0"/>
              </a:srgbClr>
            </a:solidFill>
          </p:spPr>
        </p:sp>
        <p:sp>
          <p:nvSpPr>
            <p:cNvPr id="9" name="TextBox 9"/>
            <p:cNvSpPr txBox="1"/>
            <p:nvPr/>
          </p:nvSpPr>
          <p:spPr>
            <a:xfrm>
              <a:off x="0" y="-28575"/>
              <a:ext cx="21355887" cy="1978856"/>
            </a:xfrm>
            <a:prstGeom prst="rect">
              <a:avLst/>
            </a:prstGeom>
          </p:spPr>
          <p:txBody>
            <a:bodyPr lIns="0" tIns="0" rIns="0" bIns="0" rtlCol="0" anchor="t"/>
            <a:lstStyle/>
            <a:p>
              <a:pPr algn="l">
                <a:lnSpc>
                  <a:spcPts val="5199"/>
                </a:lnSpc>
              </a:pPr>
              <a:r>
                <a:rPr lang="en-US" sz="3999">
                  <a:solidFill>
                    <a:srgbClr val="000000"/>
                  </a:solidFill>
                  <a:latin typeface="Tex Gyre Pagella"/>
                  <a:ea typeface="Tex Gyre Pagella"/>
                  <a:cs typeface="Tex Gyre Pagella"/>
                  <a:sym typeface="Tex Gyre Pagella"/>
                </a:rPr>
                <a:t>Putting the design into action. Purchasing and installing equipment, planting, painting etc. </a:t>
              </a:r>
            </a:p>
          </p:txBody>
        </p:sp>
      </p:grpSp>
      <p:grpSp>
        <p:nvGrpSpPr>
          <p:cNvPr id="10" name="Group 10"/>
          <p:cNvGrpSpPr/>
          <p:nvPr/>
        </p:nvGrpSpPr>
        <p:grpSpPr>
          <a:xfrm>
            <a:off x="546298" y="4913610"/>
            <a:ext cx="10346730" cy="1462711"/>
            <a:chOff x="0" y="0"/>
            <a:chExt cx="13795640" cy="1950281"/>
          </a:xfrm>
        </p:grpSpPr>
        <p:sp>
          <p:nvSpPr>
            <p:cNvPr id="11" name="Freeform 11"/>
            <p:cNvSpPr/>
            <p:nvPr/>
          </p:nvSpPr>
          <p:spPr>
            <a:xfrm>
              <a:off x="0" y="0"/>
              <a:ext cx="13795640" cy="1950281"/>
            </a:xfrm>
            <a:custGeom>
              <a:avLst/>
              <a:gdLst/>
              <a:ahLst/>
              <a:cxnLst/>
              <a:rect l="l" t="t" r="r" b="b"/>
              <a:pathLst>
                <a:path w="13795640" h="1950281">
                  <a:moveTo>
                    <a:pt x="0" y="0"/>
                  </a:moveTo>
                  <a:lnTo>
                    <a:pt x="13795640" y="0"/>
                  </a:lnTo>
                  <a:lnTo>
                    <a:pt x="13795640" y="1950281"/>
                  </a:lnTo>
                  <a:lnTo>
                    <a:pt x="0" y="1950281"/>
                  </a:lnTo>
                  <a:close/>
                </a:path>
              </a:pathLst>
            </a:custGeom>
            <a:solidFill>
              <a:srgbClr val="000000">
                <a:alpha val="0"/>
              </a:srgbClr>
            </a:solidFill>
          </p:spPr>
        </p:sp>
        <p:sp>
          <p:nvSpPr>
            <p:cNvPr id="12" name="TextBox 12"/>
            <p:cNvSpPr txBox="1"/>
            <p:nvPr/>
          </p:nvSpPr>
          <p:spPr>
            <a:xfrm>
              <a:off x="0" y="-28575"/>
              <a:ext cx="13795640" cy="1978856"/>
            </a:xfrm>
            <a:prstGeom prst="rect">
              <a:avLst/>
            </a:prstGeom>
          </p:spPr>
          <p:txBody>
            <a:bodyPr lIns="0" tIns="0" rIns="0" bIns="0" rtlCol="0" anchor="t"/>
            <a:lstStyle/>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Implementation plan (Now, sooner, later) </a:t>
              </a:r>
            </a:p>
            <a:p>
              <a:pPr marL="914278" lvl="2" indent="-304759" algn="l">
                <a:lnSpc>
                  <a:spcPts val="5199"/>
                </a:lnSpc>
                <a:buFont typeface="Arial"/>
                <a:buChar char="⚬"/>
              </a:pPr>
              <a:r>
                <a:rPr lang="en-US" sz="3999">
                  <a:solidFill>
                    <a:srgbClr val="000000"/>
                  </a:solidFill>
                  <a:latin typeface="Tex Gyre Pagella"/>
                  <a:ea typeface="Tex Gyre Pagella"/>
                  <a:cs typeface="Tex Gyre Pagella"/>
                  <a:sym typeface="Tex Gyre Pagella"/>
                </a:rPr>
                <a:t>Change making day</a:t>
              </a:r>
            </a:p>
          </p:txBody>
        </p:sp>
      </p:grpSp>
      <p:grpSp>
        <p:nvGrpSpPr>
          <p:cNvPr id="13" name="Group 13"/>
          <p:cNvGrpSpPr/>
          <p:nvPr/>
        </p:nvGrpSpPr>
        <p:grpSpPr>
          <a:xfrm>
            <a:off x="1028700" y="4013387"/>
            <a:ext cx="6883598" cy="900223"/>
            <a:chOff x="0" y="0"/>
            <a:chExt cx="9178131" cy="1200297"/>
          </a:xfrm>
        </p:grpSpPr>
        <p:sp>
          <p:nvSpPr>
            <p:cNvPr id="14" name="Freeform 14"/>
            <p:cNvSpPr/>
            <p:nvPr/>
          </p:nvSpPr>
          <p:spPr>
            <a:xfrm>
              <a:off x="0" y="0"/>
              <a:ext cx="9178130" cy="1200297"/>
            </a:xfrm>
            <a:custGeom>
              <a:avLst/>
              <a:gdLst/>
              <a:ahLst/>
              <a:cxnLst/>
              <a:rect l="l" t="t" r="r" b="b"/>
              <a:pathLst>
                <a:path w="9178130" h="1200297">
                  <a:moveTo>
                    <a:pt x="0" y="0"/>
                  </a:moveTo>
                  <a:lnTo>
                    <a:pt x="9178130" y="0"/>
                  </a:lnTo>
                  <a:lnTo>
                    <a:pt x="9178130" y="1200297"/>
                  </a:lnTo>
                  <a:lnTo>
                    <a:pt x="0" y="1200297"/>
                  </a:lnTo>
                  <a:close/>
                </a:path>
              </a:pathLst>
            </a:custGeom>
            <a:solidFill>
              <a:srgbClr val="000000">
                <a:alpha val="0"/>
              </a:srgbClr>
            </a:solidFill>
          </p:spPr>
        </p:sp>
        <p:sp>
          <p:nvSpPr>
            <p:cNvPr id="15" name="TextBox 15"/>
            <p:cNvSpPr txBox="1"/>
            <p:nvPr/>
          </p:nvSpPr>
          <p:spPr>
            <a:xfrm>
              <a:off x="0" y="-38100"/>
              <a:ext cx="9178131" cy="1238397"/>
            </a:xfrm>
            <a:prstGeom prst="rect">
              <a:avLst/>
            </a:prstGeom>
          </p:spPr>
          <p:txBody>
            <a:bodyPr lIns="0" tIns="0" rIns="0" bIns="0" rtlCol="0" anchor="t"/>
            <a:lstStyle/>
            <a:p>
              <a:pPr algn="l">
                <a:lnSpc>
                  <a:spcPts val="5849"/>
                </a:lnSpc>
              </a:pPr>
              <a:r>
                <a:rPr lang="en-US" sz="4498">
                  <a:solidFill>
                    <a:srgbClr val="000000"/>
                  </a:solidFill>
                  <a:latin typeface="Tex Gyre Pagella"/>
                  <a:ea typeface="Tex Gyre Pagella"/>
                  <a:cs typeface="Tex Gyre Pagella"/>
                  <a:sym typeface="Tex Gyre Pagella"/>
                </a:rPr>
                <a:t>Activities: </a:t>
              </a:r>
            </a:p>
          </p:txBody>
        </p:sp>
      </p:grpSp>
      <p:grpSp>
        <p:nvGrpSpPr>
          <p:cNvPr id="16" name="Group 16"/>
          <p:cNvGrpSpPr/>
          <p:nvPr/>
        </p:nvGrpSpPr>
        <p:grpSpPr>
          <a:xfrm>
            <a:off x="1028700" y="7084954"/>
            <a:ext cx="10346730" cy="1462711"/>
            <a:chOff x="0" y="0"/>
            <a:chExt cx="13795640" cy="1950281"/>
          </a:xfrm>
        </p:grpSpPr>
        <p:sp>
          <p:nvSpPr>
            <p:cNvPr id="17" name="Freeform 17"/>
            <p:cNvSpPr/>
            <p:nvPr/>
          </p:nvSpPr>
          <p:spPr>
            <a:xfrm>
              <a:off x="0" y="0"/>
              <a:ext cx="13795640" cy="1950281"/>
            </a:xfrm>
            <a:custGeom>
              <a:avLst/>
              <a:gdLst/>
              <a:ahLst/>
              <a:cxnLst/>
              <a:rect l="l" t="t" r="r" b="b"/>
              <a:pathLst>
                <a:path w="13795640" h="1950281">
                  <a:moveTo>
                    <a:pt x="0" y="0"/>
                  </a:moveTo>
                  <a:lnTo>
                    <a:pt x="13795640" y="0"/>
                  </a:lnTo>
                  <a:lnTo>
                    <a:pt x="13795640" y="1950281"/>
                  </a:lnTo>
                  <a:lnTo>
                    <a:pt x="0" y="1950281"/>
                  </a:lnTo>
                  <a:close/>
                </a:path>
              </a:pathLst>
            </a:custGeom>
            <a:solidFill>
              <a:srgbClr val="000000">
                <a:alpha val="0"/>
              </a:srgbClr>
            </a:solidFill>
          </p:spPr>
        </p:sp>
        <p:sp>
          <p:nvSpPr>
            <p:cNvPr id="18" name="TextBox 18"/>
            <p:cNvSpPr txBox="1"/>
            <p:nvPr/>
          </p:nvSpPr>
          <p:spPr>
            <a:xfrm>
              <a:off x="0" y="-28575"/>
              <a:ext cx="13795640" cy="1978856"/>
            </a:xfrm>
            <a:prstGeom prst="rect">
              <a:avLst/>
            </a:prstGeom>
          </p:spPr>
          <p:txBody>
            <a:bodyPr lIns="0" tIns="0" rIns="0" bIns="0" rtlCol="0" anchor="t"/>
            <a:lstStyle/>
            <a:p>
              <a:pPr algn="l">
                <a:lnSpc>
                  <a:spcPts val="5199"/>
                </a:lnSpc>
              </a:pPr>
              <a:r>
                <a:rPr lang="en-US" sz="3999">
                  <a:solidFill>
                    <a:srgbClr val="000000"/>
                  </a:solidFill>
                  <a:latin typeface="Tex Gyre Pagella"/>
                  <a:ea typeface="Tex Gyre Pagella"/>
                  <a:cs typeface="Tex Gyre Pagella"/>
                  <a:sym typeface="Tex Gyre Pagella"/>
                </a:rPr>
                <a:t>Finding funding</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2116" y="1028700"/>
            <a:ext cx="15346883" cy="1779063"/>
            <a:chOff x="0" y="0"/>
            <a:chExt cx="20462511" cy="2372084"/>
          </a:xfrm>
        </p:grpSpPr>
        <p:sp>
          <p:nvSpPr>
            <p:cNvPr id="3" name="Freeform 3"/>
            <p:cNvSpPr/>
            <p:nvPr/>
          </p:nvSpPr>
          <p:spPr>
            <a:xfrm>
              <a:off x="0" y="0"/>
              <a:ext cx="20462494" cy="2372106"/>
            </a:xfrm>
            <a:custGeom>
              <a:avLst/>
              <a:gdLst/>
              <a:ahLst/>
              <a:cxnLst/>
              <a:rect l="l" t="t" r="r" b="b"/>
              <a:pathLst>
                <a:path w="20462494" h="2372106">
                  <a:moveTo>
                    <a:pt x="0" y="0"/>
                  </a:moveTo>
                  <a:lnTo>
                    <a:pt x="0" y="2372106"/>
                  </a:lnTo>
                  <a:lnTo>
                    <a:pt x="20462494" y="2372106"/>
                  </a:lnTo>
                  <a:lnTo>
                    <a:pt x="20462494" y="0"/>
                  </a:lnTo>
                  <a:lnTo>
                    <a:pt x="0" y="0"/>
                  </a:lnTo>
                  <a:close/>
                  <a:moveTo>
                    <a:pt x="20304252" y="2213864"/>
                  </a:moveTo>
                  <a:lnTo>
                    <a:pt x="154940" y="2213864"/>
                  </a:lnTo>
                  <a:lnTo>
                    <a:pt x="154940" y="154940"/>
                  </a:lnTo>
                  <a:lnTo>
                    <a:pt x="20304252" y="154940"/>
                  </a:lnTo>
                  <a:lnTo>
                    <a:pt x="20304252" y="2213864"/>
                  </a:lnTo>
                  <a:close/>
                </a:path>
              </a:pathLst>
            </a:custGeom>
            <a:solidFill>
              <a:srgbClr val="FFFFFF"/>
            </a:solidFill>
          </p:spPr>
        </p:sp>
      </p:grpSp>
      <p:grpSp>
        <p:nvGrpSpPr>
          <p:cNvPr id="4" name="Group 4"/>
          <p:cNvGrpSpPr/>
          <p:nvPr/>
        </p:nvGrpSpPr>
        <p:grpSpPr>
          <a:xfrm>
            <a:off x="1028700" y="1028700"/>
            <a:ext cx="17027404" cy="1649528"/>
            <a:chOff x="0" y="0"/>
            <a:chExt cx="22703205" cy="2199370"/>
          </a:xfrm>
        </p:grpSpPr>
        <p:sp>
          <p:nvSpPr>
            <p:cNvPr id="5" name="Freeform 5"/>
            <p:cNvSpPr/>
            <p:nvPr/>
          </p:nvSpPr>
          <p:spPr>
            <a:xfrm>
              <a:off x="0" y="0"/>
              <a:ext cx="22703205" cy="2199371"/>
            </a:xfrm>
            <a:custGeom>
              <a:avLst/>
              <a:gdLst/>
              <a:ahLst/>
              <a:cxnLst/>
              <a:rect l="l" t="t" r="r" b="b"/>
              <a:pathLst>
                <a:path w="22703205" h="2199371">
                  <a:moveTo>
                    <a:pt x="0" y="0"/>
                  </a:moveTo>
                  <a:lnTo>
                    <a:pt x="22703205" y="0"/>
                  </a:lnTo>
                  <a:lnTo>
                    <a:pt x="22703205" y="2199371"/>
                  </a:lnTo>
                  <a:lnTo>
                    <a:pt x="0" y="2199371"/>
                  </a:lnTo>
                  <a:close/>
                </a:path>
              </a:pathLst>
            </a:custGeom>
            <a:solidFill>
              <a:srgbClr val="000000">
                <a:alpha val="0"/>
              </a:srgbClr>
            </a:solidFill>
          </p:spPr>
        </p:sp>
        <p:sp>
          <p:nvSpPr>
            <p:cNvPr id="6" name="TextBox 6"/>
            <p:cNvSpPr txBox="1"/>
            <p:nvPr/>
          </p:nvSpPr>
          <p:spPr>
            <a:xfrm>
              <a:off x="0" y="-47625"/>
              <a:ext cx="22703205" cy="2246995"/>
            </a:xfrm>
            <a:prstGeom prst="rect">
              <a:avLst/>
            </a:prstGeom>
          </p:spPr>
          <p:txBody>
            <a:bodyPr lIns="0" tIns="0" rIns="0" bIns="0" rtlCol="0" anchor="t"/>
            <a:lstStyle/>
            <a:p>
              <a:pPr algn="l">
                <a:lnSpc>
                  <a:spcPts val="6498"/>
                </a:lnSpc>
              </a:pPr>
              <a:r>
                <a:rPr lang="en-US" sz="4999" b="1">
                  <a:solidFill>
                    <a:srgbClr val="F9870B"/>
                  </a:solidFill>
                  <a:latin typeface="Tex Gyre Pagella Bold"/>
                  <a:ea typeface="Tex Gyre Pagella Bold"/>
                  <a:cs typeface="Tex Gyre Pagella Bold"/>
                  <a:sym typeface="Tex Gyre Pagella Bold"/>
                </a:rPr>
                <a:t>Maintenance</a:t>
              </a:r>
            </a:p>
            <a:p>
              <a:pPr algn="l">
                <a:lnSpc>
                  <a:spcPts val="5199"/>
                </a:lnSpc>
              </a:pPr>
              <a:r>
                <a:rPr lang="en-US" sz="3999">
                  <a:solidFill>
                    <a:srgbClr val="000000"/>
                  </a:solidFill>
                  <a:latin typeface="Tex Gyre Pagella"/>
                  <a:ea typeface="Tex Gyre Pagella"/>
                  <a:cs typeface="Tex Gyre Pagella"/>
                  <a:sym typeface="Tex Gyre Pagella"/>
                </a:rPr>
                <a:t>Maintain what we have created. </a:t>
              </a:r>
            </a:p>
          </p:txBody>
        </p:sp>
      </p:grpSp>
      <p:grpSp>
        <p:nvGrpSpPr>
          <p:cNvPr id="7" name="Group 7"/>
          <p:cNvGrpSpPr/>
          <p:nvPr/>
        </p:nvGrpSpPr>
        <p:grpSpPr>
          <a:xfrm>
            <a:off x="1028700" y="3446003"/>
            <a:ext cx="16230600" cy="2306753"/>
            <a:chOff x="0" y="0"/>
            <a:chExt cx="21640800" cy="3075670"/>
          </a:xfrm>
        </p:grpSpPr>
        <p:sp>
          <p:nvSpPr>
            <p:cNvPr id="8" name="Freeform 8"/>
            <p:cNvSpPr/>
            <p:nvPr/>
          </p:nvSpPr>
          <p:spPr>
            <a:xfrm>
              <a:off x="0" y="0"/>
              <a:ext cx="21640800" cy="3075671"/>
            </a:xfrm>
            <a:custGeom>
              <a:avLst/>
              <a:gdLst/>
              <a:ahLst/>
              <a:cxnLst/>
              <a:rect l="l" t="t" r="r" b="b"/>
              <a:pathLst>
                <a:path w="21640800" h="3075671">
                  <a:moveTo>
                    <a:pt x="0" y="0"/>
                  </a:moveTo>
                  <a:lnTo>
                    <a:pt x="21640800" y="0"/>
                  </a:lnTo>
                  <a:lnTo>
                    <a:pt x="21640800" y="3075671"/>
                  </a:lnTo>
                  <a:lnTo>
                    <a:pt x="0" y="3075671"/>
                  </a:lnTo>
                  <a:close/>
                </a:path>
              </a:pathLst>
            </a:custGeom>
            <a:solidFill>
              <a:srgbClr val="000000">
                <a:alpha val="0"/>
              </a:srgbClr>
            </a:solidFill>
          </p:spPr>
        </p:sp>
        <p:sp>
          <p:nvSpPr>
            <p:cNvPr id="9" name="TextBox 9"/>
            <p:cNvSpPr txBox="1"/>
            <p:nvPr/>
          </p:nvSpPr>
          <p:spPr>
            <a:xfrm>
              <a:off x="0" y="-47625"/>
              <a:ext cx="21640800" cy="3123295"/>
            </a:xfrm>
            <a:prstGeom prst="rect">
              <a:avLst/>
            </a:prstGeom>
          </p:spPr>
          <p:txBody>
            <a:bodyPr lIns="0" tIns="0" rIns="0" bIns="0" rtlCol="0" anchor="t"/>
            <a:lstStyle/>
            <a:p>
              <a:pPr algn="just">
                <a:lnSpc>
                  <a:spcPts val="6498"/>
                </a:lnSpc>
              </a:pPr>
              <a:r>
                <a:rPr lang="en-US" sz="4999" b="1">
                  <a:solidFill>
                    <a:srgbClr val="F9870B"/>
                  </a:solidFill>
                  <a:latin typeface="Tex Gyre Pagella Bold"/>
                  <a:ea typeface="Tex Gyre Pagella Bold"/>
                  <a:cs typeface="Tex Gyre Pagella Bold"/>
                  <a:sym typeface="Tex Gyre Pagella Bold"/>
                </a:rPr>
                <a:t>Evaluation</a:t>
              </a:r>
            </a:p>
            <a:p>
              <a:pPr algn="just">
                <a:lnSpc>
                  <a:spcPts val="5199"/>
                </a:lnSpc>
              </a:pPr>
              <a:r>
                <a:rPr lang="en-US" sz="3999">
                  <a:solidFill>
                    <a:srgbClr val="000000"/>
                  </a:solidFill>
                  <a:latin typeface="Tex Gyre Pagella"/>
                  <a:ea typeface="Tex Gyre Pagella"/>
                  <a:cs typeface="Tex Gyre Pagella"/>
                  <a:sym typeface="Tex Gyre Pagella"/>
                </a:rPr>
                <a:t>Constantly asking questions like: What went well? What went wrong? Does it work? What shall we change?  </a:t>
              </a:r>
            </a:p>
          </p:txBody>
        </p:sp>
      </p:grpSp>
      <p:grpSp>
        <p:nvGrpSpPr>
          <p:cNvPr id="10" name="Group 10"/>
          <p:cNvGrpSpPr/>
          <p:nvPr/>
        </p:nvGrpSpPr>
        <p:grpSpPr>
          <a:xfrm>
            <a:off x="1028700" y="6524281"/>
            <a:ext cx="12025511" cy="1649528"/>
            <a:chOff x="0" y="0"/>
            <a:chExt cx="16034015" cy="2199370"/>
          </a:xfrm>
        </p:grpSpPr>
        <p:sp>
          <p:nvSpPr>
            <p:cNvPr id="11" name="Freeform 11"/>
            <p:cNvSpPr/>
            <p:nvPr/>
          </p:nvSpPr>
          <p:spPr>
            <a:xfrm>
              <a:off x="0" y="0"/>
              <a:ext cx="16034015" cy="2199371"/>
            </a:xfrm>
            <a:custGeom>
              <a:avLst/>
              <a:gdLst/>
              <a:ahLst/>
              <a:cxnLst/>
              <a:rect l="l" t="t" r="r" b="b"/>
              <a:pathLst>
                <a:path w="16034015" h="2199371">
                  <a:moveTo>
                    <a:pt x="0" y="0"/>
                  </a:moveTo>
                  <a:lnTo>
                    <a:pt x="16034015" y="0"/>
                  </a:lnTo>
                  <a:lnTo>
                    <a:pt x="16034015" y="2199371"/>
                  </a:lnTo>
                  <a:lnTo>
                    <a:pt x="0" y="2199371"/>
                  </a:lnTo>
                  <a:close/>
                </a:path>
              </a:pathLst>
            </a:custGeom>
            <a:solidFill>
              <a:srgbClr val="000000">
                <a:alpha val="0"/>
              </a:srgbClr>
            </a:solidFill>
          </p:spPr>
        </p:sp>
        <p:sp>
          <p:nvSpPr>
            <p:cNvPr id="12" name="TextBox 12"/>
            <p:cNvSpPr txBox="1"/>
            <p:nvPr/>
          </p:nvSpPr>
          <p:spPr>
            <a:xfrm>
              <a:off x="0" y="-47625"/>
              <a:ext cx="16034015" cy="2246995"/>
            </a:xfrm>
            <a:prstGeom prst="rect">
              <a:avLst/>
            </a:prstGeom>
          </p:spPr>
          <p:txBody>
            <a:bodyPr lIns="0" tIns="0" rIns="0" bIns="0" rtlCol="0" anchor="t"/>
            <a:lstStyle/>
            <a:p>
              <a:pPr algn="l">
                <a:lnSpc>
                  <a:spcPts val="6498"/>
                </a:lnSpc>
              </a:pPr>
              <a:r>
                <a:rPr lang="en-US" sz="4999" b="1">
                  <a:solidFill>
                    <a:srgbClr val="F9870B"/>
                  </a:solidFill>
                  <a:latin typeface="Tex Gyre Pagella Bold"/>
                  <a:ea typeface="Tex Gyre Pagella Bold"/>
                  <a:cs typeface="Tex Gyre Pagella Bold"/>
                  <a:sym typeface="Tex Gyre Pagella Bold"/>
                </a:rPr>
                <a:t>Tweak</a:t>
              </a:r>
            </a:p>
            <a:p>
              <a:pPr algn="l">
                <a:lnSpc>
                  <a:spcPts val="5199"/>
                </a:lnSpc>
              </a:pPr>
              <a:r>
                <a:rPr lang="en-US" sz="3999">
                  <a:solidFill>
                    <a:srgbClr val="000000"/>
                  </a:solidFill>
                  <a:latin typeface="Tex Gyre Pagella"/>
                  <a:ea typeface="Tex Gyre Pagella"/>
                  <a:cs typeface="Tex Gyre Pagella"/>
                  <a:sym typeface="Tex Gyre Pagella"/>
                </a:rPr>
                <a:t>Make changes if necessary during the whole process.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90600"/>
            <a:ext cx="16230600" cy="8241478"/>
          </a:xfrm>
          <a:prstGeom prst="rect">
            <a:avLst/>
          </a:prstGeom>
        </p:spPr>
        <p:txBody>
          <a:bodyPr lIns="0" tIns="0" rIns="0" bIns="0" rtlCol="0" anchor="t">
            <a:spAutoFit/>
          </a:bodyPr>
          <a:lstStyle/>
          <a:p>
            <a:pPr algn="just">
              <a:lnSpc>
                <a:spcPts val="6300"/>
              </a:lnSpc>
            </a:pPr>
            <a:r>
              <a:rPr lang="en-US" sz="5000" b="1" dirty="0">
                <a:solidFill>
                  <a:srgbClr val="F9870B"/>
                </a:solidFill>
                <a:latin typeface="Tex Gyre Pagella Bold"/>
                <a:ea typeface="Tex Gyre Pagella Bold"/>
                <a:cs typeface="Tex Gyre Pagella Bold"/>
                <a:sym typeface="Tex Gyre Pagella Bold"/>
              </a:rPr>
              <a:t>Why choose this course?</a:t>
            </a:r>
          </a:p>
          <a:p>
            <a:pPr algn="just">
              <a:lnSpc>
                <a:spcPts val="4471"/>
              </a:lnSpc>
            </a:pPr>
            <a:r>
              <a:rPr lang="en-US" sz="3549" dirty="0">
                <a:solidFill>
                  <a:srgbClr val="000000"/>
                </a:solidFill>
                <a:latin typeface="Tex Gyre Pagella"/>
                <a:ea typeface="Tex Gyre Pagella"/>
                <a:cs typeface="Tex Gyre Pagella"/>
                <a:sym typeface="Tex Gyre Pagella"/>
              </a:rPr>
              <a:t> </a:t>
            </a:r>
          </a:p>
          <a:p>
            <a:pPr algn="just">
              <a:lnSpc>
                <a:spcPts val="4519"/>
              </a:lnSpc>
            </a:pPr>
            <a:r>
              <a:rPr lang="en-US" sz="3999" b="1" dirty="0">
                <a:solidFill>
                  <a:srgbClr val="000000"/>
                </a:solidFill>
                <a:latin typeface="Tex Gyre Pagella Bold"/>
                <a:ea typeface="Tex Gyre Pagella Bold"/>
                <a:cs typeface="Tex Gyre Pagella Bold"/>
                <a:sym typeface="Tex Gyre Pagella Bold"/>
              </a:rPr>
              <a:t>Clear &amp; Practical</a:t>
            </a:r>
            <a:r>
              <a:rPr lang="en-US" sz="3999" dirty="0">
                <a:solidFill>
                  <a:srgbClr val="000000"/>
                </a:solidFill>
                <a:latin typeface="Tex Gyre Pagella"/>
                <a:ea typeface="Tex Gyre Pagella"/>
                <a:cs typeface="Tex Gyre Pagella"/>
                <a:sym typeface="Tex Gyre Pagella"/>
              </a:rPr>
              <a:t>: Find manageable starting points for sustainability that make a lasting impact.</a:t>
            </a:r>
          </a:p>
          <a:p>
            <a:pPr algn="just">
              <a:lnSpc>
                <a:spcPts val="4519"/>
              </a:lnSpc>
            </a:pPr>
            <a:endParaRPr lang="en-US" sz="3999" dirty="0">
              <a:solidFill>
                <a:srgbClr val="000000"/>
              </a:solidFill>
              <a:latin typeface="Tex Gyre Pagella"/>
              <a:ea typeface="Tex Gyre Pagella"/>
              <a:cs typeface="Tex Gyre Pagella"/>
              <a:sym typeface="Tex Gyre Pagella"/>
            </a:endParaRPr>
          </a:p>
          <a:p>
            <a:pPr algn="just">
              <a:lnSpc>
                <a:spcPts val="4519"/>
              </a:lnSpc>
            </a:pPr>
            <a:r>
              <a:rPr lang="en-US" sz="3999" b="1" dirty="0">
                <a:solidFill>
                  <a:srgbClr val="000000"/>
                </a:solidFill>
                <a:latin typeface="Tex Gyre Pagella Bold"/>
                <a:ea typeface="Tex Gyre Pagella Bold"/>
                <a:cs typeface="Tex Gyre Pagella Bold"/>
                <a:sym typeface="Tex Gyre Pagella Bold"/>
              </a:rPr>
              <a:t>Flexible Learning</a:t>
            </a:r>
            <a:r>
              <a:rPr lang="en-US" sz="3999" dirty="0">
                <a:solidFill>
                  <a:srgbClr val="000000"/>
                </a:solidFill>
                <a:latin typeface="Tex Gyre Pagella"/>
                <a:ea typeface="Tex Gyre Pagella"/>
                <a:cs typeface="Tex Gyre Pagella"/>
                <a:sym typeface="Tex Gyre Pagella"/>
              </a:rPr>
              <a:t>: Work at your own pace for just £52, with lifetime access.</a:t>
            </a:r>
          </a:p>
          <a:p>
            <a:pPr algn="just">
              <a:lnSpc>
                <a:spcPts val="4519"/>
              </a:lnSpc>
            </a:pPr>
            <a:endParaRPr lang="en-US" sz="3999" dirty="0">
              <a:solidFill>
                <a:srgbClr val="000000"/>
              </a:solidFill>
              <a:latin typeface="Tex Gyre Pagella"/>
              <a:ea typeface="Tex Gyre Pagella"/>
              <a:cs typeface="Tex Gyre Pagella"/>
              <a:sym typeface="Tex Gyre Pagella"/>
            </a:endParaRPr>
          </a:p>
          <a:p>
            <a:pPr algn="just">
              <a:lnSpc>
                <a:spcPts val="4519"/>
              </a:lnSpc>
            </a:pPr>
            <a:r>
              <a:rPr lang="en-US" sz="3999" b="1" dirty="0">
                <a:solidFill>
                  <a:srgbClr val="000000"/>
                </a:solidFill>
                <a:latin typeface="Tex Gyre Pagella Bold"/>
                <a:ea typeface="Tex Gyre Pagella Bold"/>
                <a:cs typeface="Tex Gyre Pagella Bold"/>
                <a:sym typeface="Tex Gyre Pagella Bold"/>
              </a:rPr>
              <a:t>Whole-School Approach</a:t>
            </a:r>
            <a:r>
              <a:rPr lang="en-US" sz="3999" dirty="0">
                <a:solidFill>
                  <a:srgbClr val="000000"/>
                </a:solidFill>
                <a:latin typeface="Tex Gyre Pagella"/>
                <a:ea typeface="Tex Gyre Pagella"/>
                <a:cs typeface="Tex Gyre Pagella"/>
                <a:sym typeface="Tex Gyre Pagella"/>
              </a:rPr>
              <a:t>: Engage leadership, staff, learners, and families. </a:t>
            </a:r>
          </a:p>
          <a:p>
            <a:pPr algn="just">
              <a:lnSpc>
                <a:spcPts val="4519"/>
              </a:lnSpc>
            </a:pPr>
            <a:endParaRPr lang="en-US" sz="3999" dirty="0">
              <a:solidFill>
                <a:srgbClr val="000000"/>
              </a:solidFill>
              <a:latin typeface="Tex Gyre Pagella"/>
              <a:ea typeface="Tex Gyre Pagella"/>
              <a:cs typeface="Tex Gyre Pagella"/>
              <a:sym typeface="Tex Gyre Pagella"/>
            </a:endParaRPr>
          </a:p>
          <a:p>
            <a:pPr algn="just">
              <a:lnSpc>
                <a:spcPts val="4519"/>
              </a:lnSpc>
            </a:pPr>
            <a:r>
              <a:rPr lang="en-US" sz="3999" b="1" dirty="0">
                <a:solidFill>
                  <a:srgbClr val="000000"/>
                </a:solidFill>
                <a:latin typeface="Tex Gyre Pagella Bold"/>
                <a:ea typeface="Tex Gyre Pagella Bold"/>
                <a:cs typeface="Tex Gyre Pagella Bold"/>
                <a:sym typeface="Tex Gyre Pagella Bold"/>
              </a:rPr>
              <a:t>Grounded in Permaculture Principles</a:t>
            </a:r>
            <a:r>
              <a:rPr lang="en-US" sz="3999" dirty="0">
                <a:solidFill>
                  <a:srgbClr val="000000"/>
                </a:solidFill>
                <a:latin typeface="Tex Gyre Pagella"/>
                <a:ea typeface="Tex Gyre Pagella"/>
                <a:cs typeface="Tex Gyre Pagella"/>
                <a:sym typeface="Tex Gyre Pagella"/>
              </a:rPr>
              <a:t>: Focus on caring for the Earth, people, and the future.</a:t>
            </a:r>
          </a:p>
          <a:p>
            <a:pPr algn="just">
              <a:lnSpc>
                <a:spcPts val="4471"/>
              </a:lnSpc>
            </a:pPr>
            <a:endParaRPr lang="en-US" sz="3999" dirty="0">
              <a:solidFill>
                <a:srgbClr val="000000"/>
              </a:solidFill>
              <a:latin typeface="Tex Gyre Pagella"/>
              <a:ea typeface="Tex Gyre Pagella"/>
              <a:cs typeface="Tex Gyre Pagella"/>
              <a:sym typeface="Tex Gyre Pagell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04378" y="4294228"/>
            <a:ext cx="6679244" cy="1612820"/>
          </a:xfrm>
          <a:prstGeom prst="rect">
            <a:avLst/>
          </a:prstGeom>
        </p:spPr>
        <p:txBody>
          <a:bodyPr lIns="0" tIns="0" rIns="0" bIns="0" rtlCol="0" anchor="t">
            <a:spAutoFit/>
          </a:bodyPr>
          <a:lstStyle/>
          <a:p>
            <a:pPr algn="ctr">
              <a:lnSpc>
                <a:spcPts val="12998"/>
              </a:lnSpc>
              <a:spcBef>
                <a:spcPct val="0"/>
              </a:spcBef>
            </a:pPr>
            <a:r>
              <a:rPr lang="en-US" sz="9998" b="1">
                <a:solidFill>
                  <a:srgbClr val="F9870B"/>
                </a:solidFill>
                <a:latin typeface="Tex Gyre Pagella Bold"/>
                <a:ea typeface="Tex Gyre Pagella Bold"/>
                <a:cs typeface="Tex Gyre Pagella Bold"/>
                <a:sym typeface="Tex Gyre Pagella Bold"/>
              </a:rPr>
              <a:t>Questions?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85190" y="1790662"/>
            <a:ext cx="5974110" cy="7467638"/>
          </a:xfrm>
          <a:custGeom>
            <a:avLst/>
            <a:gdLst/>
            <a:ahLst/>
            <a:cxnLst/>
            <a:rect l="l" t="t" r="r" b="b"/>
            <a:pathLst>
              <a:path w="5974110" h="7467638">
                <a:moveTo>
                  <a:pt x="0" y="0"/>
                </a:moveTo>
                <a:lnTo>
                  <a:pt x="5974110" y="0"/>
                </a:lnTo>
                <a:lnTo>
                  <a:pt x="5974110" y="7467638"/>
                </a:lnTo>
                <a:lnTo>
                  <a:pt x="0" y="7467638"/>
                </a:lnTo>
                <a:lnTo>
                  <a:pt x="0" y="0"/>
                </a:lnTo>
                <a:close/>
              </a:path>
            </a:pathLst>
          </a:custGeom>
          <a:blipFill>
            <a:blip r:embed="rId2"/>
            <a:stretch>
              <a:fillRect/>
            </a:stretch>
          </a:blipFill>
        </p:spPr>
      </p:sp>
      <p:sp>
        <p:nvSpPr>
          <p:cNvPr id="3" name="Freeform 3"/>
          <p:cNvSpPr/>
          <p:nvPr/>
        </p:nvSpPr>
        <p:spPr>
          <a:xfrm>
            <a:off x="1028700" y="5143500"/>
            <a:ext cx="3173540" cy="4114800"/>
          </a:xfrm>
          <a:custGeom>
            <a:avLst/>
            <a:gdLst/>
            <a:ahLst/>
            <a:cxnLst/>
            <a:rect l="l" t="t" r="r" b="b"/>
            <a:pathLst>
              <a:path w="3173540" h="4114800">
                <a:moveTo>
                  <a:pt x="0" y="0"/>
                </a:moveTo>
                <a:lnTo>
                  <a:pt x="3173540" y="0"/>
                </a:lnTo>
                <a:lnTo>
                  <a:pt x="3173540" y="4114800"/>
                </a:lnTo>
                <a:lnTo>
                  <a:pt x="0" y="4114800"/>
                </a:lnTo>
                <a:lnTo>
                  <a:pt x="0" y="0"/>
                </a:lnTo>
                <a:close/>
              </a:path>
            </a:pathLst>
          </a:custGeom>
          <a:blipFill>
            <a:blip r:embed="rId3"/>
            <a:stretch>
              <a:fillRect/>
            </a:stretch>
          </a:blipFill>
        </p:spPr>
      </p:sp>
      <p:sp>
        <p:nvSpPr>
          <p:cNvPr id="4" name="TextBox 4"/>
          <p:cNvSpPr txBox="1"/>
          <p:nvPr/>
        </p:nvSpPr>
        <p:spPr>
          <a:xfrm>
            <a:off x="1028700" y="3146273"/>
            <a:ext cx="9441069" cy="1447790"/>
          </a:xfrm>
          <a:prstGeom prst="rect">
            <a:avLst/>
          </a:prstGeom>
        </p:spPr>
        <p:txBody>
          <a:bodyPr lIns="0" tIns="0" rIns="0" bIns="0" rtlCol="0" anchor="t">
            <a:spAutoFit/>
          </a:bodyPr>
          <a:lstStyle/>
          <a:p>
            <a:pPr algn="l">
              <a:lnSpc>
                <a:spcPts val="5848"/>
              </a:lnSpc>
              <a:spcBef>
                <a:spcPct val="0"/>
              </a:spcBef>
            </a:pPr>
            <a:r>
              <a:rPr lang="en-US" sz="4498">
                <a:solidFill>
                  <a:srgbClr val="000000"/>
                </a:solidFill>
                <a:latin typeface="Tex Gyre Pagella"/>
                <a:ea typeface="Tex Gyre Pagella"/>
                <a:cs typeface="Tex Gyre Pagella"/>
                <a:sym typeface="Tex Gyre Pagella"/>
              </a:rPr>
              <a:t>Join our launch event: </a:t>
            </a:r>
          </a:p>
          <a:p>
            <a:pPr algn="l">
              <a:lnSpc>
                <a:spcPts val="5849"/>
              </a:lnSpc>
              <a:spcBef>
                <a:spcPct val="0"/>
              </a:spcBef>
            </a:pPr>
            <a:r>
              <a:rPr lang="en-US" sz="4498">
                <a:solidFill>
                  <a:srgbClr val="000000"/>
                </a:solidFill>
                <a:latin typeface="Tex Gyre Pagella"/>
                <a:ea typeface="Tex Gyre Pagella"/>
                <a:cs typeface="Tex Gyre Pagella"/>
                <a:sym typeface="Tex Gyre Pagella"/>
              </a:rPr>
              <a:t>27th March (Thursday) 12:30, ZOOM</a:t>
            </a:r>
          </a:p>
        </p:txBody>
      </p:sp>
      <p:sp>
        <p:nvSpPr>
          <p:cNvPr id="5" name="TextBox 5"/>
          <p:cNvSpPr txBox="1"/>
          <p:nvPr/>
        </p:nvSpPr>
        <p:spPr>
          <a:xfrm>
            <a:off x="1028700" y="981075"/>
            <a:ext cx="9867900" cy="775725"/>
          </a:xfrm>
          <a:prstGeom prst="rect">
            <a:avLst/>
          </a:prstGeom>
        </p:spPr>
        <p:txBody>
          <a:bodyPr wrap="square" lIns="0" tIns="0" rIns="0" bIns="0" rtlCol="0" anchor="t">
            <a:spAutoFit/>
          </a:bodyPr>
          <a:lstStyle/>
          <a:p>
            <a:pPr algn="ctr">
              <a:lnSpc>
                <a:spcPts val="6499"/>
              </a:lnSpc>
              <a:spcBef>
                <a:spcPct val="0"/>
              </a:spcBef>
            </a:pPr>
            <a:r>
              <a:rPr lang="en-US" sz="4998" b="1" dirty="0">
                <a:solidFill>
                  <a:srgbClr val="F9870B"/>
                </a:solidFill>
                <a:latin typeface="Tex Gyre Pagella Bold"/>
                <a:ea typeface="Tex Gyre Pagella Bold"/>
                <a:cs typeface="Tex Gyre Pagella Bold"/>
                <a:sym typeface="Tex Gyre Pagella Bold"/>
              </a:rPr>
              <a:t>If you are interested in the course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18188" y="3786188"/>
            <a:ext cx="5834162" cy="1514475"/>
          </a:xfrm>
          <a:prstGeom prst="rect">
            <a:avLst/>
          </a:prstGeom>
        </p:spPr>
        <p:txBody>
          <a:bodyPr lIns="0" tIns="0" rIns="0" bIns="0" rtlCol="0" anchor="t">
            <a:spAutoFit/>
          </a:bodyPr>
          <a:lstStyle/>
          <a:p>
            <a:pPr algn="ctr">
              <a:lnSpc>
                <a:spcPts val="11999"/>
              </a:lnSpc>
              <a:spcBef>
                <a:spcPct val="0"/>
              </a:spcBef>
            </a:pPr>
            <a:r>
              <a:rPr lang="en-US" sz="9999" b="1">
                <a:solidFill>
                  <a:srgbClr val="F9870B"/>
                </a:solidFill>
                <a:latin typeface="Garamond Bold"/>
                <a:ea typeface="Garamond Bold"/>
                <a:cs typeface="Garamond Bold"/>
                <a:sym typeface="Garamond Bold"/>
              </a:rPr>
              <a:t>Thank you</a:t>
            </a:r>
          </a:p>
        </p:txBody>
      </p:sp>
      <p:sp>
        <p:nvSpPr>
          <p:cNvPr id="3" name="TextBox 3"/>
          <p:cNvSpPr txBox="1"/>
          <p:nvPr/>
        </p:nvSpPr>
        <p:spPr>
          <a:xfrm>
            <a:off x="7506593" y="5300662"/>
            <a:ext cx="3274814" cy="600075"/>
          </a:xfrm>
          <a:prstGeom prst="rect">
            <a:avLst/>
          </a:prstGeom>
        </p:spPr>
        <p:txBody>
          <a:bodyPr lIns="0" tIns="0" rIns="0" bIns="0" rtlCol="0" anchor="t">
            <a:spAutoFit/>
          </a:bodyPr>
          <a:lstStyle/>
          <a:p>
            <a:pPr algn="ctr">
              <a:lnSpc>
                <a:spcPts val="4799"/>
              </a:lnSpc>
              <a:spcBef>
                <a:spcPct val="0"/>
              </a:spcBef>
            </a:pPr>
            <a:r>
              <a:rPr lang="en-US" sz="3999">
                <a:solidFill>
                  <a:srgbClr val="000000"/>
                </a:solidFill>
                <a:latin typeface="Garamond"/>
                <a:ea typeface="Garamond"/>
                <a:cs typeface="Garamond"/>
                <a:sym typeface="Garamond"/>
              </a:rPr>
              <a:t>Valeria Kelemen</a:t>
            </a:r>
          </a:p>
        </p:txBody>
      </p:sp>
      <p:sp>
        <p:nvSpPr>
          <p:cNvPr id="4" name="TextBox 4"/>
          <p:cNvSpPr txBox="1"/>
          <p:nvPr/>
        </p:nvSpPr>
        <p:spPr>
          <a:xfrm>
            <a:off x="5900254" y="5900738"/>
            <a:ext cx="6487493" cy="600075"/>
          </a:xfrm>
          <a:prstGeom prst="rect">
            <a:avLst/>
          </a:prstGeom>
        </p:spPr>
        <p:txBody>
          <a:bodyPr lIns="0" tIns="0" rIns="0" bIns="0" rtlCol="0" anchor="t">
            <a:spAutoFit/>
          </a:bodyPr>
          <a:lstStyle/>
          <a:p>
            <a:pPr algn="ctr">
              <a:lnSpc>
                <a:spcPts val="4799"/>
              </a:lnSpc>
              <a:spcBef>
                <a:spcPct val="0"/>
              </a:spcBef>
            </a:pPr>
            <a:r>
              <a:rPr lang="en-US" sz="3999">
                <a:solidFill>
                  <a:srgbClr val="000000"/>
                </a:solidFill>
                <a:latin typeface="Garamond"/>
                <a:ea typeface="Garamond"/>
                <a:cs typeface="Garamond"/>
                <a:sym typeface="Garamond"/>
              </a:rPr>
              <a:t>kelemen.v.valeria@gmail.com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81075"/>
            <a:ext cx="16527400" cy="8213693"/>
          </a:xfrm>
          <a:prstGeom prst="rect">
            <a:avLst/>
          </a:prstGeom>
        </p:spPr>
        <p:txBody>
          <a:bodyPr lIns="0" tIns="0" rIns="0" bIns="0" rtlCol="0" anchor="t">
            <a:spAutoFit/>
          </a:bodyPr>
          <a:lstStyle/>
          <a:p>
            <a:pPr algn="l">
              <a:lnSpc>
                <a:spcPts val="6499"/>
              </a:lnSpc>
              <a:spcBef>
                <a:spcPct val="0"/>
              </a:spcBef>
            </a:pPr>
            <a:r>
              <a:rPr lang="en-US" sz="4998" b="1">
                <a:solidFill>
                  <a:srgbClr val="F9870B"/>
                </a:solidFill>
                <a:latin typeface="Tex Gyre Pagella Bold"/>
                <a:ea typeface="Tex Gyre Pagella Bold"/>
                <a:cs typeface="Tex Gyre Pagella Bold"/>
                <a:sym typeface="Tex Gyre Pagella Bold"/>
              </a:rPr>
              <a:t>The course covers the Department for Education’s five Climate Action Areas</a:t>
            </a:r>
          </a:p>
          <a:p>
            <a:pPr algn="l">
              <a:lnSpc>
                <a:spcPts val="5199"/>
              </a:lnSpc>
              <a:spcBef>
                <a:spcPct val="0"/>
              </a:spcBef>
            </a:pPr>
            <a:endParaRPr lang="en-US" sz="4998" b="1">
              <a:solidFill>
                <a:srgbClr val="F9870B"/>
              </a:solidFill>
              <a:latin typeface="Tex Gyre Pagella Bold"/>
              <a:ea typeface="Tex Gyre Pagella Bold"/>
              <a:cs typeface="Tex Gyre Pagella Bold"/>
              <a:sym typeface="Tex Gyre Pagella Bold"/>
            </a:endParaRPr>
          </a:p>
          <a:p>
            <a:pPr algn="l">
              <a:lnSpc>
                <a:spcPts val="5199"/>
              </a:lnSpc>
              <a:spcBef>
                <a:spcPct val="0"/>
              </a:spcBef>
            </a:pPr>
            <a:r>
              <a:rPr lang="en-US" sz="3999">
                <a:solidFill>
                  <a:srgbClr val="000000"/>
                </a:solidFill>
                <a:latin typeface="Tex Gyre Pagella"/>
                <a:ea typeface="Tex Gyre Pagella"/>
                <a:cs typeface="Tex Gyre Pagella"/>
                <a:sym typeface="Tex Gyre Pagella"/>
              </a:rPr>
              <a:t>1) Climate education</a:t>
            </a:r>
          </a:p>
          <a:p>
            <a:pPr algn="l">
              <a:lnSpc>
                <a:spcPts val="5199"/>
              </a:lnSpc>
              <a:spcBef>
                <a:spcPct val="0"/>
              </a:spcBef>
            </a:pPr>
            <a:r>
              <a:rPr lang="en-US" sz="3999">
                <a:solidFill>
                  <a:srgbClr val="000000"/>
                </a:solidFill>
                <a:latin typeface="Tex Gyre Pagella"/>
                <a:ea typeface="Tex Gyre Pagella"/>
                <a:cs typeface="Tex Gyre Pagella"/>
                <a:sym typeface="Tex Gyre Pagella"/>
              </a:rPr>
              <a:t>2) Green skills and careers</a:t>
            </a:r>
          </a:p>
          <a:p>
            <a:pPr algn="l">
              <a:lnSpc>
                <a:spcPts val="5199"/>
              </a:lnSpc>
              <a:spcBef>
                <a:spcPct val="0"/>
              </a:spcBef>
            </a:pPr>
            <a:r>
              <a:rPr lang="en-US" sz="3999">
                <a:solidFill>
                  <a:srgbClr val="000000"/>
                </a:solidFill>
                <a:latin typeface="Tex Gyre Pagella"/>
                <a:ea typeface="Tex Gyre Pagella"/>
                <a:cs typeface="Tex Gyre Pagella"/>
                <a:sym typeface="Tex Gyre Pagella"/>
              </a:rPr>
              <a:t>3) Education estate and digital infrastructure</a:t>
            </a:r>
          </a:p>
          <a:p>
            <a:pPr algn="l">
              <a:lnSpc>
                <a:spcPts val="5199"/>
              </a:lnSpc>
              <a:spcBef>
                <a:spcPct val="0"/>
              </a:spcBef>
            </a:pPr>
            <a:r>
              <a:rPr lang="en-US" sz="3999">
                <a:solidFill>
                  <a:srgbClr val="000000"/>
                </a:solidFill>
                <a:latin typeface="Tex Gyre Pagella"/>
                <a:ea typeface="Tex Gyre Pagella"/>
                <a:cs typeface="Tex Gyre Pagella"/>
                <a:sym typeface="Tex Gyre Pagella"/>
              </a:rPr>
              <a:t>4) Operations and supply chains</a:t>
            </a:r>
          </a:p>
          <a:p>
            <a:pPr algn="l">
              <a:lnSpc>
                <a:spcPts val="5198"/>
              </a:lnSpc>
              <a:spcBef>
                <a:spcPct val="0"/>
              </a:spcBef>
            </a:pPr>
            <a:r>
              <a:rPr lang="en-US" sz="3999">
                <a:solidFill>
                  <a:srgbClr val="000000"/>
                </a:solidFill>
                <a:latin typeface="Tex Gyre Pagella"/>
                <a:ea typeface="Tex Gyre Pagella"/>
                <a:cs typeface="Tex Gyre Pagella"/>
                <a:sym typeface="Tex Gyre Pagella"/>
              </a:rPr>
              <a:t>5) International</a:t>
            </a:r>
          </a:p>
          <a:p>
            <a:pPr algn="l">
              <a:lnSpc>
                <a:spcPts val="5198"/>
              </a:lnSpc>
              <a:spcBef>
                <a:spcPct val="0"/>
              </a:spcBef>
            </a:pPr>
            <a:endParaRPr lang="en-US" sz="3999">
              <a:solidFill>
                <a:srgbClr val="000000"/>
              </a:solidFill>
              <a:latin typeface="Tex Gyre Pagella"/>
              <a:ea typeface="Tex Gyre Pagella"/>
              <a:cs typeface="Tex Gyre Pagella"/>
              <a:sym typeface="Tex Gyre Pagella"/>
            </a:endParaRPr>
          </a:p>
          <a:p>
            <a:pPr algn="l">
              <a:lnSpc>
                <a:spcPts val="5198"/>
              </a:lnSpc>
              <a:spcBef>
                <a:spcPct val="0"/>
              </a:spcBef>
            </a:pPr>
            <a:r>
              <a:rPr lang="en-US" sz="3999">
                <a:solidFill>
                  <a:srgbClr val="000000"/>
                </a:solidFill>
                <a:latin typeface="Tex Gyre Pagella"/>
                <a:ea typeface="Tex Gyre Pagella"/>
                <a:cs typeface="Tex Gyre Pagella"/>
                <a:sym typeface="Tex Gyre Pagella"/>
              </a:rPr>
              <a:t>Plus...</a:t>
            </a:r>
          </a:p>
          <a:p>
            <a:pPr algn="l">
              <a:lnSpc>
                <a:spcPts val="5198"/>
              </a:lnSpc>
              <a:spcBef>
                <a:spcPct val="0"/>
              </a:spcBef>
            </a:pPr>
            <a:r>
              <a:rPr lang="en-US" sz="3999">
                <a:solidFill>
                  <a:srgbClr val="000000"/>
                </a:solidFill>
                <a:latin typeface="Tex Gyre Pagella"/>
                <a:ea typeface="Tex Gyre Pagella"/>
                <a:cs typeface="Tex Gyre Pagella"/>
                <a:sym typeface="Tex Gyre Pagella"/>
              </a:rPr>
              <a:t>6) Creating your Climate Action Plan</a:t>
            </a:r>
          </a:p>
          <a:p>
            <a:pPr algn="l">
              <a:lnSpc>
                <a:spcPts val="5199"/>
              </a:lnSpc>
              <a:spcBef>
                <a:spcPct val="0"/>
              </a:spcBef>
            </a:pPr>
            <a:endParaRPr lang="en-US" sz="3999">
              <a:solidFill>
                <a:srgbClr val="000000"/>
              </a:solidFill>
              <a:latin typeface="Tex Gyre Pagella"/>
              <a:ea typeface="Tex Gyre Pagella"/>
              <a:cs typeface="Tex Gyre Pagella"/>
              <a:sym typeface="Tex Gyre Pagell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3400" y="981075"/>
            <a:ext cx="8839200" cy="775725"/>
          </a:xfrm>
          <a:prstGeom prst="rect">
            <a:avLst/>
          </a:prstGeom>
        </p:spPr>
        <p:txBody>
          <a:bodyPr wrap="square" lIns="0" tIns="0" rIns="0" bIns="0" rtlCol="0" anchor="t">
            <a:spAutoFit/>
          </a:bodyPr>
          <a:lstStyle/>
          <a:p>
            <a:pPr algn="ctr">
              <a:lnSpc>
                <a:spcPts val="6499"/>
              </a:lnSpc>
              <a:spcBef>
                <a:spcPct val="0"/>
              </a:spcBef>
            </a:pPr>
            <a:r>
              <a:rPr lang="en-US" sz="4998" b="1" dirty="0">
                <a:solidFill>
                  <a:srgbClr val="F9870B"/>
                </a:solidFill>
                <a:latin typeface="Tex Gyre Pagella Bold"/>
                <a:ea typeface="Tex Gyre Pagella Bold"/>
                <a:cs typeface="Tex Gyre Pagella Bold"/>
                <a:sym typeface="Tex Gyre Pagella Bold"/>
              </a:rPr>
              <a:t>The structure of the course</a:t>
            </a:r>
          </a:p>
        </p:txBody>
      </p:sp>
      <p:sp>
        <p:nvSpPr>
          <p:cNvPr id="3" name="TextBox 3"/>
          <p:cNvSpPr txBox="1"/>
          <p:nvPr/>
        </p:nvSpPr>
        <p:spPr>
          <a:xfrm>
            <a:off x="1028700" y="2389833"/>
            <a:ext cx="11547871" cy="6569067"/>
          </a:xfrm>
          <a:prstGeom prst="rect">
            <a:avLst/>
          </a:prstGeom>
        </p:spPr>
        <p:txBody>
          <a:bodyPr lIns="0" tIns="0" rIns="0" bIns="0" rtlCol="0" anchor="t">
            <a:spAutoFit/>
          </a:bodyPr>
          <a:lstStyle/>
          <a:p>
            <a:pPr algn="just">
              <a:lnSpc>
                <a:spcPts val="5198"/>
              </a:lnSpc>
              <a:spcBef>
                <a:spcPct val="0"/>
              </a:spcBef>
            </a:pPr>
            <a:r>
              <a:rPr lang="en-US" sz="3999" b="1">
                <a:solidFill>
                  <a:srgbClr val="000000"/>
                </a:solidFill>
                <a:latin typeface="Tex Gyre Pagella Bold"/>
                <a:ea typeface="Tex Gyre Pagella Bold"/>
                <a:cs typeface="Tex Gyre Pagella Bold"/>
                <a:sym typeface="Tex Gyre Pagella Bold"/>
              </a:rPr>
              <a:t>Head</a:t>
            </a:r>
            <a:r>
              <a:rPr lang="en-US" sz="3999">
                <a:solidFill>
                  <a:srgbClr val="000000"/>
                </a:solidFill>
                <a:latin typeface="Tex Gyre Pagella"/>
                <a:ea typeface="Tex Gyre Pagella"/>
                <a:cs typeface="Tex Gyre Pagella"/>
                <a:sym typeface="Tex Gyre Pagella"/>
              </a:rPr>
              <a:t>: Develop the intellectual knowledge and understanding you need to tackle climate change effectively.</a:t>
            </a:r>
          </a:p>
          <a:p>
            <a:pPr algn="just">
              <a:lnSpc>
                <a:spcPts val="5199"/>
              </a:lnSpc>
              <a:spcBef>
                <a:spcPct val="0"/>
              </a:spcBef>
            </a:pPr>
            <a:endParaRPr lang="en-US" sz="3999">
              <a:solidFill>
                <a:srgbClr val="000000"/>
              </a:solidFill>
              <a:latin typeface="Tex Gyre Pagella"/>
              <a:ea typeface="Tex Gyre Pagella"/>
              <a:cs typeface="Tex Gyre Pagella"/>
              <a:sym typeface="Tex Gyre Pagella"/>
            </a:endParaRPr>
          </a:p>
          <a:p>
            <a:pPr algn="just">
              <a:lnSpc>
                <a:spcPts val="5198"/>
              </a:lnSpc>
              <a:spcBef>
                <a:spcPct val="0"/>
              </a:spcBef>
            </a:pPr>
            <a:r>
              <a:rPr lang="en-US" sz="3999" b="1">
                <a:solidFill>
                  <a:srgbClr val="000000"/>
                </a:solidFill>
                <a:latin typeface="Tex Gyre Pagella Bold"/>
                <a:ea typeface="Tex Gyre Pagella Bold"/>
                <a:cs typeface="Tex Gyre Pagella Bold"/>
                <a:sym typeface="Tex Gyre Pagella Bold"/>
              </a:rPr>
              <a:t>Heart</a:t>
            </a:r>
            <a:r>
              <a:rPr lang="en-US" sz="3999">
                <a:solidFill>
                  <a:srgbClr val="000000"/>
                </a:solidFill>
                <a:latin typeface="Tex Gyre Pagella"/>
                <a:ea typeface="Tex Gyre Pagella"/>
                <a:cs typeface="Tex Gyre Pagella"/>
                <a:sym typeface="Tex Gyre Pagella"/>
              </a:rPr>
              <a:t>: Learn how to inspire and engage your whole school community in a meaningful way.</a:t>
            </a:r>
          </a:p>
          <a:p>
            <a:pPr algn="just">
              <a:lnSpc>
                <a:spcPts val="5199"/>
              </a:lnSpc>
              <a:spcBef>
                <a:spcPct val="0"/>
              </a:spcBef>
            </a:pPr>
            <a:endParaRPr lang="en-US" sz="3999">
              <a:solidFill>
                <a:srgbClr val="000000"/>
              </a:solidFill>
              <a:latin typeface="Tex Gyre Pagella"/>
              <a:ea typeface="Tex Gyre Pagella"/>
              <a:cs typeface="Tex Gyre Pagella"/>
              <a:sym typeface="Tex Gyre Pagella"/>
            </a:endParaRPr>
          </a:p>
          <a:p>
            <a:pPr algn="just">
              <a:lnSpc>
                <a:spcPts val="5199"/>
              </a:lnSpc>
              <a:spcBef>
                <a:spcPct val="0"/>
              </a:spcBef>
            </a:pPr>
            <a:r>
              <a:rPr lang="en-US" sz="3999" b="1">
                <a:solidFill>
                  <a:srgbClr val="000000"/>
                </a:solidFill>
                <a:latin typeface="Tex Gyre Pagella Bold"/>
                <a:ea typeface="Tex Gyre Pagella Bold"/>
                <a:cs typeface="Tex Gyre Pagella Bold"/>
                <a:sym typeface="Tex Gyre Pagella Bold"/>
              </a:rPr>
              <a:t>Hands</a:t>
            </a:r>
            <a:r>
              <a:rPr lang="en-US" sz="3999">
                <a:solidFill>
                  <a:srgbClr val="000000"/>
                </a:solidFill>
                <a:latin typeface="Tex Gyre Pagella"/>
                <a:ea typeface="Tex Gyre Pagella"/>
                <a:cs typeface="Tex Gyre Pagella"/>
                <a:sym typeface="Tex Gyre Pagella"/>
              </a:rPr>
              <a:t>: Find useful lessons, links and activities to optimise learning and action for your students and school community.</a:t>
            </a:r>
          </a:p>
        </p:txBody>
      </p:sp>
      <p:sp>
        <p:nvSpPr>
          <p:cNvPr id="4" name="Freeform 4" descr="https://media1-production-mightynetworks.imgix.net/asset/d8319cd8-b3bc-4d38-a64f-f14d296a22a2/head__heart_hands.png?ixlib=rails-4.2.0&amp;fm=jpg&amp;q=75&amp;auto=format"/>
          <p:cNvSpPr/>
          <p:nvPr/>
        </p:nvSpPr>
        <p:spPr>
          <a:xfrm>
            <a:off x="13048472" y="3397795"/>
            <a:ext cx="4617863" cy="4581717"/>
          </a:xfrm>
          <a:custGeom>
            <a:avLst/>
            <a:gdLst/>
            <a:ahLst/>
            <a:cxnLst/>
            <a:rect l="l" t="t" r="r" b="b"/>
            <a:pathLst>
              <a:path w="4617863" h="4581717">
                <a:moveTo>
                  <a:pt x="0" y="0"/>
                </a:moveTo>
                <a:lnTo>
                  <a:pt x="4617863" y="0"/>
                </a:lnTo>
                <a:lnTo>
                  <a:pt x="4617863" y="4581718"/>
                </a:lnTo>
                <a:lnTo>
                  <a:pt x="0" y="4581718"/>
                </a:lnTo>
                <a:lnTo>
                  <a:pt x="0" y="0"/>
                </a:lnTo>
                <a:close/>
              </a:path>
            </a:pathLst>
          </a:custGeom>
          <a:blipFill>
            <a:blip r:embed="rId3"/>
            <a:stretch>
              <a:fillRect b="-788"/>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8663402" cy="1001393"/>
            <a:chOff x="0" y="0"/>
            <a:chExt cx="11551203" cy="1335191"/>
          </a:xfrm>
        </p:grpSpPr>
        <p:sp>
          <p:nvSpPr>
            <p:cNvPr id="3" name="Freeform 3"/>
            <p:cNvSpPr/>
            <p:nvPr/>
          </p:nvSpPr>
          <p:spPr>
            <a:xfrm>
              <a:off x="0" y="0"/>
              <a:ext cx="11551203" cy="1335190"/>
            </a:xfrm>
            <a:custGeom>
              <a:avLst/>
              <a:gdLst/>
              <a:ahLst/>
              <a:cxnLst/>
              <a:rect l="l" t="t" r="r" b="b"/>
              <a:pathLst>
                <a:path w="11551203" h="1335190">
                  <a:moveTo>
                    <a:pt x="0" y="0"/>
                  </a:moveTo>
                  <a:lnTo>
                    <a:pt x="11551203" y="0"/>
                  </a:lnTo>
                  <a:lnTo>
                    <a:pt x="11551203" y="1335190"/>
                  </a:lnTo>
                  <a:lnTo>
                    <a:pt x="0" y="1335190"/>
                  </a:lnTo>
                  <a:close/>
                </a:path>
              </a:pathLst>
            </a:custGeom>
            <a:solidFill>
              <a:srgbClr val="000000">
                <a:alpha val="0"/>
              </a:srgbClr>
            </a:solidFill>
          </p:spPr>
        </p:sp>
        <p:sp>
          <p:nvSpPr>
            <p:cNvPr id="4" name="TextBox 4"/>
            <p:cNvSpPr txBox="1"/>
            <p:nvPr/>
          </p:nvSpPr>
          <p:spPr>
            <a:xfrm>
              <a:off x="0" y="0"/>
              <a:ext cx="11551203" cy="1335191"/>
            </a:xfrm>
            <a:prstGeom prst="rect">
              <a:avLst/>
            </a:prstGeom>
          </p:spPr>
          <p:txBody>
            <a:bodyPr lIns="0" tIns="0" rIns="0" bIns="0" rtlCol="0" anchor="t"/>
            <a:lstStyle/>
            <a:p>
              <a:pPr algn="l">
                <a:lnSpc>
                  <a:spcPts val="5999"/>
                </a:lnSpc>
              </a:pPr>
              <a:r>
                <a:rPr lang="en-US" sz="4999" b="1">
                  <a:solidFill>
                    <a:srgbClr val="F9870B"/>
                  </a:solidFill>
                  <a:latin typeface="Tex Gyre Pagella Bold"/>
                  <a:ea typeface="Tex Gyre Pagella Bold"/>
                  <a:cs typeface="Tex Gyre Pagella Bold"/>
                  <a:sym typeface="Tex Gyre Pagella Bold"/>
                </a:rPr>
                <a:t>What is permaculture? </a:t>
              </a:r>
            </a:p>
          </p:txBody>
        </p:sp>
      </p:grpSp>
      <p:grpSp>
        <p:nvGrpSpPr>
          <p:cNvPr id="5" name="Group 5"/>
          <p:cNvGrpSpPr/>
          <p:nvPr/>
        </p:nvGrpSpPr>
        <p:grpSpPr>
          <a:xfrm>
            <a:off x="1028700" y="2532476"/>
            <a:ext cx="6531369" cy="6050660"/>
            <a:chOff x="0" y="0"/>
            <a:chExt cx="8708492" cy="8067547"/>
          </a:xfrm>
        </p:grpSpPr>
        <p:sp>
          <p:nvSpPr>
            <p:cNvPr id="6" name="Freeform 6"/>
            <p:cNvSpPr/>
            <p:nvPr/>
          </p:nvSpPr>
          <p:spPr>
            <a:xfrm>
              <a:off x="0" y="0"/>
              <a:ext cx="8708492" cy="8067547"/>
            </a:xfrm>
            <a:custGeom>
              <a:avLst/>
              <a:gdLst/>
              <a:ahLst/>
              <a:cxnLst/>
              <a:rect l="l" t="t" r="r" b="b"/>
              <a:pathLst>
                <a:path w="8708492" h="8067547">
                  <a:moveTo>
                    <a:pt x="0" y="0"/>
                  </a:moveTo>
                  <a:lnTo>
                    <a:pt x="8708492" y="0"/>
                  </a:lnTo>
                  <a:lnTo>
                    <a:pt x="8708492" y="8067547"/>
                  </a:lnTo>
                  <a:lnTo>
                    <a:pt x="0" y="8067547"/>
                  </a:lnTo>
                  <a:close/>
                </a:path>
              </a:pathLst>
            </a:custGeom>
            <a:solidFill>
              <a:srgbClr val="000000">
                <a:alpha val="0"/>
              </a:srgbClr>
            </a:solidFill>
          </p:spPr>
        </p:sp>
        <p:sp>
          <p:nvSpPr>
            <p:cNvPr id="7" name="TextBox 7"/>
            <p:cNvSpPr txBox="1"/>
            <p:nvPr/>
          </p:nvSpPr>
          <p:spPr>
            <a:xfrm>
              <a:off x="0" y="9525"/>
              <a:ext cx="8708492" cy="8058022"/>
            </a:xfrm>
            <a:prstGeom prst="rect">
              <a:avLst/>
            </a:prstGeom>
          </p:spPr>
          <p:txBody>
            <a:bodyPr lIns="0" tIns="0" rIns="0" bIns="0" rtlCol="0" anchor="t"/>
            <a:lstStyle/>
            <a:p>
              <a:pPr algn="just">
                <a:lnSpc>
                  <a:spcPts val="4799"/>
                </a:lnSpc>
              </a:pPr>
              <a:r>
                <a:rPr lang="en-US" sz="3999">
                  <a:solidFill>
                    <a:srgbClr val="000000"/>
                  </a:solidFill>
                  <a:latin typeface="Tex Gyre Pagella"/>
                  <a:ea typeface="Tex Gyre Pagella"/>
                  <a:cs typeface="Tex Gyre Pagella"/>
                  <a:sym typeface="Tex Gyre Pagella"/>
                </a:rPr>
                <a:t>A holistic approach that helps you to understand and design your system well, consider your resources and reduce waste. </a:t>
              </a:r>
            </a:p>
            <a:p>
              <a:pPr algn="just">
                <a:lnSpc>
                  <a:spcPts val="3480"/>
                </a:lnSpc>
              </a:pPr>
              <a:endParaRPr lang="en-US" sz="3999">
                <a:solidFill>
                  <a:srgbClr val="000000"/>
                </a:solidFill>
                <a:latin typeface="Tex Gyre Pagella"/>
                <a:ea typeface="Tex Gyre Pagella"/>
                <a:cs typeface="Tex Gyre Pagella"/>
                <a:sym typeface="Tex Gyre Pagella"/>
              </a:endParaRPr>
            </a:p>
            <a:p>
              <a:pPr algn="just">
                <a:lnSpc>
                  <a:spcPts val="4799"/>
                </a:lnSpc>
              </a:pPr>
              <a:r>
                <a:rPr lang="en-US" sz="3999">
                  <a:solidFill>
                    <a:srgbClr val="000000"/>
                  </a:solidFill>
                  <a:latin typeface="Tex Gyre Pagella"/>
                  <a:ea typeface="Tex Gyre Pagella"/>
                  <a:cs typeface="Tex Gyre Pagella"/>
                  <a:sym typeface="Tex Gyre Pagella"/>
                </a:rPr>
                <a:t>It uses a </a:t>
              </a:r>
              <a:r>
                <a:rPr lang="en-US" sz="3999" b="1">
                  <a:solidFill>
                    <a:srgbClr val="000000"/>
                  </a:solidFill>
                  <a:latin typeface="Tex Gyre Pagella Bold"/>
                  <a:ea typeface="Tex Gyre Pagella Bold"/>
                  <a:cs typeface="Tex Gyre Pagella Bold"/>
                  <a:sym typeface="Tex Gyre Pagella Bold"/>
                </a:rPr>
                <a:t>systems thinking</a:t>
              </a:r>
              <a:r>
                <a:rPr lang="en-US" sz="3999">
                  <a:solidFill>
                    <a:srgbClr val="000000"/>
                  </a:solidFill>
                  <a:latin typeface="Tex Gyre Pagella"/>
                  <a:ea typeface="Tex Gyre Pagella"/>
                  <a:cs typeface="Tex Gyre Pagella"/>
                  <a:sym typeface="Tex Gyre Pagella"/>
                </a:rPr>
                <a:t> approach to designing regenerative change.</a:t>
              </a:r>
            </a:p>
          </p:txBody>
        </p:sp>
      </p:grpSp>
      <p:sp>
        <p:nvSpPr>
          <p:cNvPr id="8" name="Freeform 8" descr="https://media1-production-mightynetworks.imgix.net/asset/e7659f49-4d3c-4997-9232-647711d86b36/Permaculture_Principles_-_colour.jpeg?ixlib=rails-4.2.0&amp;fm=jpg&amp;q=75&amp;auto=format"/>
          <p:cNvSpPr/>
          <p:nvPr/>
        </p:nvSpPr>
        <p:spPr>
          <a:xfrm>
            <a:off x="7560069" y="848085"/>
            <a:ext cx="10727931" cy="8590829"/>
          </a:xfrm>
          <a:custGeom>
            <a:avLst/>
            <a:gdLst/>
            <a:ahLst/>
            <a:cxnLst/>
            <a:rect l="l" t="t" r="r" b="b"/>
            <a:pathLst>
              <a:path w="10727931" h="8590829">
                <a:moveTo>
                  <a:pt x="0" y="0"/>
                </a:moveTo>
                <a:lnTo>
                  <a:pt x="10727931" y="0"/>
                </a:lnTo>
                <a:lnTo>
                  <a:pt x="10727931" y="8590830"/>
                </a:lnTo>
                <a:lnTo>
                  <a:pt x="0" y="8590830"/>
                </a:lnTo>
                <a:lnTo>
                  <a:pt x="0" y="0"/>
                </a:lnTo>
                <a:close/>
              </a:path>
            </a:pathLst>
          </a:custGeom>
          <a:blipFill>
            <a:blip r:embed="rId3"/>
            <a:stretch>
              <a:fillRect r="-1"/>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664896"/>
            <a:ext cx="16230600" cy="3960508"/>
            <a:chOff x="0" y="0"/>
            <a:chExt cx="21640800" cy="5280677"/>
          </a:xfrm>
        </p:grpSpPr>
        <p:sp>
          <p:nvSpPr>
            <p:cNvPr id="3" name="Freeform 3"/>
            <p:cNvSpPr/>
            <p:nvPr/>
          </p:nvSpPr>
          <p:spPr>
            <a:xfrm>
              <a:off x="0" y="0"/>
              <a:ext cx="21640800" cy="5280677"/>
            </a:xfrm>
            <a:custGeom>
              <a:avLst/>
              <a:gdLst/>
              <a:ahLst/>
              <a:cxnLst/>
              <a:rect l="l" t="t" r="r" b="b"/>
              <a:pathLst>
                <a:path w="21640800" h="5280677">
                  <a:moveTo>
                    <a:pt x="0" y="0"/>
                  </a:moveTo>
                  <a:lnTo>
                    <a:pt x="21640800" y="0"/>
                  </a:lnTo>
                  <a:lnTo>
                    <a:pt x="21640800" y="5280677"/>
                  </a:lnTo>
                  <a:lnTo>
                    <a:pt x="0" y="5280677"/>
                  </a:lnTo>
                  <a:close/>
                </a:path>
              </a:pathLst>
            </a:custGeom>
            <a:solidFill>
              <a:srgbClr val="000000">
                <a:alpha val="0"/>
              </a:srgbClr>
            </a:solidFill>
          </p:spPr>
        </p:sp>
        <p:sp>
          <p:nvSpPr>
            <p:cNvPr id="4" name="TextBox 4"/>
            <p:cNvSpPr txBox="1"/>
            <p:nvPr/>
          </p:nvSpPr>
          <p:spPr>
            <a:xfrm>
              <a:off x="0" y="-28575"/>
              <a:ext cx="21640800" cy="5309252"/>
            </a:xfrm>
            <a:prstGeom prst="rect">
              <a:avLst/>
            </a:prstGeom>
          </p:spPr>
          <p:txBody>
            <a:bodyPr lIns="0" tIns="0" rIns="0" bIns="0" rtlCol="0" anchor="t"/>
            <a:lstStyle/>
            <a:p>
              <a:pPr algn="just">
                <a:lnSpc>
                  <a:spcPts val="5199"/>
                </a:lnSpc>
              </a:pPr>
              <a:r>
                <a:rPr lang="en-US" sz="3999">
                  <a:solidFill>
                    <a:srgbClr val="000000"/>
                  </a:solidFill>
                  <a:latin typeface="Tex Gyre Pagella"/>
                  <a:ea typeface="Tex Gyre Pagella"/>
                  <a:cs typeface="Tex Gyre Pagella"/>
                  <a:sym typeface="Tex Gyre Pagella"/>
                </a:rPr>
                <a:t>How to (re)design the school (grounds) involving the whole school community. </a:t>
              </a:r>
            </a:p>
            <a:p>
              <a:pPr algn="just">
                <a:lnSpc>
                  <a:spcPts val="5199"/>
                </a:lnSpc>
              </a:pPr>
              <a:endParaRPr lang="en-US" sz="3999">
                <a:solidFill>
                  <a:srgbClr val="000000"/>
                </a:solidFill>
                <a:latin typeface="Tex Gyre Pagella"/>
                <a:ea typeface="Tex Gyre Pagella"/>
                <a:cs typeface="Tex Gyre Pagella"/>
                <a:sym typeface="Tex Gyre Pagella"/>
              </a:endParaRPr>
            </a:p>
            <a:p>
              <a:pPr algn="just">
                <a:lnSpc>
                  <a:spcPts val="5199"/>
                </a:lnSpc>
              </a:pPr>
              <a:r>
                <a:rPr lang="en-US" sz="3999">
                  <a:solidFill>
                    <a:srgbClr val="000000"/>
                  </a:solidFill>
                  <a:latin typeface="Tex Gyre Pagella"/>
                  <a:ea typeface="Tex Gyre Pagella"/>
                  <a:cs typeface="Tex Gyre Pagella"/>
                  <a:sym typeface="Tex Gyre Pagella"/>
                </a:rPr>
                <a:t>How to implement a unique design, based on ethical choices, observations, site information and hands on tools.</a:t>
              </a:r>
            </a:p>
          </p:txBody>
        </p:sp>
      </p:grpSp>
      <p:sp>
        <p:nvSpPr>
          <p:cNvPr id="5" name="TextBox 5"/>
          <p:cNvSpPr txBox="1"/>
          <p:nvPr/>
        </p:nvSpPr>
        <p:spPr>
          <a:xfrm>
            <a:off x="1028700" y="981075"/>
            <a:ext cx="16425308" cy="809587"/>
          </a:xfrm>
          <a:prstGeom prst="rect">
            <a:avLst/>
          </a:prstGeom>
        </p:spPr>
        <p:txBody>
          <a:bodyPr lIns="0" tIns="0" rIns="0" bIns="0" rtlCol="0" anchor="t">
            <a:spAutoFit/>
          </a:bodyPr>
          <a:lstStyle/>
          <a:p>
            <a:pPr algn="l">
              <a:lnSpc>
                <a:spcPts val="6499"/>
              </a:lnSpc>
              <a:spcBef>
                <a:spcPct val="0"/>
              </a:spcBef>
            </a:pPr>
            <a:r>
              <a:rPr lang="en-US" sz="4998" b="1">
                <a:solidFill>
                  <a:srgbClr val="F9870B"/>
                </a:solidFill>
                <a:latin typeface="Tex Gyre Pagella Bold"/>
                <a:ea typeface="Tex Gyre Pagella Bold"/>
                <a:cs typeface="Tex Gyre Pagella Bold"/>
                <a:sym typeface="Tex Gyre Pagella Bold"/>
              </a:rPr>
              <a:t>School(ground) design using the SADIMET framework</a:t>
            </a:r>
          </a:p>
        </p:txBody>
      </p:sp>
      <p:sp>
        <p:nvSpPr>
          <p:cNvPr id="6" name="TextBox 6"/>
          <p:cNvSpPr txBox="1"/>
          <p:nvPr/>
        </p:nvSpPr>
        <p:spPr>
          <a:xfrm>
            <a:off x="1028700" y="7943890"/>
            <a:ext cx="5499425" cy="1314410"/>
          </a:xfrm>
          <a:prstGeom prst="rect">
            <a:avLst/>
          </a:prstGeom>
        </p:spPr>
        <p:txBody>
          <a:bodyPr lIns="0" tIns="0" rIns="0" bIns="0" rtlCol="0" anchor="t">
            <a:spAutoFit/>
          </a:bodyPr>
          <a:lstStyle/>
          <a:p>
            <a:pPr algn="ctr">
              <a:lnSpc>
                <a:spcPts val="5200"/>
              </a:lnSpc>
              <a:spcBef>
                <a:spcPct val="0"/>
              </a:spcBef>
            </a:pPr>
            <a:r>
              <a:rPr lang="en-US" sz="3999" b="1">
                <a:solidFill>
                  <a:srgbClr val="56BC17"/>
                </a:solidFill>
                <a:latin typeface="Tex Gyre Pagella Bold"/>
                <a:ea typeface="Tex Gyre Pagella Bold"/>
                <a:cs typeface="Tex Gyre Pagella Bold"/>
                <a:sym typeface="Tex Gyre Pagella Bold"/>
              </a:rPr>
              <a:t> Education estate and digital infrastructure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44304"/>
            <a:ext cx="15472484" cy="1010920"/>
            <a:chOff x="0" y="0"/>
            <a:chExt cx="20629979" cy="1347893"/>
          </a:xfrm>
        </p:grpSpPr>
        <p:sp>
          <p:nvSpPr>
            <p:cNvPr id="3" name="Freeform 3"/>
            <p:cNvSpPr/>
            <p:nvPr/>
          </p:nvSpPr>
          <p:spPr>
            <a:xfrm>
              <a:off x="0" y="0"/>
              <a:ext cx="20629978" cy="1347893"/>
            </a:xfrm>
            <a:custGeom>
              <a:avLst/>
              <a:gdLst/>
              <a:ahLst/>
              <a:cxnLst/>
              <a:rect l="l" t="t" r="r" b="b"/>
              <a:pathLst>
                <a:path w="20629978" h="1347893">
                  <a:moveTo>
                    <a:pt x="0" y="0"/>
                  </a:moveTo>
                  <a:lnTo>
                    <a:pt x="20629978" y="0"/>
                  </a:lnTo>
                  <a:lnTo>
                    <a:pt x="20629978" y="1347893"/>
                  </a:lnTo>
                  <a:lnTo>
                    <a:pt x="0" y="1347893"/>
                  </a:lnTo>
                  <a:close/>
                </a:path>
              </a:pathLst>
            </a:custGeom>
            <a:solidFill>
              <a:srgbClr val="000000">
                <a:alpha val="0"/>
              </a:srgbClr>
            </a:solidFill>
          </p:spPr>
        </p:sp>
        <p:sp>
          <p:nvSpPr>
            <p:cNvPr id="4" name="TextBox 4"/>
            <p:cNvSpPr txBox="1"/>
            <p:nvPr/>
          </p:nvSpPr>
          <p:spPr>
            <a:xfrm>
              <a:off x="0" y="-57150"/>
              <a:ext cx="20629979" cy="1405043"/>
            </a:xfrm>
            <a:prstGeom prst="rect">
              <a:avLst/>
            </a:prstGeom>
          </p:spPr>
          <p:txBody>
            <a:bodyPr lIns="0" tIns="0" rIns="0" bIns="0" rtlCol="0" anchor="t"/>
            <a:lstStyle/>
            <a:p>
              <a:pPr algn="just">
                <a:lnSpc>
                  <a:spcPts val="6500"/>
                </a:lnSpc>
              </a:pPr>
              <a:r>
                <a:rPr lang="en-US" sz="4999" b="1">
                  <a:solidFill>
                    <a:srgbClr val="F9870B"/>
                  </a:solidFill>
                  <a:latin typeface="Tex Gyre Pagella Bold"/>
                  <a:ea typeface="Tex Gyre Pagella Bold"/>
                  <a:cs typeface="Tex Gyre Pagella Bold"/>
                  <a:sym typeface="Tex Gyre Pagella Bold"/>
                </a:rPr>
                <a:t>SADIMET framework</a:t>
              </a:r>
            </a:p>
          </p:txBody>
        </p:sp>
      </p:grpSp>
      <p:grpSp>
        <p:nvGrpSpPr>
          <p:cNvPr id="5" name="Group 5"/>
          <p:cNvGrpSpPr/>
          <p:nvPr/>
        </p:nvGrpSpPr>
        <p:grpSpPr>
          <a:xfrm>
            <a:off x="7772400" y="2459558"/>
            <a:ext cx="2895600" cy="968298"/>
            <a:chOff x="0" y="0"/>
            <a:chExt cx="3860800" cy="1291063"/>
          </a:xfrm>
        </p:grpSpPr>
        <p:sp>
          <p:nvSpPr>
            <p:cNvPr id="6" name="Freeform 6"/>
            <p:cNvSpPr/>
            <p:nvPr/>
          </p:nvSpPr>
          <p:spPr>
            <a:xfrm>
              <a:off x="0" y="0"/>
              <a:ext cx="3860800" cy="1291063"/>
            </a:xfrm>
            <a:custGeom>
              <a:avLst/>
              <a:gdLst/>
              <a:ahLst/>
              <a:cxnLst/>
              <a:rect l="l" t="t" r="r" b="b"/>
              <a:pathLst>
                <a:path w="3860800" h="1291063">
                  <a:moveTo>
                    <a:pt x="0" y="0"/>
                  </a:moveTo>
                  <a:lnTo>
                    <a:pt x="3860800" y="0"/>
                  </a:lnTo>
                  <a:lnTo>
                    <a:pt x="3860800" y="1291063"/>
                  </a:lnTo>
                  <a:lnTo>
                    <a:pt x="0" y="1291063"/>
                  </a:lnTo>
                  <a:close/>
                </a:path>
              </a:pathLst>
            </a:custGeom>
            <a:solidFill>
              <a:srgbClr val="000000">
                <a:alpha val="0"/>
              </a:srgbClr>
            </a:solidFill>
          </p:spPr>
        </p:sp>
        <p:sp>
          <p:nvSpPr>
            <p:cNvPr id="7" name="TextBox 7"/>
            <p:cNvSpPr txBox="1"/>
            <p:nvPr/>
          </p:nvSpPr>
          <p:spPr>
            <a:xfrm>
              <a:off x="0" y="-28575"/>
              <a:ext cx="3860800" cy="1319638"/>
            </a:xfrm>
            <a:prstGeom prst="rect">
              <a:avLst/>
            </a:prstGeom>
          </p:spPr>
          <p:txBody>
            <a:bodyPr lIns="0" tIns="0" rIns="0" bIns="0" rtlCol="0" anchor="t"/>
            <a:lstStyle/>
            <a:p>
              <a:pPr algn="l">
                <a:lnSpc>
                  <a:spcPts val="5199"/>
                </a:lnSpc>
              </a:pPr>
              <a:r>
                <a:rPr lang="en-US" sz="3999">
                  <a:solidFill>
                    <a:srgbClr val="000000"/>
                  </a:solidFill>
                  <a:latin typeface="Tex Gyre Pagella"/>
                  <a:ea typeface="Tex Gyre Pagella"/>
                  <a:cs typeface="Tex Gyre Pagella"/>
                  <a:sym typeface="Tex Gyre Pagella"/>
                </a:rPr>
                <a:t>Survey</a:t>
              </a:r>
            </a:p>
          </p:txBody>
        </p:sp>
      </p:grpSp>
      <p:grpSp>
        <p:nvGrpSpPr>
          <p:cNvPr id="8" name="Group 8"/>
          <p:cNvGrpSpPr/>
          <p:nvPr/>
        </p:nvGrpSpPr>
        <p:grpSpPr>
          <a:xfrm>
            <a:off x="11658600" y="2781300"/>
            <a:ext cx="3886200" cy="1502648"/>
            <a:chOff x="0" y="0"/>
            <a:chExt cx="5181600" cy="2003530"/>
          </a:xfrm>
        </p:grpSpPr>
        <p:sp>
          <p:nvSpPr>
            <p:cNvPr id="9" name="Freeform 9"/>
            <p:cNvSpPr/>
            <p:nvPr/>
          </p:nvSpPr>
          <p:spPr>
            <a:xfrm>
              <a:off x="0" y="0"/>
              <a:ext cx="5181600" cy="2003530"/>
            </a:xfrm>
            <a:custGeom>
              <a:avLst/>
              <a:gdLst/>
              <a:ahLst/>
              <a:cxnLst/>
              <a:rect l="l" t="t" r="r" b="b"/>
              <a:pathLst>
                <a:path w="5181600" h="2003530">
                  <a:moveTo>
                    <a:pt x="0" y="0"/>
                  </a:moveTo>
                  <a:lnTo>
                    <a:pt x="5181600" y="0"/>
                  </a:lnTo>
                  <a:lnTo>
                    <a:pt x="5181600" y="2003530"/>
                  </a:lnTo>
                  <a:lnTo>
                    <a:pt x="0" y="2003530"/>
                  </a:lnTo>
                  <a:close/>
                </a:path>
              </a:pathLst>
            </a:custGeom>
            <a:solidFill>
              <a:srgbClr val="000000">
                <a:alpha val="0"/>
              </a:srgbClr>
            </a:solidFill>
          </p:spPr>
        </p:sp>
        <p:sp>
          <p:nvSpPr>
            <p:cNvPr id="10" name="TextBox 10"/>
            <p:cNvSpPr txBox="1"/>
            <p:nvPr/>
          </p:nvSpPr>
          <p:spPr>
            <a:xfrm>
              <a:off x="0" y="-28575"/>
              <a:ext cx="5181600" cy="2032105"/>
            </a:xfrm>
            <a:prstGeom prst="rect">
              <a:avLst/>
            </a:prstGeom>
          </p:spPr>
          <p:txBody>
            <a:bodyPr lIns="0" tIns="0" rIns="0" bIns="0" rtlCol="0" anchor="t"/>
            <a:lstStyle/>
            <a:p>
              <a:pPr algn="l">
                <a:lnSpc>
                  <a:spcPts val="5199"/>
                </a:lnSpc>
              </a:pPr>
              <a:endParaRPr/>
            </a:p>
            <a:p>
              <a:pPr algn="l">
                <a:lnSpc>
                  <a:spcPts val="5199"/>
                </a:lnSpc>
              </a:pPr>
              <a:r>
                <a:rPr lang="en-US" sz="3999">
                  <a:solidFill>
                    <a:srgbClr val="000000"/>
                  </a:solidFill>
                  <a:latin typeface="Tex Gyre Pagella"/>
                  <a:ea typeface="Tex Gyre Pagella"/>
                  <a:cs typeface="Tex Gyre Pagella"/>
                  <a:sym typeface="Tex Gyre Pagella"/>
                </a:rPr>
                <a:t>Analysis</a:t>
              </a:r>
            </a:p>
          </p:txBody>
        </p:sp>
      </p:grpSp>
      <p:grpSp>
        <p:nvGrpSpPr>
          <p:cNvPr id="11" name="Group 11"/>
          <p:cNvGrpSpPr/>
          <p:nvPr/>
        </p:nvGrpSpPr>
        <p:grpSpPr>
          <a:xfrm>
            <a:off x="14127016" y="4381389"/>
            <a:ext cx="2941784" cy="1462711"/>
            <a:chOff x="0" y="0"/>
            <a:chExt cx="3922379" cy="1950281"/>
          </a:xfrm>
        </p:grpSpPr>
        <p:sp>
          <p:nvSpPr>
            <p:cNvPr id="12" name="Freeform 12"/>
            <p:cNvSpPr/>
            <p:nvPr/>
          </p:nvSpPr>
          <p:spPr>
            <a:xfrm>
              <a:off x="0" y="0"/>
              <a:ext cx="3922379" cy="1950281"/>
            </a:xfrm>
            <a:custGeom>
              <a:avLst/>
              <a:gdLst/>
              <a:ahLst/>
              <a:cxnLst/>
              <a:rect l="l" t="t" r="r" b="b"/>
              <a:pathLst>
                <a:path w="3922379" h="1950281">
                  <a:moveTo>
                    <a:pt x="0" y="0"/>
                  </a:moveTo>
                  <a:lnTo>
                    <a:pt x="3922379" y="0"/>
                  </a:lnTo>
                  <a:lnTo>
                    <a:pt x="3922379" y="1950281"/>
                  </a:lnTo>
                  <a:lnTo>
                    <a:pt x="0" y="1950281"/>
                  </a:lnTo>
                  <a:close/>
                </a:path>
              </a:pathLst>
            </a:custGeom>
            <a:solidFill>
              <a:srgbClr val="000000">
                <a:alpha val="0"/>
              </a:srgbClr>
            </a:solidFill>
          </p:spPr>
        </p:sp>
        <p:sp>
          <p:nvSpPr>
            <p:cNvPr id="13" name="TextBox 13"/>
            <p:cNvSpPr txBox="1"/>
            <p:nvPr/>
          </p:nvSpPr>
          <p:spPr>
            <a:xfrm>
              <a:off x="0" y="-28575"/>
              <a:ext cx="3922379" cy="1978856"/>
            </a:xfrm>
            <a:prstGeom prst="rect">
              <a:avLst/>
            </a:prstGeom>
          </p:spPr>
          <p:txBody>
            <a:bodyPr lIns="0" tIns="0" rIns="0" bIns="0" rtlCol="0" anchor="t"/>
            <a:lstStyle/>
            <a:p>
              <a:pPr algn="l">
                <a:lnSpc>
                  <a:spcPts val="5199"/>
                </a:lnSpc>
              </a:pPr>
              <a:endParaRPr/>
            </a:p>
            <a:p>
              <a:pPr algn="l">
                <a:lnSpc>
                  <a:spcPts val="5199"/>
                </a:lnSpc>
              </a:pPr>
              <a:r>
                <a:rPr lang="en-US" sz="3999">
                  <a:solidFill>
                    <a:srgbClr val="000000"/>
                  </a:solidFill>
                  <a:latin typeface="Tex Gyre Pagella"/>
                  <a:ea typeface="Tex Gyre Pagella"/>
                  <a:cs typeface="Tex Gyre Pagella"/>
                  <a:sym typeface="Tex Gyre Pagella"/>
                </a:rPr>
                <a:t>Design</a:t>
              </a:r>
            </a:p>
          </p:txBody>
        </p:sp>
      </p:grpSp>
      <p:grpSp>
        <p:nvGrpSpPr>
          <p:cNvPr id="14" name="Group 14"/>
          <p:cNvGrpSpPr/>
          <p:nvPr/>
        </p:nvGrpSpPr>
        <p:grpSpPr>
          <a:xfrm>
            <a:off x="11049002" y="5343415"/>
            <a:ext cx="5791198" cy="2815896"/>
            <a:chOff x="0" y="0"/>
            <a:chExt cx="7721597" cy="3754528"/>
          </a:xfrm>
        </p:grpSpPr>
        <p:sp>
          <p:nvSpPr>
            <p:cNvPr id="15" name="Freeform 15"/>
            <p:cNvSpPr/>
            <p:nvPr/>
          </p:nvSpPr>
          <p:spPr>
            <a:xfrm>
              <a:off x="0" y="0"/>
              <a:ext cx="7721598" cy="3754528"/>
            </a:xfrm>
            <a:custGeom>
              <a:avLst/>
              <a:gdLst/>
              <a:ahLst/>
              <a:cxnLst/>
              <a:rect l="l" t="t" r="r" b="b"/>
              <a:pathLst>
                <a:path w="7721598" h="3754528">
                  <a:moveTo>
                    <a:pt x="0" y="0"/>
                  </a:moveTo>
                  <a:lnTo>
                    <a:pt x="7721598" y="0"/>
                  </a:lnTo>
                  <a:lnTo>
                    <a:pt x="7721598" y="3754528"/>
                  </a:lnTo>
                  <a:lnTo>
                    <a:pt x="0" y="3754528"/>
                  </a:lnTo>
                  <a:close/>
                </a:path>
              </a:pathLst>
            </a:custGeom>
            <a:solidFill>
              <a:srgbClr val="000000">
                <a:alpha val="0"/>
              </a:srgbClr>
            </a:solidFill>
          </p:spPr>
        </p:sp>
        <p:sp>
          <p:nvSpPr>
            <p:cNvPr id="16" name="TextBox 16"/>
            <p:cNvSpPr txBox="1"/>
            <p:nvPr/>
          </p:nvSpPr>
          <p:spPr>
            <a:xfrm>
              <a:off x="0" y="-28575"/>
              <a:ext cx="7721597" cy="3783103"/>
            </a:xfrm>
            <a:prstGeom prst="rect">
              <a:avLst/>
            </a:prstGeom>
          </p:spPr>
          <p:txBody>
            <a:bodyPr lIns="0" tIns="0" rIns="0" bIns="0" rtlCol="0" anchor="t"/>
            <a:lstStyle/>
            <a:p>
              <a:pPr algn="l">
                <a:lnSpc>
                  <a:spcPts val="5199"/>
                </a:lnSpc>
              </a:pPr>
              <a:endParaRPr/>
            </a:p>
            <a:p>
              <a:pPr algn="l">
                <a:lnSpc>
                  <a:spcPts val="5199"/>
                </a:lnSpc>
              </a:pPr>
              <a:endParaRPr/>
            </a:p>
            <a:p>
              <a:pPr algn="l">
                <a:lnSpc>
                  <a:spcPts val="5199"/>
                </a:lnSpc>
              </a:pPr>
              <a:endParaRPr/>
            </a:p>
            <a:p>
              <a:pPr algn="l">
                <a:lnSpc>
                  <a:spcPts val="5199"/>
                </a:lnSpc>
              </a:pPr>
              <a:r>
                <a:rPr lang="en-US" sz="3999">
                  <a:solidFill>
                    <a:srgbClr val="000000"/>
                  </a:solidFill>
                  <a:latin typeface="Tex Gyre Pagella"/>
                  <a:ea typeface="Tex Gyre Pagella"/>
                  <a:cs typeface="Tex Gyre Pagella"/>
                  <a:sym typeface="Tex Gyre Pagella"/>
                </a:rPr>
                <a:t>Implementation</a:t>
              </a:r>
            </a:p>
          </p:txBody>
        </p:sp>
      </p:grpSp>
      <p:grpSp>
        <p:nvGrpSpPr>
          <p:cNvPr id="17" name="Group 17"/>
          <p:cNvGrpSpPr/>
          <p:nvPr/>
        </p:nvGrpSpPr>
        <p:grpSpPr>
          <a:xfrm>
            <a:off x="6248400" y="6305440"/>
            <a:ext cx="6675584" cy="2626809"/>
            <a:chOff x="0" y="0"/>
            <a:chExt cx="8900779" cy="3502412"/>
          </a:xfrm>
        </p:grpSpPr>
        <p:sp>
          <p:nvSpPr>
            <p:cNvPr id="18" name="Freeform 18"/>
            <p:cNvSpPr/>
            <p:nvPr/>
          </p:nvSpPr>
          <p:spPr>
            <a:xfrm>
              <a:off x="0" y="0"/>
              <a:ext cx="8900778" cy="3502412"/>
            </a:xfrm>
            <a:custGeom>
              <a:avLst/>
              <a:gdLst/>
              <a:ahLst/>
              <a:cxnLst/>
              <a:rect l="l" t="t" r="r" b="b"/>
              <a:pathLst>
                <a:path w="8900778" h="3502412">
                  <a:moveTo>
                    <a:pt x="0" y="0"/>
                  </a:moveTo>
                  <a:lnTo>
                    <a:pt x="8900778" y="0"/>
                  </a:lnTo>
                  <a:lnTo>
                    <a:pt x="8900778" y="3502412"/>
                  </a:lnTo>
                  <a:lnTo>
                    <a:pt x="0" y="3502412"/>
                  </a:lnTo>
                  <a:close/>
                </a:path>
              </a:pathLst>
            </a:custGeom>
            <a:solidFill>
              <a:srgbClr val="000000">
                <a:alpha val="0"/>
              </a:srgbClr>
            </a:solidFill>
          </p:spPr>
        </p:sp>
        <p:sp>
          <p:nvSpPr>
            <p:cNvPr id="19" name="TextBox 19"/>
            <p:cNvSpPr txBox="1"/>
            <p:nvPr/>
          </p:nvSpPr>
          <p:spPr>
            <a:xfrm>
              <a:off x="0" y="-28575"/>
              <a:ext cx="8900779" cy="3530987"/>
            </a:xfrm>
            <a:prstGeom prst="rect">
              <a:avLst/>
            </a:prstGeom>
          </p:spPr>
          <p:txBody>
            <a:bodyPr lIns="0" tIns="0" rIns="0" bIns="0" rtlCol="0" anchor="t"/>
            <a:lstStyle/>
            <a:p>
              <a:pPr algn="l">
                <a:lnSpc>
                  <a:spcPts val="5199"/>
                </a:lnSpc>
              </a:pPr>
              <a:endParaRPr/>
            </a:p>
            <a:p>
              <a:pPr algn="l">
                <a:lnSpc>
                  <a:spcPts val="5199"/>
                </a:lnSpc>
              </a:pPr>
              <a:endParaRPr/>
            </a:p>
            <a:p>
              <a:pPr algn="l">
                <a:lnSpc>
                  <a:spcPts val="5199"/>
                </a:lnSpc>
              </a:pPr>
              <a:endParaRPr/>
            </a:p>
            <a:p>
              <a:pPr algn="l">
                <a:lnSpc>
                  <a:spcPts val="5199"/>
                </a:lnSpc>
              </a:pPr>
              <a:r>
                <a:rPr lang="en-US" sz="3999">
                  <a:solidFill>
                    <a:srgbClr val="000000"/>
                  </a:solidFill>
                  <a:latin typeface="Tex Gyre Pagella"/>
                  <a:ea typeface="Tex Gyre Pagella"/>
                  <a:cs typeface="Tex Gyre Pagella"/>
                  <a:sym typeface="Tex Gyre Pagella"/>
                </a:rPr>
                <a:t>Maintenance</a:t>
              </a:r>
            </a:p>
          </p:txBody>
        </p:sp>
      </p:grpSp>
      <p:grpSp>
        <p:nvGrpSpPr>
          <p:cNvPr id="20" name="Group 20"/>
          <p:cNvGrpSpPr/>
          <p:nvPr/>
        </p:nvGrpSpPr>
        <p:grpSpPr>
          <a:xfrm>
            <a:off x="4160984" y="3238500"/>
            <a:ext cx="3611416" cy="1293111"/>
            <a:chOff x="0" y="0"/>
            <a:chExt cx="4815221" cy="1724148"/>
          </a:xfrm>
        </p:grpSpPr>
        <p:sp>
          <p:nvSpPr>
            <p:cNvPr id="21" name="Freeform 21"/>
            <p:cNvSpPr/>
            <p:nvPr/>
          </p:nvSpPr>
          <p:spPr>
            <a:xfrm>
              <a:off x="0" y="0"/>
              <a:ext cx="4815221" cy="1724148"/>
            </a:xfrm>
            <a:custGeom>
              <a:avLst/>
              <a:gdLst/>
              <a:ahLst/>
              <a:cxnLst/>
              <a:rect l="l" t="t" r="r" b="b"/>
              <a:pathLst>
                <a:path w="4815221" h="1724148">
                  <a:moveTo>
                    <a:pt x="0" y="0"/>
                  </a:moveTo>
                  <a:lnTo>
                    <a:pt x="4815221" y="0"/>
                  </a:lnTo>
                  <a:lnTo>
                    <a:pt x="4815221" y="1724148"/>
                  </a:lnTo>
                  <a:lnTo>
                    <a:pt x="0" y="1724148"/>
                  </a:lnTo>
                  <a:close/>
                </a:path>
              </a:pathLst>
            </a:custGeom>
            <a:solidFill>
              <a:srgbClr val="000000">
                <a:alpha val="0"/>
              </a:srgbClr>
            </a:solidFill>
          </p:spPr>
        </p:sp>
        <p:sp>
          <p:nvSpPr>
            <p:cNvPr id="22" name="TextBox 22"/>
            <p:cNvSpPr txBox="1"/>
            <p:nvPr/>
          </p:nvSpPr>
          <p:spPr>
            <a:xfrm>
              <a:off x="0" y="-28575"/>
              <a:ext cx="4815221" cy="1752723"/>
            </a:xfrm>
            <a:prstGeom prst="rect">
              <a:avLst/>
            </a:prstGeom>
          </p:spPr>
          <p:txBody>
            <a:bodyPr lIns="0" tIns="0" rIns="0" bIns="0" rtlCol="0" anchor="t"/>
            <a:lstStyle/>
            <a:p>
              <a:pPr algn="l">
                <a:lnSpc>
                  <a:spcPts val="5199"/>
                </a:lnSpc>
              </a:pPr>
              <a:endParaRPr/>
            </a:p>
            <a:p>
              <a:pPr algn="l">
                <a:lnSpc>
                  <a:spcPts val="5199"/>
                </a:lnSpc>
              </a:pPr>
              <a:r>
                <a:rPr lang="en-US" sz="3999">
                  <a:solidFill>
                    <a:srgbClr val="000000"/>
                  </a:solidFill>
                  <a:latin typeface="Tex Gyre Pagella"/>
                  <a:ea typeface="Tex Gyre Pagella"/>
                  <a:cs typeface="Tex Gyre Pagella"/>
                  <a:sym typeface="Tex Gyre Pagella"/>
                </a:rPr>
                <a:t>Tweak</a:t>
              </a:r>
            </a:p>
          </p:txBody>
        </p:sp>
      </p:grpSp>
      <p:grpSp>
        <p:nvGrpSpPr>
          <p:cNvPr id="23" name="Group 23"/>
          <p:cNvGrpSpPr/>
          <p:nvPr/>
        </p:nvGrpSpPr>
        <p:grpSpPr>
          <a:xfrm>
            <a:off x="3048000" y="6057901"/>
            <a:ext cx="4191000" cy="626262"/>
            <a:chOff x="0" y="0"/>
            <a:chExt cx="5588000" cy="835016"/>
          </a:xfrm>
        </p:grpSpPr>
        <p:sp>
          <p:nvSpPr>
            <p:cNvPr id="24" name="Freeform 24"/>
            <p:cNvSpPr/>
            <p:nvPr/>
          </p:nvSpPr>
          <p:spPr>
            <a:xfrm>
              <a:off x="0" y="0"/>
              <a:ext cx="5588000" cy="835016"/>
            </a:xfrm>
            <a:custGeom>
              <a:avLst/>
              <a:gdLst/>
              <a:ahLst/>
              <a:cxnLst/>
              <a:rect l="l" t="t" r="r" b="b"/>
              <a:pathLst>
                <a:path w="5588000" h="835016">
                  <a:moveTo>
                    <a:pt x="0" y="0"/>
                  </a:moveTo>
                  <a:lnTo>
                    <a:pt x="5588000" y="0"/>
                  </a:lnTo>
                  <a:lnTo>
                    <a:pt x="5588000" y="835016"/>
                  </a:lnTo>
                  <a:lnTo>
                    <a:pt x="0" y="835016"/>
                  </a:lnTo>
                  <a:close/>
                </a:path>
              </a:pathLst>
            </a:custGeom>
            <a:solidFill>
              <a:srgbClr val="000000">
                <a:alpha val="0"/>
              </a:srgbClr>
            </a:solidFill>
          </p:spPr>
        </p:sp>
        <p:sp>
          <p:nvSpPr>
            <p:cNvPr id="25" name="TextBox 25"/>
            <p:cNvSpPr txBox="1"/>
            <p:nvPr/>
          </p:nvSpPr>
          <p:spPr>
            <a:xfrm>
              <a:off x="0" y="-28575"/>
              <a:ext cx="5588000" cy="863591"/>
            </a:xfrm>
            <a:prstGeom prst="rect">
              <a:avLst/>
            </a:prstGeom>
          </p:spPr>
          <p:txBody>
            <a:bodyPr lIns="0" tIns="0" rIns="0" bIns="0" rtlCol="0" anchor="t"/>
            <a:lstStyle/>
            <a:p>
              <a:pPr algn="l">
                <a:lnSpc>
                  <a:spcPts val="5199"/>
                </a:lnSpc>
              </a:pPr>
              <a:r>
                <a:rPr lang="en-US" sz="3999">
                  <a:solidFill>
                    <a:srgbClr val="000000"/>
                  </a:solidFill>
                  <a:latin typeface="Tex Gyre Pagella"/>
                  <a:ea typeface="Tex Gyre Pagella"/>
                  <a:cs typeface="Tex Gyre Pagella"/>
                  <a:sym typeface="Tex Gyre Pagella"/>
                </a:rPr>
                <a:t>Evaluation</a:t>
              </a:r>
            </a:p>
          </p:txBody>
        </p:sp>
      </p:grpSp>
      <p:sp>
        <p:nvSpPr>
          <p:cNvPr id="26" name="Freeform 26"/>
          <p:cNvSpPr/>
          <p:nvPr/>
        </p:nvSpPr>
        <p:spPr>
          <a:xfrm rot="1366220">
            <a:off x="13674511" y="3831964"/>
            <a:ext cx="2270238" cy="903967"/>
          </a:xfrm>
          <a:custGeom>
            <a:avLst/>
            <a:gdLst/>
            <a:ahLst/>
            <a:cxnLst/>
            <a:rect l="l" t="t" r="r" b="b"/>
            <a:pathLst>
              <a:path w="2270238" h="903967">
                <a:moveTo>
                  <a:pt x="0" y="0"/>
                </a:moveTo>
                <a:lnTo>
                  <a:pt x="2270238" y="0"/>
                </a:lnTo>
                <a:lnTo>
                  <a:pt x="2270238" y="903967"/>
                </a:lnTo>
                <a:lnTo>
                  <a:pt x="0" y="90396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27" name="Freeform 27"/>
          <p:cNvSpPr/>
          <p:nvPr/>
        </p:nvSpPr>
        <p:spPr>
          <a:xfrm>
            <a:off x="9738592" y="2530633"/>
            <a:ext cx="2253297" cy="897222"/>
          </a:xfrm>
          <a:custGeom>
            <a:avLst/>
            <a:gdLst/>
            <a:ahLst/>
            <a:cxnLst/>
            <a:rect l="l" t="t" r="r" b="b"/>
            <a:pathLst>
              <a:path w="2253297" h="897222">
                <a:moveTo>
                  <a:pt x="0" y="0"/>
                </a:moveTo>
                <a:lnTo>
                  <a:pt x="2253297" y="0"/>
                </a:lnTo>
                <a:lnTo>
                  <a:pt x="2253297" y="897223"/>
                </a:lnTo>
                <a:lnTo>
                  <a:pt x="0" y="89722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28" name="Freeform 28"/>
          <p:cNvSpPr/>
          <p:nvPr/>
        </p:nvSpPr>
        <p:spPr>
          <a:xfrm rot="6280236">
            <a:off x="14287269" y="6453805"/>
            <a:ext cx="2326075" cy="926201"/>
          </a:xfrm>
          <a:custGeom>
            <a:avLst/>
            <a:gdLst/>
            <a:ahLst/>
            <a:cxnLst/>
            <a:rect l="l" t="t" r="r" b="b"/>
            <a:pathLst>
              <a:path w="2326075" h="926201">
                <a:moveTo>
                  <a:pt x="0" y="0"/>
                </a:moveTo>
                <a:lnTo>
                  <a:pt x="2326075" y="0"/>
                </a:lnTo>
                <a:lnTo>
                  <a:pt x="2326075" y="926201"/>
                </a:lnTo>
                <a:lnTo>
                  <a:pt x="0" y="92620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29" name="Freeform 29"/>
          <p:cNvSpPr/>
          <p:nvPr/>
        </p:nvSpPr>
        <p:spPr>
          <a:xfrm rot="8840952">
            <a:off x="9156962" y="8346023"/>
            <a:ext cx="2326075" cy="926201"/>
          </a:xfrm>
          <a:custGeom>
            <a:avLst/>
            <a:gdLst/>
            <a:ahLst/>
            <a:cxnLst/>
            <a:rect l="l" t="t" r="r" b="b"/>
            <a:pathLst>
              <a:path w="2326075" h="926201">
                <a:moveTo>
                  <a:pt x="0" y="0"/>
                </a:moveTo>
                <a:lnTo>
                  <a:pt x="2326075" y="0"/>
                </a:lnTo>
                <a:lnTo>
                  <a:pt x="2326075" y="926201"/>
                </a:lnTo>
                <a:lnTo>
                  <a:pt x="0" y="92620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0" name="Freeform 30"/>
          <p:cNvSpPr/>
          <p:nvPr/>
        </p:nvSpPr>
        <p:spPr>
          <a:xfrm rot="-8277712">
            <a:off x="3980463" y="7507124"/>
            <a:ext cx="2326075" cy="926201"/>
          </a:xfrm>
          <a:custGeom>
            <a:avLst/>
            <a:gdLst/>
            <a:ahLst/>
            <a:cxnLst/>
            <a:rect l="l" t="t" r="r" b="b"/>
            <a:pathLst>
              <a:path w="2326075" h="926201">
                <a:moveTo>
                  <a:pt x="0" y="0"/>
                </a:moveTo>
                <a:lnTo>
                  <a:pt x="2326074" y="0"/>
                </a:lnTo>
                <a:lnTo>
                  <a:pt x="2326074" y="926200"/>
                </a:lnTo>
                <a:lnTo>
                  <a:pt x="0" y="9262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1" name="Freeform 31"/>
          <p:cNvSpPr/>
          <p:nvPr/>
        </p:nvSpPr>
        <p:spPr>
          <a:xfrm rot="-4089249">
            <a:off x="2135324" y="4656089"/>
            <a:ext cx="2326075" cy="926201"/>
          </a:xfrm>
          <a:custGeom>
            <a:avLst/>
            <a:gdLst/>
            <a:ahLst/>
            <a:cxnLst/>
            <a:rect l="l" t="t" r="r" b="b"/>
            <a:pathLst>
              <a:path w="2326075" h="926201">
                <a:moveTo>
                  <a:pt x="0" y="0"/>
                </a:moveTo>
                <a:lnTo>
                  <a:pt x="2326074" y="0"/>
                </a:lnTo>
                <a:lnTo>
                  <a:pt x="2326074" y="926201"/>
                </a:lnTo>
                <a:lnTo>
                  <a:pt x="0" y="92620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2" name="Freeform 32"/>
          <p:cNvSpPr/>
          <p:nvPr/>
        </p:nvSpPr>
        <p:spPr>
          <a:xfrm rot="-2240960">
            <a:off x="5154353" y="2775400"/>
            <a:ext cx="2326075" cy="926201"/>
          </a:xfrm>
          <a:custGeom>
            <a:avLst/>
            <a:gdLst/>
            <a:ahLst/>
            <a:cxnLst/>
            <a:rect l="l" t="t" r="r" b="b"/>
            <a:pathLst>
              <a:path w="2326075" h="926201">
                <a:moveTo>
                  <a:pt x="0" y="0"/>
                </a:moveTo>
                <a:lnTo>
                  <a:pt x="2326075" y="0"/>
                </a:lnTo>
                <a:lnTo>
                  <a:pt x="2326075" y="926200"/>
                </a:lnTo>
                <a:lnTo>
                  <a:pt x="0" y="9262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665538"/>
            <a:ext cx="9837032" cy="2224874"/>
            <a:chOff x="0" y="0"/>
            <a:chExt cx="13116043" cy="2966498"/>
          </a:xfrm>
        </p:grpSpPr>
        <p:sp>
          <p:nvSpPr>
            <p:cNvPr id="3" name="Freeform 3"/>
            <p:cNvSpPr/>
            <p:nvPr/>
          </p:nvSpPr>
          <p:spPr>
            <a:xfrm>
              <a:off x="0" y="0"/>
              <a:ext cx="13116043" cy="2966499"/>
            </a:xfrm>
            <a:custGeom>
              <a:avLst/>
              <a:gdLst/>
              <a:ahLst/>
              <a:cxnLst/>
              <a:rect l="l" t="t" r="r" b="b"/>
              <a:pathLst>
                <a:path w="13116043" h="2966499">
                  <a:moveTo>
                    <a:pt x="0" y="0"/>
                  </a:moveTo>
                  <a:lnTo>
                    <a:pt x="13116043" y="0"/>
                  </a:lnTo>
                  <a:lnTo>
                    <a:pt x="13116043" y="2966499"/>
                  </a:lnTo>
                  <a:lnTo>
                    <a:pt x="0" y="2966499"/>
                  </a:lnTo>
                  <a:close/>
                </a:path>
              </a:pathLst>
            </a:custGeom>
            <a:solidFill>
              <a:srgbClr val="000000">
                <a:alpha val="0"/>
              </a:srgbClr>
            </a:solidFill>
          </p:spPr>
        </p:sp>
        <p:sp>
          <p:nvSpPr>
            <p:cNvPr id="4" name="TextBox 4"/>
            <p:cNvSpPr txBox="1"/>
            <p:nvPr/>
          </p:nvSpPr>
          <p:spPr>
            <a:xfrm>
              <a:off x="0" y="-38100"/>
              <a:ext cx="13116043" cy="3004598"/>
            </a:xfrm>
            <a:prstGeom prst="rect">
              <a:avLst/>
            </a:prstGeom>
          </p:spPr>
          <p:txBody>
            <a:bodyPr lIns="0" tIns="0" rIns="0" bIns="0" rtlCol="0" anchor="t"/>
            <a:lstStyle/>
            <a:p>
              <a:pPr marL="914402" lvl="2" indent="-304801" algn="l">
                <a:lnSpc>
                  <a:spcPts val="5200"/>
                </a:lnSpc>
                <a:buFont typeface="Arial"/>
                <a:buChar char="⚬"/>
              </a:pPr>
              <a:r>
                <a:rPr lang="en-US" sz="4000">
                  <a:solidFill>
                    <a:srgbClr val="000000"/>
                  </a:solidFill>
                  <a:latin typeface="Tex Gyre Pagella"/>
                  <a:ea typeface="Tex Gyre Pagella"/>
                  <a:cs typeface="Tex Gyre Pagella"/>
                  <a:sym typeface="Tex Gyre Pagella"/>
                </a:rPr>
                <a:t>School Council</a:t>
              </a:r>
            </a:p>
            <a:p>
              <a:pPr marL="914402" lvl="2" indent="-304801" algn="l">
                <a:lnSpc>
                  <a:spcPts val="5200"/>
                </a:lnSpc>
                <a:buFont typeface="Arial"/>
                <a:buChar char="⚬"/>
              </a:pPr>
              <a:r>
                <a:rPr lang="en-US" sz="4000">
                  <a:solidFill>
                    <a:srgbClr val="000000"/>
                  </a:solidFill>
                  <a:latin typeface="Tex Gyre Pagella"/>
                  <a:ea typeface="Tex Gyre Pagella"/>
                  <a:cs typeface="Tex Gyre Pagella"/>
                  <a:sym typeface="Tex Gyre Pagella"/>
                </a:rPr>
                <a:t>Eco Club members</a:t>
              </a:r>
            </a:p>
            <a:p>
              <a:pPr marL="914402" lvl="2" indent="-304801" algn="l">
                <a:lnSpc>
                  <a:spcPts val="5200"/>
                </a:lnSpc>
                <a:buFont typeface="Arial"/>
                <a:buChar char="⚬"/>
              </a:pPr>
              <a:r>
                <a:rPr lang="en-US" sz="4000">
                  <a:solidFill>
                    <a:srgbClr val="000000"/>
                  </a:solidFill>
                  <a:latin typeface="Tex Gyre Pagella"/>
                  <a:ea typeface="Tex Gyre Pagella"/>
                  <a:cs typeface="Tex Gyre Pagella"/>
                  <a:sym typeface="Tex Gyre Pagella"/>
                </a:rPr>
                <a:t>Dedicated to a class (possibly K2)</a:t>
              </a:r>
            </a:p>
          </p:txBody>
        </p:sp>
      </p:grpSp>
      <p:grpSp>
        <p:nvGrpSpPr>
          <p:cNvPr id="5" name="Group 5"/>
          <p:cNvGrpSpPr/>
          <p:nvPr/>
        </p:nvGrpSpPr>
        <p:grpSpPr>
          <a:xfrm>
            <a:off x="1028700" y="1028700"/>
            <a:ext cx="16230600" cy="1469061"/>
            <a:chOff x="0" y="0"/>
            <a:chExt cx="21640800" cy="1958748"/>
          </a:xfrm>
        </p:grpSpPr>
        <p:sp>
          <p:nvSpPr>
            <p:cNvPr id="6" name="Freeform 6"/>
            <p:cNvSpPr/>
            <p:nvPr/>
          </p:nvSpPr>
          <p:spPr>
            <a:xfrm>
              <a:off x="0" y="0"/>
              <a:ext cx="21640800" cy="1958748"/>
            </a:xfrm>
            <a:custGeom>
              <a:avLst/>
              <a:gdLst/>
              <a:ahLst/>
              <a:cxnLst/>
              <a:rect l="l" t="t" r="r" b="b"/>
              <a:pathLst>
                <a:path w="21640800" h="1958748">
                  <a:moveTo>
                    <a:pt x="0" y="0"/>
                  </a:moveTo>
                  <a:lnTo>
                    <a:pt x="21640800" y="0"/>
                  </a:lnTo>
                  <a:lnTo>
                    <a:pt x="21640800" y="1958748"/>
                  </a:lnTo>
                  <a:lnTo>
                    <a:pt x="0" y="1958748"/>
                  </a:lnTo>
                  <a:close/>
                </a:path>
              </a:pathLst>
            </a:custGeom>
            <a:solidFill>
              <a:srgbClr val="000000">
                <a:alpha val="0"/>
              </a:srgbClr>
            </a:solidFill>
          </p:spPr>
        </p:sp>
        <p:sp>
          <p:nvSpPr>
            <p:cNvPr id="7" name="TextBox 7"/>
            <p:cNvSpPr txBox="1"/>
            <p:nvPr/>
          </p:nvSpPr>
          <p:spPr>
            <a:xfrm>
              <a:off x="0" y="-28575"/>
              <a:ext cx="21640800" cy="1987323"/>
            </a:xfrm>
            <a:prstGeom prst="rect">
              <a:avLst/>
            </a:prstGeom>
          </p:spPr>
          <p:txBody>
            <a:bodyPr lIns="0" tIns="0" rIns="0" bIns="0" rtlCol="0" anchor="t"/>
            <a:lstStyle/>
            <a:p>
              <a:pPr algn="just">
                <a:lnSpc>
                  <a:spcPts val="5199"/>
                </a:lnSpc>
              </a:pPr>
              <a:r>
                <a:rPr lang="en-US" sz="3999">
                  <a:solidFill>
                    <a:srgbClr val="000000"/>
                  </a:solidFill>
                  <a:latin typeface="Tex Gyre Pagella"/>
                  <a:ea typeface="Tex Gyre Pagella"/>
                  <a:cs typeface="Tex Gyre Pagella"/>
                  <a:sym typeface="Tex Gyre Pagella"/>
                </a:rPr>
                <a:t>We need a </a:t>
              </a:r>
              <a:r>
                <a:rPr lang="en-US" sz="3999" b="1">
                  <a:solidFill>
                    <a:srgbClr val="F9870B"/>
                  </a:solidFill>
                  <a:latin typeface="Tex Gyre Pagella Bold"/>
                  <a:ea typeface="Tex Gyre Pagella Bold"/>
                  <a:cs typeface="Tex Gyre Pagella Bold"/>
                  <a:sym typeface="Tex Gyre Pagella Bold"/>
                </a:rPr>
                <a:t>core design team</a:t>
              </a:r>
              <a:r>
                <a:rPr lang="en-US" sz="3999">
                  <a:solidFill>
                    <a:srgbClr val="000000"/>
                  </a:solidFill>
                  <a:latin typeface="Tex Gyre Pagella"/>
                  <a:ea typeface="Tex Gyre Pagella"/>
                  <a:cs typeface="Tex Gyre Pagella"/>
                  <a:sym typeface="Tex Gyre Pagella"/>
                </a:rPr>
                <a:t> who coordinate the process, do most of the activities and make the final decisions. </a:t>
              </a:r>
            </a:p>
          </p:txBody>
        </p:sp>
      </p:grpSp>
      <p:grpSp>
        <p:nvGrpSpPr>
          <p:cNvPr id="8" name="Group 8"/>
          <p:cNvGrpSpPr/>
          <p:nvPr/>
        </p:nvGrpSpPr>
        <p:grpSpPr>
          <a:xfrm>
            <a:off x="1028700" y="6126556"/>
            <a:ext cx="10865732" cy="880669"/>
            <a:chOff x="0" y="0"/>
            <a:chExt cx="14487643" cy="1174225"/>
          </a:xfrm>
        </p:grpSpPr>
        <p:sp>
          <p:nvSpPr>
            <p:cNvPr id="9" name="Freeform 9"/>
            <p:cNvSpPr/>
            <p:nvPr/>
          </p:nvSpPr>
          <p:spPr>
            <a:xfrm>
              <a:off x="0" y="0"/>
              <a:ext cx="14487643" cy="1174226"/>
            </a:xfrm>
            <a:custGeom>
              <a:avLst/>
              <a:gdLst/>
              <a:ahLst/>
              <a:cxnLst/>
              <a:rect l="l" t="t" r="r" b="b"/>
              <a:pathLst>
                <a:path w="14487643" h="1174226">
                  <a:moveTo>
                    <a:pt x="0" y="0"/>
                  </a:moveTo>
                  <a:lnTo>
                    <a:pt x="14487643" y="0"/>
                  </a:lnTo>
                  <a:lnTo>
                    <a:pt x="14487643" y="1174226"/>
                  </a:lnTo>
                  <a:lnTo>
                    <a:pt x="0" y="1174226"/>
                  </a:lnTo>
                  <a:close/>
                </a:path>
              </a:pathLst>
            </a:custGeom>
            <a:solidFill>
              <a:srgbClr val="000000">
                <a:alpha val="0"/>
              </a:srgbClr>
            </a:solidFill>
          </p:spPr>
        </p:sp>
        <p:sp>
          <p:nvSpPr>
            <p:cNvPr id="10" name="TextBox 10"/>
            <p:cNvSpPr txBox="1"/>
            <p:nvPr/>
          </p:nvSpPr>
          <p:spPr>
            <a:xfrm>
              <a:off x="0" y="-28575"/>
              <a:ext cx="14487643" cy="1202800"/>
            </a:xfrm>
            <a:prstGeom prst="rect">
              <a:avLst/>
            </a:prstGeom>
          </p:spPr>
          <p:txBody>
            <a:bodyPr lIns="0" tIns="0" rIns="0" bIns="0" rtlCol="0" anchor="t"/>
            <a:lstStyle/>
            <a:p>
              <a:pPr algn="l">
                <a:lnSpc>
                  <a:spcPts val="5199"/>
                </a:lnSpc>
              </a:pPr>
              <a:r>
                <a:rPr lang="en-US" sz="3999">
                  <a:solidFill>
                    <a:srgbClr val="000000"/>
                  </a:solidFill>
                  <a:latin typeface="Tex Gyre Pagella"/>
                  <a:ea typeface="Tex Gyre Pagella"/>
                  <a:cs typeface="Tex Gyre Pagella"/>
                  <a:sym typeface="Tex Gyre Pagella"/>
                </a:rPr>
                <a:t>Guides throughout the design process:</a:t>
              </a:r>
            </a:p>
          </p:txBody>
        </p:sp>
      </p:grpSp>
      <p:grpSp>
        <p:nvGrpSpPr>
          <p:cNvPr id="11" name="Group 11"/>
          <p:cNvGrpSpPr/>
          <p:nvPr/>
        </p:nvGrpSpPr>
        <p:grpSpPr>
          <a:xfrm>
            <a:off x="1028700" y="7007225"/>
            <a:ext cx="16230600" cy="2120011"/>
            <a:chOff x="0" y="0"/>
            <a:chExt cx="21640800" cy="2826681"/>
          </a:xfrm>
        </p:grpSpPr>
        <p:sp>
          <p:nvSpPr>
            <p:cNvPr id="12" name="Freeform 12"/>
            <p:cNvSpPr/>
            <p:nvPr/>
          </p:nvSpPr>
          <p:spPr>
            <a:xfrm>
              <a:off x="0" y="0"/>
              <a:ext cx="21640800" cy="2826681"/>
            </a:xfrm>
            <a:custGeom>
              <a:avLst/>
              <a:gdLst/>
              <a:ahLst/>
              <a:cxnLst/>
              <a:rect l="l" t="t" r="r" b="b"/>
              <a:pathLst>
                <a:path w="21640800" h="2826681">
                  <a:moveTo>
                    <a:pt x="0" y="0"/>
                  </a:moveTo>
                  <a:lnTo>
                    <a:pt x="21640800" y="0"/>
                  </a:lnTo>
                  <a:lnTo>
                    <a:pt x="21640800" y="2826681"/>
                  </a:lnTo>
                  <a:lnTo>
                    <a:pt x="0" y="2826681"/>
                  </a:lnTo>
                  <a:close/>
                </a:path>
              </a:pathLst>
            </a:custGeom>
            <a:solidFill>
              <a:srgbClr val="000000">
                <a:alpha val="0"/>
              </a:srgbClr>
            </a:solidFill>
          </p:spPr>
        </p:sp>
        <p:sp>
          <p:nvSpPr>
            <p:cNvPr id="13" name="TextBox 13"/>
            <p:cNvSpPr txBox="1"/>
            <p:nvPr/>
          </p:nvSpPr>
          <p:spPr>
            <a:xfrm>
              <a:off x="0" y="-28575"/>
              <a:ext cx="21640800" cy="2855256"/>
            </a:xfrm>
            <a:prstGeom prst="rect">
              <a:avLst/>
            </a:prstGeom>
          </p:spPr>
          <p:txBody>
            <a:bodyPr lIns="0" tIns="0" rIns="0" bIns="0" rtlCol="0" anchor="t"/>
            <a:lstStyle/>
            <a:p>
              <a:pPr marL="914399" lvl="2" indent="-304800" algn="l">
                <a:lnSpc>
                  <a:spcPts val="5199"/>
                </a:lnSpc>
                <a:buFont typeface="Arial"/>
                <a:buChar char="⚬"/>
              </a:pPr>
              <a:r>
                <a:rPr lang="en-US" sz="3999">
                  <a:solidFill>
                    <a:srgbClr val="000000"/>
                  </a:solidFill>
                  <a:latin typeface="Tex Gyre Pagella"/>
                  <a:ea typeface="Tex Gyre Pagella"/>
                  <a:cs typeface="Tex Gyre Pagella"/>
                  <a:sym typeface="Tex Gyre Pagella"/>
                </a:rPr>
                <a:t>Permaculture ethics: Earth Care, People Care, Fair Share </a:t>
              </a:r>
            </a:p>
            <a:p>
              <a:pPr marL="914402" lvl="2" indent="-304801" algn="l">
                <a:lnSpc>
                  <a:spcPts val="5200"/>
                </a:lnSpc>
                <a:buFont typeface="Arial"/>
                <a:buChar char="⚬"/>
              </a:pPr>
              <a:r>
                <a:rPr lang="en-US" sz="4000">
                  <a:solidFill>
                    <a:srgbClr val="000000"/>
                  </a:solidFill>
                  <a:latin typeface="Tex Gyre Pagella"/>
                  <a:ea typeface="Tex Gyre Pagella"/>
                  <a:cs typeface="Tex Gyre Pagella"/>
                  <a:sym typeface="Tex Gyre Pagella"/>
                </a:rPr>
                <a:t>Vision statement: the core team’s vision about the designed area</a:t>
              </a:r>
            </a:p>
            <a:p>
              <a:pPr marL="914402" lvl="2" indent="-304801" algn="l">
                <a:lnSpc>
                  <a:spcPts val="5200"/>
                </a:lnSpc>
              </a:pPr>
              <a:endParaRPr lang="en-US" sz="4000">
                <a:solidFill>
                  <a:srgbClr val="000000"/>
                </a:solidFill>
                <a:latin typeface="Tex Gyre Pagella"/>
                <a:ea typeface="Tex Gyre Pagella"/>
                <a:cs typeface="Tex Gyre Pagella"/>
                <a:sym typeface="Tex Gyre Pagella"/>
              </a:endParaRPr>
            </a:p>
          </p:txBody>
        </p:sp>
      </p:grpSp>
      <p:grpSp>
        <p:nvGrpSpPr>
          <p:cNvPr id="14" name="Group 14"/>
          <p:cNvGrpSpPr/>
          <p:nvPr/>
        </p:nvGrpSpPr>
        <p:grpSpPr>
          <a:xfrm>
            <a:off x="1028700" y="2887663"/>
            <a:ext cx="5607646" cy="805486"/>
            <a:chOff x="0" y="0"/>
            <a:chExt cx="7476861" cy="1073981"/>
          </a:xfrm>
        </p:grpSpPr>
        <p:sp>
          <p:nvSpPr>
            <p:cNvPr id="15" name="Freeform 15"/>
            <p:cNvSpPr/>
            <p:nvPr/>
          </p:nvSpPr>
          <p:spPr>
            <a:xfrm>
              <a:off x="0" y="0"/>
              <a:ext cx="7476861" cy="1073981"/>
            </a:xfrm>
            <a:custGeom>
              <a:avLst/>
              <a:gdLst/>
              <a:ahLst/>
              <a:cxnLst/>
              <a:rect l="l" t="t" r="r" b="b"/>
              <a:pathLst>
                <a:path w="7476861" h="1073981">
                  <a:moveTo>
                    <a:pt x="0" y="0"/>
                  </a:moveTo>
                  <a:lnTo>
                    <a:pt x="7476861" y="0"/>
                  </a:lnTo>
                  <a:lnTo>
                    <a:pt x="7476861" y="1073981"/>
                  </a:lnTo>
                  <a:lnTo>
                    <a:pt x="0" y="1073981"/>
                  </a:lnTo>
                  <a:close/>
                </a:path>
              </a:pathLst>
            </a:custGeom>
            <a:solidFill>
              <a:srgbClr val="000000">
                <a:alpha val="0"/>
              </a:srgbClr>
            </a:solidFill>
          </p:spPr>
        </p:sp>
        <p:sp>
          <p:nvSpPr>
            <p:cNvPr id="16" name="TextBox 16"/>
            <p:cNvSpPr txBox="1"/>
            <p:nvPr/>
          </p:nvSpPr>
          <p:spPr>
            <a:xfrm>
              <a:off x="0" y="-28575"/>
              <a:ext cx="7476861" cy="1102556"/>
            </a:xfrm>
            <a:prstGeom prst="rect">
              <a:avLst/>
            </a:prstGeom>
          </p:spPr>
          <p:txBody>
            <a:bodyPr lIns="0" tIns="0" rIns="0" bIns="0" rtlCol="0" anchor="t"/>
            <a:lstStyle/>
            <a:p>
              <a:pPr algn="l">
                <a:lnSpc>
                  <a:spcPts val="5199"/>
                </a:lnSpc>
              </a:pPr>
              <a:r>
                <a:rPr lang="en-US" sz="3999">
                  <a:solidFill>
                    <a:srgbClr val="000000"/>
                  </a:solidFill>
                  <a:latin typeface="Tex Gyre Pagella"/>
                  <a:ea typeface="Tex Gyre Pagella"/>
                  <a:cs typeface="Tex Gyre Pagella"/>
                  <a:sym typeface="Tex Gyre Pagella"/>
                </a:rPr>
                <a:t>The core team could be: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3194460">
            <a:off x="16022140" y="6685579"/>
            <a:ext cx="819150" cy="1190625"/>
            <a:chOff x="0" y="0"/>
            <a:chExt cx="1092200" cy="1587500"/>
          </a:xfrm>
        </p:grpSpPr>
        <p:sp>
          <p:nvSpPr>
            <p:cNvPr id="3" name="Freeform 3"/>
            <p:cNvSpPr/>
            <p:nvPr/>
          </p:nvSpPr>
          <p:spPr>
            <a:xfrm>
              <a:off x="0" y="0"/>
              <a:ext cx="1092200" cy="1587500"/>
            </a:xfrm>
            <a:custGeom>
              <a:avLst/>
              <a:gdLst/>
              <a:ahLst/>
              <a:cxnLst/>
              <a:rect l="l" t="t" r="r" b="b"/>
              <a:pathLst>
                <a:path w="1092200" h="1587500">
                  <a:moveTo>
                    <a:pt x="1092200" y="0"/>
                  </a:moveTo>
                  <a:lnTo>
                    <a:pt x="899795" y="0"/>
                  </a:lnTo>
                  <a:lnTo>
                    <a:pt x="0" y="0"/>
                  </a:lnTo>
                  <a:lnTo>
                    <a:pt x="0" y="1587500"/>
                  </a:lnTo>
                  <a:lnTo>
                    <a:pt x="1092200" y="1587500"/>
                  </a:lnTo>
                  <a:lnTo>
                    <a:pt x="1092200" y="0"/>
                  </a:lnTo>
                  <a:close/>
                </a:path>
              </a:pathLst>
            </a:custGeom>
            <a:blipFill>
              <a:blip r:embed="rId2">
                <a:alphaModFix amt="92000"/>
              </a:blip>
              <a:stretch>
                <a:fillRect/>
              </a:stretch>
            </a:blipFill>
          </p:spPr>
        </p:sp>
      </p:grpSp>
      <p:grpSp>
        <p:nvGrpSpPr>
          <p:cNvPr id="4" name="Group 4"/>
          <p:cNvGrpSpPr>
            <a:grpSpLocks noChangeAspect="1"/>
          </p:cNvGrpSpPr>
          <p:nvPr/>
        </p:nvGrpSpPr>
        <p:grpSpPr>
          <a:xfrm rot="-979979">
            <a:off x="15441871" y="7620250"/>
            <a:ext cx="1648904" cy="1435157"/>
            <a:chOff x="0" y="0"/>
            <a:chExt cx="2057400" cy="1790700"/>
          </a:xfrm>
        </p:grpSpPr>
        <p:sp>
          <p:nvSpPr>
            <p:cNvPr id="5" name="Freeform 5"/>
            <p:cNvSpPr/>
            <p:nvPr/>
          </p:nvSpPr>
          <p:spPr>
            <a:xfrm>
              <a:off x="0" y="0"/>
              <a:ext cx="2057400" cy="1790700"/>
            </a:xfrm>
            <a:custGeom>
              <a:avLst/>
              <a:gdLst/>
              <a:ahLst/>
              <a:cxnLst/>
              <a:rect l="l" t="t" r="r" b="b"/>
              <a:pathLst>
                <a:path w="2057400" h="1790700">
                  <a:moveTo>
                    <a:pt x="2057400" y="0"/>
                  </a:moveTo>
                  <a:lnTo>
                    <a:pt x="0" y="0"/>
                  </a:lnTo>
                  <a:lnTo>
                    <a:pt x="0" y="1790700"/>
                  </a:lnTo>
                  <a:lnTo>
                    <a:pt x="2057400" y="1790700"/>
                  </a:lnTo>
                  <a:lnTo>
                    <a:pt x="2057400" y="1326642"/>
                  </a:lnTo>
                  <a:lnTo>
                    <a:pt x="2057400" y="0"/>
                  </a:lnTo>
                  <a:close/>
                </a:path>
              </a:pathLst>
            </a:custGeom>
            <a:blipFill>
              <a:blip r:embed="rId3">
                <a:alphaModFix amt="97000"/>
              </a:blip>
              <a:stretch>
                <a:fillRect/>
              </a:stretch>
            </a:blipFill>
          </p:spPr>
        </p:sp>
      </p:grpSp>
      <p:sp>
        <p:nvSpPr>
          <p:cNvPr id="6" name="TextBox 6"/>
          <p:cNvSpPr txBox="1"/>
          <p:nvPr/>
        </p:nvSpPr>
        <p:spPr>
          <a:xfrm>
            <a:off x="1028700" y="981075"/>
            <a:ext cx="5067300" cy="775725"/>
          </a:xfrm>
          <a:prstGeom prst="rect">
            <a:avLst/>
          </a:prstGeom>
        </p:spPr>
        <p:txBody>
          <a:bodyPr wrap="square" lIns="0" tIns="0" rIns="0" bIns="0" rtlCol="0" anchor="t">
            <a:spAutoFit/>
          </a:bodyPr>
          <a:lstStyle/>
          <a:p>
            <a:pPr algn="ctr">
              <a:lnSpc>
                <a:spcPts val="6499"/>
              </a:lnSpc>
              <a:spcBef>
                <a:spcPct val="0"/>
              </a:spcBef>
            </a:pPr>
            <a:r>
              <a:rPr lang="en-US" sz="4998" b="1" dirty="0">
                <a:solidFill>
                  <a:srgbClr val="F9870B"/>
                </a:solidFill>
                <a:latin typeface="Tex Gyre Pagella Bold"/>
                <a:ea typeface="Tex Gyre Pagella Bold"/>
                <a:cs typeface="Tex Gyre Pagella Bold"/>
                <a:sym typeface="Tex Gyre Pagella Bold"/>
              </a:rPr>
              <a:t>Vision statement</a:t>
            </a:r>
          </a:p>
        </p:txBody>
      </p:sp>
      <p:sp>
        <p:nvSpPr>
          <p:cNvPr id="7" name="TextBox 7"/>
          <p:cNvSpPr txBox="1"/>
          <p:nvPr/>
        </p:nvSpPr>
        <p:spPr>
          <a:xfrm>
            <a:off x="1028700" y="2536853"/>
            <a:ext cx="16155107" cy="2606647"/>
          </a:xfrm>
          <a:prstGeom prst="rect">
            <a:avLst/>
          </a:prstGeom>
        </p:spPr>
        <p:txBody>
          <a:bodyPr lIns="0" tIns="0" rIns="0" bIns="0" rtlCol="0" anchor="t">
            <a:spAutoFit/>
          </a:bodyPr>
          <a:lstStyle/>
          <a:p>
            <a:pPr algn="just">
              <a:lnSpc>
                <a:spcPts val="5199"/>
              </a:lnSpc>
              <a:spcBef>
                <a:spcPct val="0"/>
              </a:spcBef>
            </a:pPr>
            <a:r>
              <a:rPr lang="en-US" sz="3999">
                <a:solidFill>
                  <a:srgbClr val="000000"/>
                </a:solidFill>
                <a:latin typeface="Tex Gyre Pagella"/>
                <a:ea typeface="Tex Gyre Pagella"/>
                <a:cs typeface="Tex Gyre Pagella"/>
                <a:sym typeface="Tex Gyre Pagella"/>
              </a:rPr>
              <a:t>Imagine how you want the school playground, classroom etc. to look, smell or feel like after the design process. Collect all the words, phrases, thoughts, feelings that come to your mind. Using these create your vision statement. </a:t>
            </a:r>
          </a:p>
        </p:txBody>
      </p:sp>
      <p:sp>
        <p:nvSpPr>
          <p:cNvPr id="8" name="TextBox 8"/>
          <p:cNvSpPr txBox="1"/>
          <p:nvPr/>
        </p:nvSpPr>
        <p:spPr>
          <a:xfrm>
            <a:off x="1028700" y="8623328"/>
            <a:ext cx="6954540" cy="634972"/>
          </a:xfrm>
          <a:prstGeom prst="rect">
            <a:avLst/>
          </a:prstGeom>
        </p:spPr>
        <p:txBody>
          <a:bodyPr lIns="0" tIns="0" rIns="0" bIns="0" rtlCol="0" anchor="t">
            <a:spAutoFit/>
          </a:bodyPr>
          <a:lstStyle/>
          <a:p>
            <a:pPr algn="ctr">
              <a:lnSpc>
                <a:spcPts val="5199"/>
              </a:lnSpc>
              <a:spcBef>
                <a:spcPct val="0"/>
              </a:spcBef>
            </a:pPr>
            <a:r>
              <a:rPr lang="en-US" sz="3999">
                <a:solidFill>
                  <a:srgbClr val="000000"/>
                </a:solidFill>
                <a:latin typeface="Tex Gyre Pagella"/>
                <a:ea typeface="Tex Gyre Pagella"/>
                <a:cs typeface="Tex Gyre Pagella"/>
                <a:sym typeface="Tex Gyre Pagella"/>
              </a:rPr>
              <a:t>Source: Education Nature Park</a:t>
            </a:r>
          </a:p>
        </p:txBody>
      </p:sp>
      <p:sp>
        <p:nvSpPr>
          <p:cNvPr id="9" name="TextBox 9"/>
          <p:cNvSpPr txBox="1"/>
          <p:nvPr/>
        </p:nvSpPr>
        <p:spPr>
          <a:xfrm>
            <a:off x="1403615" y="5695172"/>
            <a:ext cx="11846223" cy="2270120"/>
          </a:xfrm>
          <a:prstGeom prst="rect">
            <a:avLst/>
          </a:prstGeom>
        </p:spPr>
        <p:txBody>
          <a:bodyPr lIns="0" tIns="0" rIns="0" bIns="0" rtlCol="0" anchor="t">
            <a:spAutoFit/>
          </a:bodyPr>
          <a:lstStyle/>
          <a:p>
            <a:pPr algn="ctr">
              <a:lnSpc>
                <a:spcPts val="4548"/>
              </a:lnSpc>
              <a:spcBef>
                <a:spcPct val="0"/>
              </a:spcBef>
            </a:pPr>
            <a:r>
              <a:rPr lang="en-US" sz="3499" dirty="0">
                <a:solidFill>
                  <a:srgbClr val="000000"/>
                </a:solidFill>
                <a:latin typeface="Tex Gyre Pagella"/>
                <a:ea typeface="Tex Gyre Pagella"/>
                <a:cs typeface="Tex Gyre Pagella"/>
                <a:sym typeface="Tex Gyre Pagella"/>
              </a:rPr>
              <a:t>- How would you like it to make you and other people feel? </a:t>
            </a:r>
          </a:p>
          <a:p>
            <a:pPr algn="l">
              <a:lnSpc>
                <a:spcPts val="4548"/>
              </a:lnSpc>
              <a:spcBef>
                <a:spcPct val="0"/>
              </a:spcBef>
            </a:pPr>
            <a:r>
              <a:rPr lang="hu-HU" sz="3499" dirty="0">
                <a:solidFill>
                  <a:srgbClr val="000000"/>
                </a:solidFill>
                <a:latin typeface="Tex Gyre Pagella"/>
                <a:ea typeface="Tex Gyre Pagella"/>
                <a:cs typeface="Tex Gyre Pagella"/>
                <a:sym typeface="Tex Gyre Pagella"/>
              </a:rPr>
              <a:t> </a:t>
            </a:r>
            <a:r>
              <a:rPr lang="en-US" sz="3499" dirty="0">
                <a:solidFill>
                  <a:srgbClr val="000000"/>
                </a:solidFill>
                <a:latin typeface="Tex Gyre Pagella"/>
                <a:ea typeface="Tex Gyre Pagella"/>
                <a:cs typeface="Tex Gyre Pagella"/>
                <a:sym typeface="Tex Gyre Pagella"/>
              </a:rPr>
              <a:t>- What would people be able to do? </a:t>
            </a:r>
          </a:p>
          <a:p>
            <a:pPr algn="l">
              <a:lnSpc>
                <a:spcPts val="4548"/>
              </a:lnSpc>
              <a:spcBef>
                <a:spcPct val="0"/>
              </a:spcBef>
            </a:pPr>
            <a:r>
              <a:rPr lang="hu-HU" sz="3499" dirty="0">
                <a:solidFill>
                  <a:srgbClr val="000000"/>
                </a:solidFill>
                <a:latin typeface="Tex Gyre Pagella"/>
                <a:ea typeface="Tex Gyre Pagella"/>
                <a:cs typeface="Tex Gyre Pagella"/>
                <a:sym typeface="Tex Gyre Pagella"/>
              </a:rPr>
              <a:t> </a:t>
            </a:r>
            <a:r>
              <a:rPr lang="en-US" sz="3499" dirty="0">
                <a:solidFill>
                  <a:srgbClr val="000000"/>
                </a:solidFill>
                <a:latin typeface="Tex Gyre Pagella"/>
                <a:ea typeface="Tex Gyre Pagella"/>
                <a:cs typeface="Tex Gyre Pagella"/>
                <a:sym typeface="Tex Gyre Pagella"/>
              </a:rPr>
              <a:t>- What would you like to be able to see? </a:t>
            </a:r>
          </a:p>
          <a:p>
            <a:pPr algn="just">
              <a:lnSpc>
                <a:spcPts val="4548"/>
              </a:lnSpc>
              <a:spcBef>
                <a:spcPct val="0"/>
              </a:spcBef>
            </a:pPr>
            <a:r>
              <a:rPr lang="hu-HU" sz="3499" dirty="0">
                <a:solidFill>
                  <a:srgbClr val="000000"/>
                </a:solidFill>
                <a:latin typeface="Tex Gyre Pagella"/>
                <a:ea typeface="Tex Gyre Pagella"/>
                <a:cs typeface="Tex Gyre Pagella"/>
                <a:sym typeface="Tex Gyre Pagella"/>
              </a:rPr>
              <a:t> </a:t>
            </a:r>
            <a:r>
              <a:rPr lang="en-US" sz="3499" dirty="0">
                <a:solidFill>
                  <a:srgbClr val="000000"/>
                </a:solidFill>
                <a:latin typeface="Tex Gyre Pagella"/>
                <a:ea typeface="Tex Gyre Pagella"/>
                <a:cs typeface="Tex Gyre Pagella"/>
                <a:sym typeface="Tex Gyre Pagella"/>
              </a:rPr>
              <a:t>- What would you like to be able to hear?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866</Words>
  <Application>Microsoft Office PowerPoint</Application>
  <PresentationFormat>Egyéni</PresentationFormat>
  <Paragraphs>161</Paragraphs>
  <Slides>22</Slides>
  <Notes>13</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22</vt:i4>
      </vt:variant>
    </vt:vector>
  </HeadingPairs>
  <TitlesOfParts>
    <vt:vector size="29" baseType="lpstr">
      <vt:lpstr>Tex Gyre Pagella Bold</vt:lpstr>
      <vt:lpstr>Calibri</vt:lpstr>
      <vt:lpstr>Arial</vt:lpstr>
      <vt:lpstr>Tex Gyre Pagella</vt:lpstr>
      <vt:lpstr>Garamond Bold</vt:lpstr>
      <vt:lpstr>Garamond</vt:lpstr>
      <vt:lpstr>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Desinging Sustainable Schools.pptx</dc:title>
  <dc:creator>kelemen valéria</dc:creator>
  <cp:lastModifiedBy>kelemen valéria</cp:lastModifiedBy>
  <cp:revision>8</cp:revision>
  <dcterms:created xsi:type="dcterms:W3CDTF">2006-08-16T00:00:00Z</dcterms:created>
  <dcterms:modified xsi:type="dcterms:W3CDTF">2025-03-07T09:58:24Z</dcterms:modified>
  <dc:identifier>DAGfLj2Aoqk</dc:identifier>
</cp:coreProperties>
</file>