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4" r:id="rId2"/>
    <p:sldId id="275" r:id="rId3"/>
    <p:sldId id="276"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4660"/>
  </p:normalViewPr>
  <p:slideViewPr>
    <p:cSldViewPr snapToGrid="0">
      <p:cViewPr varScale="1">
        <p:scale>
          <a:sx n="71" d="100"/>
          <a:sy n="71" d="100"/>
        </p:scale>
        <p:origin x="25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2.xml"/><Relationship Id="rId5" Type="http://schemas.openxmlformats.org/officeDocument/2006/relationships/presProps" Target="presProps.xml"/><Relationship Id="rId10" Type="http://schemas.openxmlformats.org/officeDocument/2006/relationships/customXml" Target="../customXml/item1.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wett, Lee" userId="5e02011e-322d-435a-a52f-8257a8be825d" providerId="ADAL" clId="{538B28A7-7BEF-4B76-8061-E53700D5E2E5}"/>
    <pc:docChg chg="delSld delMainMaster">
      <pc:chgData name="Jowett, Lee" userId="5e02011e-322d-435a-a52f-8257a8be825d" providerId="ADAL" clId="{538B28A7-7BEF-4B76-8061-E53700D5E2E5}" dt="2025-03-10T17:01:23.083" v="0" actId="47"/>
      <pc:docMkLst>
        <pc:docMk/>
      </pc:docMkLst>
      <pc:sldChg chg="del">
        <pc:chgData name="Jowett, Lee" userId="5e02011e-322d-435a-a52f-8257a8be825d" providerId="ADAL" clId="{538B28A7-7BEF-4B76-8061-E53700D5E2E5}" dt="2025-03-10T17:01:23.083" v="0" actId="47"/>
        <pc:sldMkLst>
          <pc:docMk/>
          <pc:sldMk cId="3098528106" sldId="256"/>
        </pc:sldMkLst>
      </pc:sldChg>
      <pc:sldMasterChg chg="del delSldLayout">
        <pc:chgData name="Jowett, Lee" userId="5e02011e-322d-435a-a52f-8257a8be825d" providerId="ADAL" clId="{538B28A7-7BEF-4B76-8061-E53700D5E2E5}" dt="2025-03-10T17:01:23.083" v="0" actId="47"/>
        <pc:sldMasterMkLst>
          <pc:docMk/>
          <pc:sldMasterMk cId="2236513226" sldId="2147483660"/>
        </pc:sldMasterMkLst>
        <pc:sldLayoutChg chg="del">
          <pc:chgData name="Jowett, Lee" userId="5e02011e-322d-435a-a52f-8257a8be825d" providerId="ADAL" clId="{538B28A7-7BEF-4B76-8061-E53700D5E2E5}" dt="2025-03-10T17:01:23.083" v="0" actId="47"/>
          <pc:sldLayoutMkLst>
            <pc:docMk/>
            <pc:sldMasterMk cId="2236513226" sldId="2147483660"/>
            <pc:sldLayoutMk cId="3947648522" sldId="2147483661"/>
          </pc:sldLayoutMkLst>
        </pc:sldLayoutChg>
        <pc:sldLayoutChg chg="del">
          <pc:chgData name="Jowett, Lee" userId="5e02011e-322d-435a-a52f-8257a8be825d" providerId="ADAL" clId="{538B28A7-7BEF-4B76-8061-E53700D5E2E5}" dt="2025-03-10T17:01:23.083" v="0" actId="47"/>
          <pc:sldLayoutMkLst>
            <pc:docMk/>
            <pc:sldMasterMk cId="2236513226" sldId="2147483660"/>
            <pc:sldLayoutMk cId="2716539537" sldId="2147483662"/>
          </pc:sldLayoutMkLst>
        </pc:sldLayoutChg>
        <pc:sldLayoutChg chg="del">
          <pc:chgData name="Jowett, Lee" userId="5e02011e-322d-435a-a52f-8257a8be825d" providerId="ADAL" clId="{538B28A7-7BEF-4B76-8061-E53700D5E2E5}" dt="2025-03-10T17:01:23.083" v="0" actId="47"/>
          <pc:sldLayoutMkLst>
            <pc:docMk/>
            <pc:sldMasterMk cId="2236513226" sldId="2147483660"/>
            <pc:sldLayoutMk cId="2156760076" sldId="2147483663"/>
          </pc:sldLayoutMkLst>
        </pc:sldLayoutChg>
        <pc:sldLayoutChg chg="del">
          <pc:chgData name="Jowett, Lee" userId="5e02011e-322d-435a-a52f-8257a8be825d" providerId="ADAL" clId="{538B28A7-7BEF-4B76-8061-E53700D5E2E5}" dt="2025-03-10T17:01:23.083" v="0" actId="47"/>
          <pc:sldLayoutMkLst>
            <pc:docMk/>
            <pc:sldMasterMk cId="2236513226" sldId="2147483660"/>
            <pc:sldLayoutMk cId="2257841202" sldId="2147483664"/>
          </pc:sldLayoutMkLst>
        </pc:sldLayoutChg>
        <pc:sldLayoutChg chg="del">
          <pc:chgData name="Jowett, Lee" userId="5e02011e-322d-435a-a52f-8257a8be825d" providerId="ADAL" clId="{538B28A7-7BEF-4B76-8061-E53700D5E2E5}" dt="2025-03-10T17:01:23.083" v="0" actId="47"/>
          <pc:sldLayoutMkLst>
            <pc:docMk/>
            <pc:sldMasterMk cId="2236513226" sldId="2147483660"/>
            <pc:sldLayoutMk cId="661901812" sldId="2147483665"/>
          </pc:sldLayoutMkLst>
        </pc:sldLayoutChg>
        <pc:sldLayoutChg chg="del">
          <pc:chgData name="Jowett, Lee" userId="5e02011e-322d-435a-a52f-8257a8be825d" providerId="ADAL" clId="{538B28A7-7BEF-4B76-8061-E53700D5E2E5}" dt="2025-03-10T17:01:23.083" v="0" actId="47"/>
          <pc:sldLayoutMkLst>
            <pc:docMk/>
            <pc:sldMasterMk cId="2236513226" sldId="2147483660"/>
            <pc:sldLayoutMk cId="1448329725" sldId="2147483666"/>
          </pc:sldLayoutMkLst>
        </pc:sldLayoutChg>
        <pc:sldLayoutChg chg="del">
          <pc:chgData name="Jowett, Lee" userId="5e02011e-322d-435a-a52f-8257a8be825d" providerId="ADAL" clId="{538B28A7-7BEF-4B76-8061-E53700D5E2E5}" dt="2025-03-10T17:01:23.083" v="0" actId="47"/>
          <pc:sldLayoutMkLst>
            <pc:docMk/>
            <pc:sldMasterMk cId="2236513226" sldId="2147483660"/>
            <pc:sldLayoutMk cId="737512740" sldId="2147483667"/>
          </pc:sldLayoutMkLst>
        </pc:sldLayoutChg>
        <pc:sldLayoutChg chg="del">
          <pc:chgData name="Jowett, Lee" userId="5e02011e-322d-435a-a52f-8257a8be825d" providerId="ADAL" clId="{538B28A7-7BEF-4B76-8061-E53700D5E2E5}" dt="2025-03-10T17:01:23.083" v="0" actId="47"/>
          <pc:sldLayoutMkLst>
            <pc:docMk/>
            <pc:sldMasterMk cId="2236513226" sldId="2147483660"/>
            <pc:sldLayoutMk cId="1550045596" sldId="2147483668"/>
          </pc:sldLayoutMkLst>
        </pc:sldLayoutChg>
        <pc:sldLayoutChg chg="del">
          <pc:chgData name="Jowett, Lee" userId="5e02011e-322d-435a-a52f-8257a8be825d" providerId="ADAL" clId="{538B28A7-7BEF-4B76-8061-E53700D5E2E5}" dt="2025-03-10T17:01:23.083" v="0" actId="47"/>
          <pc:sldLayoutMkLst>
            <pc:docMk/>
            <pc:sldMasterMk cId="2236513226" sldId="2147483660"/>
            <pc:sldLayoutMk cId="4149528349" sldId="2147483669"/>
          </pc:sldLayoutMkLst>
        </pc:sldLayoutChg>
        <pc:sldLayoutChg chg="del">
          <pc:chgData name="Jowett, Lee" userId="5e02011e-322d-435a-a52f-8257a8be825d" providerId="ADAL" clId="{538B28A7-7BEF-4B76-8061-E53700D5E2E5}" dt="2025-03-10T17:01:23.083" v="0" actId="47"/>
          <pc:sldLayoutMkLst>
            <pc:docMk/>
            <pc:sldMasterMk cId="2236513226" sldId="2147483660"/>
            <pc:sldLayoutMk cId="1708669805" sldId="2147483670"/>
          </pc:sldLayoutMkLst>
        </pc:sldLayoutChg>
        <pc:sldLayoutChg chg="del">
          <pc:chgData name="Jowett, Lee" userId="5e02011e-322d-435a-a52f-8257a8be825d" providerId="ADAL" clId="{538B28A7-7BEF-4B76-8061-E53700D5E2E5}" dt="2025-03-10T17:01:23.083" v="0" actId="47"/>
          <pc:sldLayoutMkLst>
            <pc:docMk/>
            <pc:sldMasterMk cId="2236513226" sldId="2147483660"/>
            <pc:sldLayoutMk cId="1878111100" sldId="2147483671"/>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2407" y="1973553"/>
            <a:ext cx="7053943" cy="1361781"/>
          </a:xfrm>
        </p:spPr>
        <p:txBody>
          <a:bodyPr/>
          <a:lstStyle/>
          <a:p>
            <a:r>
              <a:rPr lang="en-US"/>
              <a:t>Click to edit Master title style</a:t>
            </a:r>
          </a:p>
        </p:txBody>
      </p:sp>
      <p:sp>
        <p:nvSpPr>
          <p:cNvPr id="3" name="Subtitle 2"/>
          <p:cNvSpPr>
            <a:spLocks noGrp="1"/>
          </p:cNvSpPr>
          <p:nvPr>
            <p:ph type="subTitle" idx="1"/>
          </p:nvPr>
        </p:nvSpPr>
        <p:spPr>
          <a:xfrm>
            <a:off x="1244814" y="3600043"/>
            <a:ext cx="5809129" cy="1623549"/>
          </a:xfrm>
        </p:spPr>
        <p:txBody>
          <a:bodyPr/>
          <a:lstStyle>
            <a:lvl1pPr marL="0" indent="0" algn="ctr">
              <a:buNone/>
              <a:defRPr>
                <a:solidFill>
                  <a:schemeClr val="tx1">
                    <a:tint val="75000"/>
                  </a:schemeClr>
                </a:solidFill>
              </a:defRPr>
            </a:lvl1pPr>
            <a:lvl2pPr marL="414955" indent="0" algn="ctr">
              <a:buNone/>
              <a:defRPr>
                <a:solidFill>
                  <a:schemeClr val="tx1">
                    <a:tint val="75000"/>
                  </a:schemeClr>
                </a:solidFill>
              </a:defRPr>
            </a:lvl2pPr>
            <a:lvl3pPr marL="829909" indent="0" algn="ctr">
              <a:buNone/>
              <a:defRPr>
                <a:solidFill>
                  <a:schemeClr val="tx1">
                    <a:tint val="75000"/>
                  </a:schemeClr>
                </a:solidFill>
              </a:defRPr>
            </a:lvl3pPr>
            <a:lvl4pPr marL="1244864" indent="0" algn="ctr">
              <a:buNone/>
              <a:defRPr>
                <a:solidFill>
                  <a:schemeClr val="tx1">
                    <a:tint val="75000"/>
                  </a:schemeClr>
                </a:solidFill>
              </a:defRPr>
            </a:lvl4pPr>
            <a:lvl5pPr marL="1659819" indent="0" algn="ctr">
              <a:buNone/>
              <a:defRPr>
                <a:solidFill>
                  <a:schemeClr val="tx1">
                    <a:tint val="75000"/>
                  </a:schemeClr>
                </a:solidFill>
              </a:defRPr>
            </a:lvl5pPr>
            <a:lvl6pPr marL="2074774" indent="0" algn="ctr">
              <a:buNone/>
              <a:defRPr>
                <a:solidFill>
                  <a:schemeClr val="tx1">
                    <a:tint val="75000"/>
                  </a:schemeClr>
                </a:solidFill>
              </a:defRPr>
            </a:lvl6pPr>
            <a:lvl7pPr marL="2489728" indent="0" algn="ctr">
              <a:buNone/>
              <a:defRPr>
                <a:solidFill>
                  <a:schemeClr val="tx1">
                    <a:tint val="75000"/>
                  </a:schemeClr>
                </a:solidFill>
              </a:defRPr>
            </a:lvl7pPr>
            <a:lvl8pPr marL="2904683" indent="0" algn="ctr">
              <a:buNone/>
              <a:defRPr>
                <a:solidFill>
                  <a:schemeClr val="tx1">
                    <a:tint val="75000"/>
                  </a:schemeClr>
                </a:solidFill>
              </a:defRPr>
            </a:lvl8pPr>
            <a:lvl9pPr marL="331963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70216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03120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6598" y="254416"/>
            <a:ext cx="1867220" cy="542065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4938" y="254416"/>
            <a:ext cx="5463348" cy="54206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23743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53792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544" y="4082402"/>
            <a:ext cx="7053943" cy="1261780"/>
          </a:xfrm>
        </p:spPr>
        <p:txBody>
          <a:bodyPr anchor="t"/>
          <a:lstStyle>
            <a:lvl1pPr algn="l">
              <a:defRPr sz="3630" b="1" cap="all"/>
            </a:lvl1pPr>
          </a:lstStyle>
          <a:p>
            <a:r>
              <a:rPr lang="en-US"/>
              <a:t>Click to edit Master title style</a:t>
            </a:r>
          </a:p>
        </p:txBody>
      </p:sp>
      <p:sp>
        <p:nvSpPr>
          <p:cNvPr id="3" name="Text Placeholder 2"/>
          <p:cNvSpPr>
            <a:spLocks noGrp="1"/>
          </p:cNvSpPr>
          <p:nvPr>
            <p:ph type="body" idx="1"/>
          </p:nvPr>
        </p:nvSpPr>
        <p:spPr>
          <a:xfrm>
            <a:off x="655544" y="2692680"/>
            <a:ext cx="7053943" cy="1389722"/>
          </a:xfrm>
        </p:spPr>
        <p:txBody>
          <a:bodyPr anchor="b"/>
          <a:lstStyle>
            <a:lvl1pPr marL="0" indent="0">
              <a:buNone/>
              <a:defRPr sz="1815">
                <a:solidFill>
                  <a:schemeClr val="tx1">
                    <a:tint val="75000"/>
                  </a:schemeClr>
                </a:solidFill>
              </a:defRPr>
            </a:lvl1pPr>
            <a:lvl2pPr marL="414955" indent="0">
              <a:buNone/>
              <a:defRPr sz="1634">
                <a:solidFill>
                  <a:schemeClr val="tx1">
                    <a:tint val="75000"/>
                  </a:schemeClr>
                </a:solidFill>
              </a:defRPr>
            </a:lvl2pPr>
            <a:lvl3pPr marL="829909" indent="0">
              <a:buNone/>
              <a:defRPr sz="1452">
                <a:solidFill>
                  <a:schemeClr val="tx1">
                    <a:tint val="75000"/>
                  </a:schemeClr>
                </a:solidFill>
              </a:defRPr>
            </a:lvl3pPr>
            <a:lvl4pPr marL="1244864" indent="0">
              <a:buNone/>
              <a:defRPr sz="1271">
                <a:solidFill>
                  <a:schemeClr val="tx1">
                    <a:tint val="75000"/>
                  </a:schemeClr>
                </a:solidFill>
              </a:defRPr>
            </a:lvl4pPr>
            <a:lvl5pPr marL="1659819" indent="0">
              <a:buNone/>
              <a:defRPr sz="1271">
                <a:solidFill>
                  <a:schemeClr val="tx1">
                    <a:tint val="75000"/>
                  </a:schemeClr>
                </a:solidFill>
              </a:defRPr>
            </a:lvl5pPr>
            <a:lvl6pPr marL="2074774" indent="0">
              <a:buNone/>
              <a:defRPr sz="1271">
                <a:solidFill>
                  <a:schemeClr val="tx1">
                    <a:tint val="75000"/>
                  </a:schemeClr>
                </a:solidFill>
              </a:defRPr>
            </a:lvl6pPr>
            <a:lvl7pPr marL="2489728" indent="0">
              <a:buNone/>
              <a:defRPr sz="1271">
                <a:solidFill>
                  <a:schemeClr val="tx1">
                    <a:tint val="75000"/>
                  </a:schemeClr>
                </a:solidFill>
              </a:defRPr>
            </a:lvl7pPr>
            <a:lvl8pPr marL="2904683" indent="0">
              <a:buNone/>
              <a:defRPr sz="1271">
                <a:solidFill>
                  <a:schemeClr val="tx1">
                    <a:tint val="75000"/>
                  </a:schemeClr>
                </a:solidFill>
              </a:defRPr>
            </a:lvl8pPr>
            <a:lvl9pPr marL="3319638" indent="0">
              <a:buNone/>
              <a:defRPr sz="127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99693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4938" y="1482371"/>
            <a:ext cx="3665284" cy="4192697"/>
          </a:xfrm>
        </p:spPr>
        <p:txBody>
          <a:bodyPr/>
          <a:lstStyle>
            <a:lvl1pPr>
              <a:defRPr sz="2541"/>
            </a:lvl1pPr>
            <a:lvl2pPr>
              <a:defRPr sz="2178"/>
            </a:lvl2pPr>
            <a:lvl3pPr>
              <a:defRPr sz="1815"/>
            </a:lvl3pPr>
            <a:lvl4pPr>
              <a:defRPr sz="1634"/>
            </a:lvl4pPr>
            <a:lvl5pPr>
              <a:defRPr sz="1634"/>
            </a:lvl5pPr>
            <a:lvl6pPr>
              <a:defRPr sz="1634"/>
            </a:lvl6pPr>
            <a:lvl7pPr>
              <a:defRPr sz="1634"/>
            </a:lvl7pPr>
            <a:lvl8pPr>
              <a:defRPr sz="1634"/>
            </a:lvl8pPr>
            <a:lvl9pPr>
              <a:defRPr sz="16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18534" y="1482371"/>
            <a:ext cx="3665284" cy="4192697"/>
          </a:xfrm>
        </p:spPr>
        <p:txBody>
          <a:bodyPr/>
          <a:lstStyle>
            <a:lvl1pPr>
              <a:defRPr sz="2541"/>
            </a:lvl1pPr>
            <a:lvl2pPr>
              <a:defRPr sz="2178"/>
            </a:lvl2pPr>
            <a:lvl3pPr>
              <a:defRPr sz="1815"/>
            </a:lvl3pPr>
            <a:lvl4pPr>
              <a:defRPr sz="1634"/>
            </a:lvl4pPr>
            <a:lvl5pPr>
              <a:defRPr sz="1634"/>
            </a:lvl5pPr>
            <a:lvl6pPr>
              <a:defRPr sz="1634"/>
            </a:lvl6pPr>
            <a:lvl7pPr>
              <a:defRPr sz="1634"/>
            </a:lvl7pPr>
            <a:lvl8pPr>
              <a:defRPr sz="1634"/>
            </a:lvl8pPr>
            <a:lvl9pPr>
              <a:defRPr sz="16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21267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14938" y="1422076"/>
            <a:ext cx="3666725" cy="592654"/>
          </a:xfrm>
        </p:spPr>
        <p:txBody>
          <a:bodyPr anchor="b"/>
          <a:lstStyle>
            <a:lvl1pPr marL="0" indent="0">
              <a:buNone/>
              <a:defRPr sz="2178" b="1"/>
            </a:lvl1pPr>
            <a:lvl2pPr marL="414955" indent="0">
              <a:buNone/>
              <a:defRPr sz="1815" b="1"/>
            </a:lvl2pPr>
            <a:lvl3pPr marL="829909" indent="0">
              <a:buNone/>
              <a:defRPr sz="1634" b="1"/>
            </a:lvl3pPr>
            <a:lvl4pPr marL="1244864" indent="0">
              <a:buNone/>
              <a:defRPr sz="1452" b="1"/>
            </a:lvl4pPr>
            <a:lvl5pPr marL="1659819" indent="0">
              <a:buNone/>
              <a:defRPr sz="1452" b="1"/>
            </a:lvl5pPr>
            <a:lvl6pPr marL="2074774" indent="0">
              <a:buNone/>
              <a:defRPr sz="1452" b="1"/>
            </a:lvl6pPr>
            <a:lvl7pPr marL="2489728" indent="0">
              <a:buNone/>
              <a:defRPr sz="1452" b="1"/>
            </a:lvl7pPr>
            <a:lvl8pPr marL="2904683" indent="0">
              <a:buNone/>
              <a:defRPr sz="1452" b="1"/>
            </a:lvl8pPr>
            <a:lvl9pPr marL="3319638" indent="0">
              <a:buNone/>
              <a:defRPr sz="1452" b="1"/>
            </a:lvl9pPr>
          </a:lstStyle>
          <a:p>
            <a:pPr lvl="0"/>
            <a:r>
              <a:rPr lang="en-US"/>
              <a:t>Click to edit Master text styles</a:t>
            </a:r>
          </a:p>
        </p:txBody>
      </p:sp>
      <p:sp>
        <p:nvSpPr>
          <p:cNvPr id="4" name="Content Placeholder 3"/>
          <p:cNvSpPr>
            <a:spLocks noGrp="1"/>
          </p:cNvSpPr>
          <p:nvPr>
            <p:ph sz="half" idx="2"/>
          </p:nvPr>
        </p:nvSpPr>
        <p:spPr>
          <a:xfrm>
            <a:off x="414938" y="2014730"/>
            <a:ext cx="3666725" cy="3660338"/>
          </a:xfrm>
        </p:spPr>
        <p:txBody>
          <a:bodyPr/>
          <a:lstStyle>
            <a:lvl1pPr>
              <a:defRPr sz="2178"/>
            </a:lvl1pPr>
            <a:lvl2pPr>
              <a:defRPr sz="1815"/>
            </a:lvl2pPr>
            <a:lvl3pPr>
              <a:defRPr sz="1634"/>
            </a:lvl3pPr>
            <a:lvl4pPr>
              <a:defRPr sz="1452"/>
            </a:lvl4pPr>
            <a:lvl5pPr>
              <a:defRPr sz="1452"/>
            </a:lvl5pPr>
            <a:lvl6pPr>
              <a:defRPr sz="1452"/>
            </a:lvl6pPr>
            <a:lvl7pPr>
              <a:defRPr sz="1452"/>
            </a:lvl7pPr>
            <a:lvl8pPr>
              <a:defRPr sz="1452"/>
            </a:lvl8pPr>
            <a:lvl9pPr>
              <a:defRPr sz="145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215653" y="1422076"/>
            <a:ext cx="3668166" cy="592654"/>
          </a:xfrm>
        </p:spPr>
        <p:txBody>
          <a:bodyPr anchor="b"/>
          <a:lstStyle>
            <a:lvl1pPr marL="0" indent="0">
              <a:buNone/>
              <a:defRPr sz="2178" b="1"/>
            </a:lvl1pPr>
            <a:lvl2pPr marL="414955" indent="0">
              <a:buNone/>
              <a:defRPr sz="1815" b="1"/>
            </a:lvl2pPr>
            <a:lvl3pPr marL="829909" indent="0">
              <a:buNone/>
              <a:defRPr sz="1634" b="1"/>
            </a:lvl3pPr>
            <a:lvl4pPr marL="1244864" indent="0">
              <a:buNone/>
              <a:defRPr sz="1452" b="1"/>
            </a:lvl4pPr>
            <a:lvl5pPr marL="1659819" indent="0">
              <a:buNone/>
              <a:defRPr sz="1452" b="1"/>
            </a:lvl5pPr>
            <a:lvl6pPr marL="2074774" indent="0">
              <a:buNone/>
              <a:defRPr sz="1452" b="1"/>
            </a:lvl6pPr>
            <a:lvl7pPr marL="2489728" indent="0">
              <a:buNone/>
              <a:defRPr sz="1452" b="1"/>
            </a:lvl7pPr>
            <a:lvl8pPr marL="2904683" indent="0">
              <a:buNone/>
              <a:defRPr sz="1452" b="1"/>
            </a:lvl8pPr>
            <a:lvl9pPr marL="3319638" indent="0">
              <a:buNone/>
              <a:defRPr sz="1452" b="1"/>
            </a:lvl9pPr>
          </a:lstStyle>
          <a:p>
            <a:pPr lvl="0"/>
            <a:r>
              <a:rPr lang="en-US"/>
              <a:t>Click to edit Master text styles</a:t>
            </a:r>
          </a:p>
        </p:txBody>
      </p:sp>
      <p:sp>
        <p:nvSpPr>
          <p:cNvPr id="6" name="Content Placeholder 5"/>
          <p:cNvSpPr>
            <a:spLocks noGrp="1"/>
          </p:cNvSpPr>
          <p:nvPr>
            <p:ph sz="quarter" idx="4"/>
          </p:nvPr>
        </p:nvSpPr>
        <p:spPr>
          <a:xfrm>
            <a:off x="4215653" y="2014730"/>
            <a:ext cx="3668166" cy="3660338"/>
          </a:xfrm>
        </p:spPr>
        <p:txBody>
          <a:bodyPr/>
          <a:lstStyle>
            <a:lvl1pPr>
              <a:defRPr sz="2178"/>
            </a:lvl1pPr>
            <a:lvl2pPr>
              <a:defRPr sz="1815"/>
            </a:lvl2pPr>
            <a:lvl3pPr>
              <a:defRPr sz="1634"/>
            </a:lvl3pPr>
            <a:lvl4pPr>
              <a:defRPr sz="1452"/>
            </a:lvl4pPr>
            <a:lvl5pPr>
              <a:defRPr sz="1452"/>
            </a:lvl5pPr>
            <a:lvl6pPr>
              <a:defRPr sz="1452"/>
            </a:lvl6pPr>
            <a:lvl7pPr>
              <a:defRPr sz="1452"/>
            </a:lvl7pPr>
            <a:lvl8pPr>
              <a:defRPr sz="1452"/>
            </a:lvl8pPr>
            <a:lvl9pPr>
              <a:defRPr sz="145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1857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76640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0336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4938" y="252944"/>
            <a:ext cx="2730234" cy="1076483"/>
          </a:xfrm>
        </p:spPr>
        <p:txBody>
          <a:bodyPr anchor="b"/>
          <a:lstStyle>
            <a:lvl1pPr algn="l">
              <a:defRPr sz="1815" b="1"/>
            </a:lvl1pPr>
          </a:lstStyle>
          <a:p>
            <a:r>
              <a:rPr lang="en-US"/>
              <a:t>Click to edit Master title style</a:t>
            </a:r>
          </a:p>
        </p:txBody>
      </p:sp>
      <p:sp>
        <p:nvSpPr>
          <p:cNvPr id="3" name="Content Placeholder 2"/>
          <p:cNvSpPr>
            <a:spLocks noGrp="1"/>
          </p:cNvSpPr>
          <p:nvPr>
            <p:ph idx="1"/>
          </p:nvPr>
        </p:nvSpPr>
        <p:spPr>
          <a:xfrm>
            <a:off x="3244583" y="252944"/>
            <a:ext cx="4639235" cy="5422124"/>
          </a:xfrm>
        </p:spPr>
        <p:txBody>
          <a:bodyPr/>
          <a:lstStyle>
            <a:lvl1pPr>
              <a:defRPr sz="2904"/>
            </a:lvl1pPr>
            <a:lvl2pPr>
              <a:defRPr sz="2541"/>
            </a:lvl2pPr>
            <a:lvl3pPr>
              <a:defRPr sz="2178"/>
            </a:lvl3pPr>
            <a:lvl4pPr>
              <a:defRPr sz="1815"/>
            </a:lvl4pPr>
            <a:lvl5pPr>
              <a:defRPr sz="1815"/>
            </a:lvl5pPr>
            <a:lvl6pPr>
              <a:defRPr sz="1815"/>
            </a:lvl6pPr>
            <a:lvl7pPr>
              <a:defRPr sz="1815"/>
            </a:lvl7pPr>
            <a:lvl8pPr>
              <a:defRPr sz="1815"/>
            </a:lvl8pPr>
            <a:lvl9pPr>
              <a:defRPr sz="181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14938" y="1329428"/>
            <a:ext cx="2730234" cy="4345640"/>
          </a:xfrm>
        </p:spPr>
        <p:txBody>
          <a:bodyPr/>
          <a:lstStyle>
            <a:lvl1pPr marL="0" indent="0">
              <a:buNone/>
              <a:defRPr sz="1271"/>
            </a:lvl1pPr>
            <a:lvl2pPr marL="414955" indent="0">
              <a:buNone/>
              <a:defRPr sz="1089"/>
            </a:lvl2pPr>
            <a:lvl3pPr marL="829909" indent="0">
              <a:buNone/>
              <a:defRPr sz="908"/>
            </a:lvl3pPr>
            <a:lvl4pPr marL="1244864" indent="0">
              <a:buNone/>
              <a:defRPr sz="817"/>
            </a:lvl4pPr>
            <a:lvl5pPr marL="1659819" indent="0">
              <a:buNone/>
              <a:defRPr sz="817"/>
            </a:lvl5pPr>
            <a:lvl6pPr marL="2074774" indent="0">
              <a:buNone/>
              <a:defRPr sz="817"/>
            </a:lvl6pPr>
            <a:lvl7pPr marL="2489728" indent="0">
              <a:buNone/>
              <a:defRPr sz="817"/>
            </a:lvl7pPr>
            <a:lvl8pPr marL="2904683" indent="0">
              <a:buNone/>
              <a:defRPr sz="817"/>
            </a:lvl8pPr>
            <a:lvl9pPr marL="3319638" indent="0">
              <a:buNone/>
              <a:defRPr sz="817"/>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81454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6614" y="4447111"/>
            <a:ext cx="4979254" cy="525007"/>
          </a:xfrm>
        </p:spPr>
        <p:txBody>
          <a:bodyPr anchor="b"/>
          <a:lstStyle>
            <a:lvl1pPr algn="l">
              <a:defRPr sz="1815" b="1"/>
            </a:lvl1pPr>
          </a:lstStyle>
          <a:p>
            <a:r>
              <a:rPr lang="en-US"/>
              <a:t>Click to edit Master title style</a:t>
            </a:r>
          </a:p>
        </p:txBody>
      </p:sp>
      <p:sp>
        <p:nvSpPr>
          <p:cNvPr id="3" name="Picture Placeholder 2"/>
          <p:cNvSpPr>
            <a:spLocks noGrp="1"/>
          </p:cNvSpPr>
          <p:nvPr>
            <p:ph type="pic" idx="1"/>
          </p:nvPr>
        </p:nvSpPr>
        <p:spPr>
          <a:xfrm>
            <a:off x="1626614" y="567654"/>
            <a:ext cx="4979254" cy="3811810"/>
          </a:xfrm>
        </p:spPr>
        <p:txBody>
          <a:bodyPr/>
          <a:lstStyle>
            <a:lvl1pPr marL="0" indent="0">
              <a:buNone/>
              <a:defRPr sz="2904"/>
            </a:lvl1pPr>
            <a:lvl2pPr marL="414955" indent="0">
              <a:buNone/>
              <a:defRPr sz="2541"/>
            </a:lvl2pPr>
            <a:lvl3pPr marL="829909" indent="0">
              <a:buNone/>
              <a:defRPr sz="2178"/>
            </a:lvl3pPr>
            <a:lvl4pPr marL="1244864" indent="0">
              <a:buNone/>
              <a:defRPr sz="1815"/>
            </a:lvl4pPr>
            <a:lvl5pPr marL="1659819" indent="0">
              <a:buNone/>
              <a:defRPr sz="1815"/>
            </a:lvl5pPr>
            <a:lvl6pPr marL="2074774" indent="0">
              <a:buNone/>
              <a:defRPr sz="1815"/>
            </a:lvl6pPr>
            <a:lvl7pPr marL="2489728" indent="0">
              <a:buNone/>
              <a:defRPr sz="1815"/>
            </a:lvl7pPr>
            <a:lvl8pPr marL="2904683" indent="0">
              <a:buNone/>
              <a:defRPr sz="1815"/>
            </a:lvl8pPr>
            <a:lvl9pPr marL="3319638" indent="0">
              <a:buNone/>
              <a:defRPr sz="1815"/>
            </a:lvl9pPr>
          </a:lstStyle>
          <a:p>
            <a:endParaRPr lang="en-US"/>
          </a:p>
        </p:txBody>
      </p:sp>
      <p:sp>
        <p:nvSpPr>
          <p:cNvPr id="4" name="Text Placeholder 3"/>
          <p:cNvSpPr>
            <a:spLocks noGrp="1"/>
          </p:cNvSpPr>
          <p:nvPr>
            <p:ph type="body" sz="half" idx="2"/>
          </p:nvPr>
        </p:nvSpPr>
        <p:spPr>
          <a:xfrm>
            <a:off x="1626614" y="4972118"/>
            <a:ext cx="4979254" cy="745597"/>
          </a:xfrm>
        </p:spPr>
        <p:txBody>
          <a:bodyPr/>
          <a:lstStyle>
            <a:lvl1pPr marL="0" indent="0">
              <a:buNone/>
              <a:defRPr sz="1271"/>
            </a:lvl1pPr>
            <a:lvl2pPr marL="414955" indent="0">
              <a:buNone/>
              <a:defRPr sz="1089"/>
            </a:lvl2pPr>
            <a:lvl3pPr marL="829909" indent="0">
              <a:buNone/>
              <a:defRPr sz="908"/>
            </a:lvl3pPr>
            <a:lvl4pPr marL="1244864" indent="0">
              <a:buNone/>
              <a:defRPr sz="817"/>
            </a:lvl4pPr>
            <a:lvl5pPr marL="1659819" indent="0">
              <a:buNone/>
              <a:defRPr sz="817"/>
            </a:lvl5pPr>
            <a:lvl6pPr marL="2074774" indent="0">
              <a:buNone/>
              <a:defRPr sz="817"/>
            </a:lvl6pPr>
            <a:lvl7pPr marL="2489728" indent="0">
              <a:buNone/>
              <a:defRPr sz="817"/>
            </a:lvl7pPr>
            <a:lvl8pPr marL="2904683" indent="0">
              <a:buNone/>
              <a:defRPr sz="817"/>
            </a:lvl8pPr>
            <a:lvl9pPr marL="3319638" indent="0">
              <a:buNone/>
              <a:defRPr sz="817"/>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72836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4938" y="254415"/>
            <a:ext cx="7468881" cy="105883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14938" y="1482371"/>
            <a:ext cx="7468881" cy="419269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14938" y="5888306"/>
            <a:ext cx="1936376" cy="338239"/>
          </a:xfrm>
          <a:prstGeom prst="rect">
            <a:avLst/>
          </a:prstGeom>
        </p:spPr>
        <p:txBody>
          <a:bodyPr vert="horz" lIns="91440" tIns="45720" rIns="91440" bIns="45720" rtlCol="0" anchor="ctr"/>
          <a:lstStyle>
            <a:lvl1pPr algn="l">
              <a:defRPr sz="1089">
                <a:solidFill>
                  <a:schemeClr val="tx1">
                    <a:tint val="75000"/>
                  </a:schemeClr>
                </a:solidFill>
              </a:defRPr>
            </a:lvl1pPr>
          </a:lstStyle>
          <a:p>
            <a:fld id="{1D8BD707-D9CF-40AE-B4C6-C98DA3205C09}" type="datetimeFigureOut">
              <a:rPr lang="en-US" smtClean="0"/>
              <a:pPr/>
              <a:t>3/10/2025</a:t>
            </a:fld>
            <a:endParaRPr lang="en-US"/>
          </a:p>
        </p:txBody>
      </p:sp>
      <p:sp>
        <p:nvSpPr>
          <p:cNvPr id="5" name="Footer Placeholder 4"/>
          <p:cNvSpPr>
            <a:spLocks noGrp="1"/>
          </p:cNvSpPr>
          <p:nvPr>
            <p:ph type="ftr" sz="quarter" idx="3"/>
          </p:nvPr>
        </p:nvSpPr>
        <p:spPr>
          <a:xfrm>
            <a:off x="2835409" y="5888306"/>
            <a:ext cx="2627939" cy="338239"/>
          </a:xfrm>
          <a:prstGeom prst="rect">
            <a:avLst/>
          </a:prstGeom>
        </p:spPr>
        <p:txBody>
          <a:bodyPr vert="horz" lIns="91440" tIns="45720" rIns="91440" bIns="45720" rtlCol="0" anchor="ctr"/>
          <a:lstStyle>
            <a:lvl1pPr algn="ctr">
              <a:defRPr sz="108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947442" y="5888306"/>
            <a:ext cx="1936376" cy="338239"/>
          </a:xfrm>
          <a:prstGeom prst="rect">
            <a:avLst/>
          </a:prstGeom>
        </p:spPr>
        <p:txBody>
          <a:bodyPr vert="horz" lIns="91440" tIns="45720" rIns="91440" bIns="45720" rtlCol="0" anchor="ctr"/>
          <a:lstStyle>
            <a:lvl1pPr algn="r">
              <a:defRPr sz="1089">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924751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829909" rtl="0" eaLnBrk="1" latinLnBrk="0" hangingPunct="1">
        <a:spcBef>
          <a:spcPct val="0"/>
        </a:spcBef>
        <a:buNone/>
        <a:defRPr sz="3993" kern="1200">
          <a:solidFill>
            <a:schemeClr val="tx1"/>
          </a:solidFill>
          <a:latin typeface="+mj-lt"/>
          <a:ea typeface="+mj-ea"/>
          <a:cs typeface="+mj-cs"/>
        </a:defRPr>
      </a:lvl1pPr>
    </p:titleStyle>
    <p:bodyStyle>
      <a:lvl1pPr marL="311216" indent="-311216" algn="l" defTabSz="829909" rtl="0" eaLnBrk="1" latinLnBrk="0" hangingPunct="1">
        <a:spcBef>
          <a:spcPct val="20000"/>
        </a:spcBef>
        <a:buFont typeface="Arial" pitchFamily="34" charset="0"/>
        <a:buChar char="•"/>
        <a:defRPr sz="2904" kern="1200">
          <a:solidFill>
            <a:schemeClr val="tx1"/>
          </a:solidFill>
          <a:latin typeface="+mn-lt"/>
          <a:ea typeface="+mn-ea"/>
          <a:cs typeface="+mn-cs"/>
        </a:defRPr>
      </a:lvl1pPr>
      <a:lvl2pPr marL="674301" indent="-259347" algn="l" defTabSz="829909" rtl="0" eaLnBrk="1" latinLnBrk="0" hangingPunct="1">
        <a:spcBef>
          <a:spcPct val="20000"/>
        </a:spcBef>
        <a:buFont typeface="Arial" pitchFamily="34" charset="0"/>
        <a:buChar char="–"/>
        <a:defRPr sz="2541" kern="1200">
          <a:solidFill>
            <a:schemeClr val="tx1"/>
          </a:solidFill>
          <a:latin typeface="+mn-lt"/>
          <a:ea typeface="+mn-ea"/>
          <a:cs typeface="+mn-cs"/>
        </a:defRPr>
      </a:lvl2pPr>
      <a:lvl3pPr marL="1037387" indent="-207477" algn="l" defTabSz="829909" rtl="0" eaLnBrk="1" latinLnBrk="0" hangingPunct="1">
        <a:spcBef>
          <a:spcPct val="20000"/>
        </a:spcBef>
        <a:buFont typeface="Arial" pitchFamily="34" charset="0"/>
        <a:buChar char="•"/>
        <a:defRPr sz="2178" kern="1200">
          <a:solidFill>
            <a:schemeClr val="tx1"/>
          </a:solidFill>
          <a:latin typeface="+mn-lt"/>
          <a:ea typeface="+mn-ea"/>
          <a:cs typeface="+mn-cs"/>
        </a:defRPr>
      </a:lvl3pPr>
      <a:lvl4pPr marL="1452342" indent="-207477" algn="l" defTabSz="829909" rtl="0" eaLnBrk="1" latinLnBrk="0" hangingPunct="1">
        <a:spcBef>
          <a:spcPct val="20000"/>
        </a:spcBef>
        <a:buFont typeface="Arial" pitchFamily="34" charset="0"/>
        <a:buChar char="–"/>
        <a:defRPr sz="1815" kern="1200">
          <a:solidFill>
            <a:schemeClr val="tx1"/>
          </a:solidFill>
          <a:latin typeface="+mn-lt"/>
          <a:ea typeface="+mn-ea"/>
          <a:cs typeface="+mn-cs"/>
        </a:defRPr>
      </a:lvl4pPr>
      <a:lvl5pPr marL="1867296" indent="-207477" algn="l" defTabSz="829909" rtl="0" eaLnBrk="1" latinLnBrk="0" hangingPunct="1">
        <a:spcBef>
          <a:spcPct val="20000"/>
        </a:spcBef>
        <a:buFont typeface="Arial" pitchFamily="34" charset="0"/>
        <a:buChar char="»"/>
        <a:defRPr sz="1815" kern="1200">
          <a:solidFill>
            <a:schemeClr val="tx1"/>
          </a:solidFill>
          <a:latin typeface="+mn-lt"/>
          <a:ea typeface="+mn-ea"/>
          <a:cs typeface="+mn-cs"/>
        </a:defRPr>
      </a:lvl5pPr>
      <a:lvl6pPr marL="2282251" indent="-207477" algn="l" defTabSz="829909" rtl="0" eaLnBrk="1" latinLnBrk="0" hangingPunct="1">
        <a:spcBef>
          <a:spcPct val="20000"/>
        </a:spcBef>
        <a:buFont typeface="Arial" pitchFamily="34" charset="0"/>
        <a:buChar char="•"/>
        <a:defRPr sz="1815" kern="1200">
          <a:solidFill>
            <a:schemeClr val="tx1"/>
          </a:solidFill>
          <a:latin typeface="+mn-lt"/>
          <a:ea typeface="+mn-ea"/>
          <a:cs typeface="+mn-cs"/>
        </a:defRPr>
      </a:lvl6pPr>
      <a:lvl7pPr marL="2697206" indent="-207477" algn="l" defTabSz="829909" rtl="0" eaLnBrk="1" latinLnBrk="0" hangingPunct="1">
        <a:spcBef>
          <a:spcPct val="20000"/>
        </a:spcBef>
        <a:buFont typeface="Arial" pitchFamily="34" charset="0"/>
        <a:buChar char="•"/>
        <a:defRPr sz="1815" kern="1200">
          <a:solidFill>
            <a:schemeClr val="tx1"/>
          </a:solidFill>
          <a:latin typeface="+mn-lt"/>
          <a:ea typeface="+mn-ea"/>
          <a:cs typeface="+mn-cs"/>
        </a:defRPr>
      </a:lvl7pPr>
      <a:lvl8pPr marL="3112160" indent="-207477" algn="l" defTabSz="829909" rtl="0" eaLnBrk="1" latinLnBrk="0" hangingPunct="1">
        <a:spcBef>
          <a:spcPct val="20000"/>
        </a:spcBef>
        <a:buFont typeface="Arial" pitchFamily="34" charset="0"/>
        <a:buChar char="•"/>
        <a:defRPr sz="1815" kern="1200">
          <a:solidFill>
            <a:schemeClr val="tx1"/>
          </a:solidFill>
          <a:latin typeface="+mn-lt"/>
          <a:ea typeface="+mn-ea"/>
          <a:cs typeface="+mn-cs"/>
        </a:defRPr>
      </a:lvl8pPr>
      <a:lvl9pPr marL="3527115" indent="-207477" algn="l" defTabSz="829909" rtl="0" eaLnBrk="1" latinLnBrk="0" hangingPunct="1">
        <a:spcBef>
          <a:spcPct val="20000"/>
        </a:spcBef>
        <a:buFont typeface="Arial" pitchFamily="34" charset="0"/>
        <a:buChar char="•"/>
        <a:defRPr sz="1815" kern="1200">
          <a:solidFill>
            <a:schemeClr val="tx1"/>
          </a:solidFill>
          <a:latin typeface="+mn-lt"/>
          <a:ea typeface="+mn-ea"/>
          <a:cs typeface="+mn-cs"/>
        </a:defRPr>
      </a:lvl9pPr>
    </p:bodyStyle>
    <p:otherStyle>
      <a:defPPr>
        <a:defRPr lang="en-US"/>
      </a:defPPr>
      <a:lvl1pPr marL="0" algn="l" defTabSz="829909" rtl="0" eaLnBrk="1" latinLnBrk="0" hangingPunct="1">
        <a:defRPr sz="1634" kern="1200">
          <a:solidFill>
            <a:schemeClr val="tx1"/>
          </a:solidFill>
          <a:latin typeface="+mn-lt"/>
          <a:ea typeface="+mn-ea"/>
          <a:cs typeface="+mn-cs"/>
        </a:defRPr>
      </a:lvl1pPr>
      <a:lvl2pPr marL="414955" algn="l" defTabSz="829909" rtl="0" eaLnBrk="1" latinLnBrk="0" hangingPunct="1">
        <a:defRPr sz="1634" kern="1200">
          <a:solidFill>
            <a:schemeClr val="tx1"/>
          </a:solidFill>
          <a:latin typeface="+mn-lt"/>
          <a:ea typeface="+mn-ea"/>
          <a:cs typeface="+mn-cs"/>
        </a:defRPr>
      </a:lvl2pPr>
      <a:lvl3pPr marL="829909" algn="l" defTabSz="829909" rtl="0" eaLnBrk="1" latinLnBrk="0" hangingPunct="1">
        <a:defRPr sz="1634" kern="1200">
          <a:solidFill>
            <a:schemeClr val="tx1"/>
          </a:solidFill>
          <a:latin typeface="+mn-lt"/>
          <a:ea typeface="+mn-ea"/>
          <a:cs typeface="+mn-cs"/>
        </a:defRPr>
      </a:lvl3pPr>
      <a:lvl4pPr marL="1244864" algn="l" defTabSz="829909" rtl="0" eaLnBrk="1" latinLnBrk="0" hangingPunct="1">
        <a:defRPr sz="1634" kern="1200">
          <a:solidFill>
            <a:schemeClr val="tx1"/>
          </a:solidFill>
          <a:latin typeface="+mn-lt"/>
          <a:ea typeface="+mn-ea"/>
          <a:cs typeface="+mn-cs"/>
        </a:defRPr>
      </a:lvl4pPr>
      <a:lvl5pPr marL="1659819" algn="l" defTabSz="829909" rtl="0" eaLnBrk="1" latinLnBrk="0" hangingPunct="1">
        <a:defRPr sz="1634" kern="1200">
          <a:solidFill>
            <a:schemeClr val="tx1"/>
          </a:solidFill>
          <a:latin typeface="+mn-lt"/>
          <a:ea typeface="+mn-ea"/>
          <a:cs typeface="+mn-cs"/>
        </a:defRPr>
      </a:lvl5pPr>
      <a:lvl6pPr marL="2074774" algn="l" defTabSz="829909" rtl="0" eaLnBrk="1" latinLnBrk="0" hangingPunct="1">
        <a:defRPr sz="1634" kern="1200">
          <a:solidFill>
            <a:schemeClr val="tx1"/>
          </a:solidFill>
          <a:latin typeface="+mn-lt"/>
          <a:ea typeface="+mn-ea"/>
          <a:cs typeface="+mn-cs"/>
        </a:defRPr>
      </a:lvl6pPr>
      <a:lvl7pPr marL="2489728" algn="l" defTabSz="829909" rtl="0" eaLnBrk="1" latinLnBrk="0" hangingPunct="1">
        <a:defRPr sz="1634" kern="1200">
          <a:solidFill>
            <a:schemeClr val="tx1"/>
          </a:solidFill>
          <a:latin typeface="+mn-lt"/>
          <a:ea typeface="+mn-ea"/>
          <a:cs typeface="+mn-cs"/>
        </a:defRPr>
      </a:lvl7pPr>
      <a:lvl8pPr marL="2904683" algn="l" defTabSz="829909" rtl="0" eaLnBrk="1" latinLnBrk="0" hangingPunct="1">
        <a:defRPr sz="1634" kern="1200">
          <a:solidFill>
            <a:schemeClr val="tx1"/>
          </a:solidFill>
          <a:latin typeface="+mn-lt"/>
          <a:ea typeface="+mn-ea"/>
          <a:cs typeface="+mn-cs"/>
        </a:defRPr>
      </a:lvl8pPr>
      <a:lvl9pPr marL="3319638" algn="l" defTabSz="829909" rtl="0" eaLnBrk="1" latinLnBrk="0" hangingPunct="1">
        <a:defRPr sz="16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hyperlink" Target="https://www.bbc.co.uk/news/magazine-36882799" TargetMode="Externa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hyperlink" Target="https://www.bbc.co.uk/news/business-40951041" TargetMode="External"/><Relationship Id="rId5" Type="http://schemas.openxmlformats.org/officeDocument/2006/relationships/image" Target="../media/image14.svg"/><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4.svg"/><Relationship Id="rId7" Type="http://schemas.openxmlformats.org/officeDocument/2006/relationships/image" Target="../media/image18.png"/><Relationship Id="rId12" Type="http://schemas.openxmlformats.org/officeDocument/2006/relationships/hyperlink" Target="https://www.bbc.co.uk/bitesize/guides/z32nf82/revision/14" TargetMode="Externa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17.png"/><Relationship Id="rId11" Type="http://schemas.openxmlformats.org/officeDocument/2006/relationships/hyperlink" Target="https://energysavingtrust.org.uk/insulating-your-home-back-to-the-basics/" TargetMode="External"/><Relationship Id="rId5" Type="http://schemas.openxmlformats.org/officeDocument/2006/relationships/image" Target="../media/image16.svg"/><Relationship Id="rId10" Type="http://schemas.openxmlformats.org/officeDocument/2006/relationships/hyperlink" Target="https://www.telegraph.co.uk/recommended/leisure/best-reusable-coffee-cup/" TargetMode="External"/><Relationship Id="rId4" Type="http://schemas.openxmlformats.org/officeDocument/2006/relationships/image" Target="../media/image15.png"/><Relationship Id="rId9" Type="http://schemas.openxmlformats.org/officeDocument/2006/relationships/hyperlink" Target="http://www.skillsbuilder.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24E97"/>
        </a:solidFill>
        <a:effectLst/>
      </p:bgPr>
    </p:bg>
    <p:spTree>
      <p:nvGrpSpPr>
        <p:cNvPr id="1" name=""/>
        <p:cNvGrpSpPr/>
        <p:nvPr/>
      </p:nvGrpSpPr>
      <p:grpSpPr>
        <a:xfrm>
          <a:off x="0" y="0"/>
          <a:ext cx="0" cy="0"/>
          <a:chOff x="0" y="0"/>
          <a:chExt cx="0" cy="0"/>
        </a:xfrm>
      </p:grpSpPr>
      <p:grpSp>
        <p:nvGrpSpPr>
          <p:cNvPr id="2" name="Group 2"/>
          <p:cNvGrpSpPr/>
          <p:nvPr/>
        </p:nvGrpSpPr>
        <p:grpSpPr>
          <a:xfrm rot="-10800000">
            <a:off x="408136" y="2306022"/>
            <a:ext cx="6024067" cy="1287373"/>
            <a:chOff x="0" y="0"/>
            <a:chExt cx="3784086" cy="808678"/>
          </a:xfrm>
        </p:grpSpPr>
        <p:sp>
          <p:nvSpPr>
            <p:cNvPr id="3" name="Freeform 3"/>
            <p:cNvSpPr/>
            <p:nvPr/>
          </p:nvSpPr>
          <p:spPr>
            <a:xfrm>
              <a:off x="10160" y="16510"/>
              <a:ext cx="3761226" cy="780738"/>
            </a:xfrm>
            <a:custGeom>
              <a:avLst/>
              <a:gdLst/>
              <a:ahLst/>
              <a:cxnLst/>
              <a:rect l="l" t="t" r="r" b="b"/>
              <a:pathLst>
                <a:path w="3761226" h="780738">
                  <a:moveTo>
                    <a:pt x="3761226" y="780738"/>
                  </a:moveTo>
                  <a:lnTo>
                    <a:pt x="0" y="773118"/>
                  </a:lnTo>
                  <a:lnTo>
                    <a:pt x="0" y="284007"/>
                  </a:lnTo>
                  <a:lnTo>
                    <a:pt x="17780" y="19050"/>
                  </a:lnTo>
                  <a:lnTo>
                    <a:pt x="1873499" y="0"/>
                  </a:lnTo>
                  <a:lnTo>
                    <a:pt x="3742176" y="5080"/>
                  </a:lnTo>
                  <a:close/>
                </a:path>
              </a:pathLst>
            </a:custGeom>
            <a:solidFill>
              <a:srgbClr val="FFFFFF"/>
            </a:solidFill>
          </p:spPr>
          <p:txBody>
            <a:bodyPr/>
            <a:lstStyle/>
            <a:p>
              <a:pPr defTabSz="829909"/>
              <a:endParaRPr lang="en-GB" sz="1634">
                <a:solidFill>
                  <a:prstClr val="black"/>
                </a:solidFill>
                <a:latin typeface="Calibri"/>
              </a:endParaRPr>
            </a:p>
          </p:txBody>
        </p:sp>
        <p:sp>
          <p:nvSpPr>
            <p:cNvPr id="4" name="Freeform 4"/>
            <p:cNvSpPr/>
            <p:nvPr/>
          </p:nvSpPr>
          <p:spPr>
            <a:xfrm>
              <a:off x="-3810" y="0"/>
              <a:ext cx="3790436" cy="807408"/>
            </a:xfrm>
            <a:custGeom>
              <a:avLst/>
              <a:gdLst/>
              <a:ahLst/>
              <a:cxnLst/>
              <a:rect l="l" t="t" r="r" b="b"/>
              <a:pathLst>
                <a:path w="3790436" h="807408">
                  <a:moveTo>
                    <a:pt x="3756146" y="21590"/>
                  </a:moveTo>
                  <a:cubicBezTo>
                    <a:pt x="3757417" y="34290"/>
                    <a:pt x="3757417" y="44450"/>
                    <a:pt x="3758686" y="54610"/>
                  </a:cubicBezTo>
                  <a:cubicBezTo>
                    <a:pt x="3761226" y="74884"/>
                    <a:pt x="3762496" y="90145"/>
                    <a:pt x="3765036" y="104860"/>
                  </a:cubicBezTo>
                  <a:cubicBezTo>
                    <a:pt x="3765036" y="126115"/>
                    <a:pt x="3777736" y="545226"/>
                    <a:pt x="3784086" y="566481"/>
                  </a:cubicBezTo>
                  <a:cubicBezTo>
                    <a:pt x="3790436" y="598636"/>
                    <a:pt x="3786626" y="631337"/>
                    <a:pt x="3786626" y="663492"/>
                  </a:cubicBezTo>
                  <a:cubicBezTo>
                    <a:pt x="3786626" y="691833"/>
                    <a:pt x="3787896" y="717993"/>
                    <a:pt x="3789167" y="746448"/>
                  </a:cubicBezTo>
                  <a:cubicBezTo>
                    <a:pt x="3789167" y="768038"/>
                    <a:pt x="3789167" y="782008"/>
                    <a:pt x="3789167" y="806138"/>
                  </a:cubicBezTo>
                  <a:cubicBezTo>
                    <a:pt x="3766306" y="806138"/>
                    <a:pt x="3745986" y="807408"/>
                    <a:pt x="3718933" y="806138"/>
                  </a:cubicBezTo>
                  <a:cubicBezTo>
                    <a:pt x="3529371" y="801058"/>
                    <a:pt x="3336892" y="807408"/>
                    <a:pt x="3147330" y="802328"/>
                  </a:cubicBezTo>
                  <a:cubicBezTo>
                    <a:pt x="3033592" y="798518"/>
                    <a:pt x="2922771" y="801058"/>
                    <a:pt x="2809034" y="798518"/>
                  </a:cubicBezTo>
                  <a:cubicBezTo>
                    <a:pt x="2756540" y="797248"/>
                    <a:pt x="2704046" y="795978"/>
                    <a:pt x="2651551" y="794708"/>
                  </a:cubicBezTo>
                  <a:cubicBezTo>
                    <a:pt x="2619471" y="794708"/>
                    <a:pt x="2590308" y="795978"/>
                    <a:pt x="2558228" y="795978"/>
                  </a:cubicBezTo>
                  <a:cubicBezTo>
                    <a:pt x="2476571" y="794708"/>
                    <a:pt x="2252012" y="795978"/>
                    <a:pt x="2170355" y="794708"/>
                  </a:cubicBezTo>
                  <a:cubicBezTo>
                    <a:pt x="2112028" y="793438"/>
                    <a:pt x="945490" y="802328"/>
                    <a:pt x="887163" y="801058"/>
                  </a:cubicBezTo>
                  <a:cubicBezTo>
                    <a:pt x="872582" y="801058"/>
                    <a:pt x="855084" y="802328"/>
                    <a:pt x="840502" y="802328"/>
                  </a:cubicBezTo>
                  <a:cubicBezTo>
                    <a:pt x="805506" y="802328"/>
                    <a:pt x="773426" y="803598"/>
                    <a:pt x="738430" y="803598"/>
                  </a:cubicBezTo>
                  <a:cubicBezTo>
                    <a:pt x="650940" y="803598"/>
                    <a:pt x="566366" y="802328"/>
                    <a:pt x="478875" y="801058"/>
                  </a:cubicBezTo>
                  <a:cubicBezTo>
                    <a:pt x="426381" y="799788"/>
                    <a:pt x="373887" y="798518"/>
                    <a:pt x="324309" y="797248"/>
                  </a:cubicBezTo>
                  <a:cubicBezTo>
                    <a:pt x="230986" y="795978"/>
                    <a:pt x="137663" y="794708"/>
                    <a:pt x="48260" y="794708"/>
                  </a:cubicBezTo>
                  <a:cubicBezTo>
                    <a:pt x="38100" y="794708"/>
                    <a:pt x="29210" y="794708"/>
                    <a:pt x="19050" y="793438"/>
                  </a:cubicBezTo>
                  <a:cubicBezTo>
                    <a:pt x="10160" y="792168"/>
                    <a:pt x="5080" y="785818"/>
                    <a:pt x="7620" y="776928"/>
                  </a:cubicBezTo>
                  <a:cubicBezTo>
                    <a:pt x="16510" y="745243"/>
                    <a:pt x="12700" y="731618"/>
                    <a:pt x="11430" y="717448"/>
                  </a:cubicBezTo>
                  <a:cubicBezTo>
                    <a:pt x="10160" y="688563"/>
                    <a:pt x="6350" y="660222"/>
                    <a:pt x="7620" y="631337"/>
                  </a:cubicBezTo>
                  <a:cubicBezTo>
                    <a:pt x="5080" y="595366"/>
                    <a:pt x="0" y="150095"/>
                    <a:pt x="7620" y="113580"/>
                  </a:cubicBezTo>
                  <a:cubicBezTo>
                    <a:pt x="8890" y="106495"/>
                    <a:pt x="7620" y="98865"/>
                    <a:pt x="8890" y="91780"/>
                  </a:cubicBezTo>
                  <a:cubicBezTo>
                    <a:pt x="10160" y="80334"/>
                    <a:pt x="12700" y="67799"/>
                    <a:pt x="13970" y="44450"/>
                  </a:cubicBezTo>
                  <a:cubicBezTo>
                    <a:pt x="13970" y="41910"/>
                    <a:pt x="15240" y="39370"/>
                    <a:pt x="16510" y="38100"/>
                  </a:cubicBezTo>
                  <a:cubicBezTo>
                    <a:pt x="38100" y="35560"/>
                    <a:pt x="64754" y="30480"/>
                    <a:pt x="111416" y="29210"/>
                  </a:cubicBezTo>
                  <a:cubicBezTo>
                    <a:pt x="190157" y="25400"/>
                    <a:pt x="268899" y="22860"/>
                    <a:pt x="350556" y="20320"/>
                  </a:cubicBezTo>
                  <a:cubicBezTo>
                    <a:pt x="405967" y="17780"/>
                    <a:pt x="461377" y="16510"/>
                    <a:pt x="513871" y="13970"/>
                  </a:cubicBezTo>
                  <a:cubicBezTo>
                    <a:pt x="566366" y="11430"/>
                    <a:pt x="621776" y="8890"/>
                    <a:pt x="674270" y="8890"/>
                  </a:cubicBezTo>
                  <a:cubicBezTo>
                    <a:pt x="732597" y="7620"/>
                    <a:pt x="790924" y="10160"/>
                    <a:pt x="849251" y="8890"/>
                  </a:cubicBezTo>
                  <a:cubicBezTo>
                    <a:pt x="922160" y="8890"/>
                    <a:pt x="2243263" y="6350"/>
                    <a:pt x="2316172" y="5080"/>
                  </a:cubicBezTo>
                  <a:cubicBezTo>
                    <a:pt x="2386164" y="3810"/>
                    <a:pt x="2456156" y="2540"/>
                    <a:pt x="2529065" y="2540"/>
                  </a:cubicBezTo>
                  <a:cubicBezTo>
                    <a:pt x="2648635" y="1270"/>
                    <a:pt x="2765289" y="0"/>
                    <a:pt x="2884859" y="0"/>
                  </a:cubicBezTo>
                  <a:cubicBezTo>
                    <a:pt x="2934437" y="0"/>
                    <a:pt x="2986931" y="2540"/>
                    <a:pt x="3036509" y="2540"/>
                  </a:cubicBezTo>
                  <a:cubicBezTo>
                    <a:pt x="3173577" y="3810"/>
                    <a:pt x="3313561" y="5080"/>
                    <a:pt x="3450629" y="7620"/>
                  </a:cubicBezTo>
                  <a:cubicBezTo>
                    <a:pt x="3523538" y="8890"/>
                    <a:pt x="3596447" y="12700"/>
                    <a:pt x="3669355" y="16510"/>
                  </a:cubicBezTo>
                  <a:cubicBezTo>
                    <a:pt x="3686853" y="16510"/>
                    <a:pt x="3704352" y="16510"/>
                    <a:pt x="3718933" y="16510"/>
                  </a:cubicBezTo>
                  <a:cubicBezTo>
                    <a:pt x="3737096" y="17780"/>
                    <a:pt x="3745986" y="20320"/>
                    <a:pt x="3756146" y="21590"/>
                  </a:cubicBezTo>
                  <a:close/>
                  <a:moveTo>
                    <a:pt x="3766306" y="789628"/>
                  </a:moveTo>
                  <a:cubicBezTo>
                    <a:pt x="3767576" y="773118"/>
                    <a:pt x="3768846" y="760418"/>
                    <a:pt x="3768846" y="747718"/>
                  </a:cubicBezTo>
                  <a:cubicBezTo>
                    <a:pt x="3767576" y="715268"/>
                    <a:pt x="3766306" y="686383"/>
                    <a:pt x="3766306" y="655317"/>
                  </a:cubicBezTo>
                  <a:cubicBezTo>
                    <a:pt x="3766306" y="641147"/>
                    <a:pt x="3768846" y="626977"/>
                    <a:pt x="3767576" y="612807"/>
                  </a:cubicBezTo>
                  <a:cubicBezTo>
                    <a:pt x="3767576" y="599726"/>
                    <a:pt x="3766306" y="586101"/>
                    <a:pt x="3765036" y="573021"/>
                  </a:cubicBezTo>
                  <a:cubicBezTo>
                    <a:pt x="3759956" y="552856"/>
                    <a:pt x="3748526" y="135380"/>
                    <a:pt x="3748526" y="115215"/>
                  </a:cubicBezTo>
                  <a:cubicBezTo>
                    <a:pt x="3745986" y="98320"/>
                    <a:pt x="3743446" y="80879"/>
                    <a:pt x="3740906" y="63500"/>
                  </a:cubicBezTo>
                  <a:cubicBezTo>
                    <a:pt x="3739636" y="44450"/>
                    <a:pt x="3738367" y="43180"/>
                    <a:pt x="3710184" y="41910"/>
                  </a:cubicBezTo>
                  <a:cubicBezTo>
                    <a:pt x="3701435" y="41910"/>
                    <a:pt x="3695602" y="41910"/>
                    <a:pt x="3686853" y="40640"/>
                  </a:cubicBezTo>
                  <a:cubicBezTo>
                    <a:pt x="3613945" y="36830"/>
                    <a:pt x="3538120" y="31750"/>
                    <a:pt x="3465211" y="30480"/>
                  </a:cubicBezTo>
                  <a:cubicBezTo>
                    <a:pt x="3287314" y="26670"/>
                    <a:pt x="3106501" y="25400"/>
                    <a:pt x="2928604" y="22860"/>
                  </a:cubicBezTo>
                  <a:cubicBezTo>
                    <a:pt x="2902357" y="22860"/>
                    <a:pt x="2873194" y="22860"/>
                    <a:pt x="2846946" y="22860"/>
                  </a:cubicBezTo>
                  <a:cubicBezTo>
                    <a:pt x="2803201" y="22860"/>
                    <a:pt x="2759456" y="22860"/>
                    <a:pt x="2718627" y="22860"/>
                  </a:cubicBezTo>
                  <a:cubicBezTo>
                    <a:pt x="2625304" y="22860"/>
                    <a:pt x="2531981" y="22860"/>
                    <a:pt x="2441575" y="24130"/>
                  </a:cubicBezTo>
                  <a:cubicBezTo>
                    <a:pt x="2362833" y="25400"/>
                    <a:pt x="1035897" y="29210"/>
                    <a:pt x="957156" y="29210"/>
                  </a:cubicBezTo>
                  <a:cubicBezTo>
                    <a:pt x="828837" y="29210"/>
                    <a:pt x="700517" y="26670"/>
                    <a:pt x="572198" y="33020"/>
                  </a:cubicBezTo>
                  <a:cubicBezTo>
                    <a:pt x="505122" y="36830"/>
                    <a:pt x="440963" y="36830"/>
                    <a:pt x="376803" y="38100"/>
                  </a:cubicBezTo>
                  <a:cubicBezTo>
                    <a:pt x="265982" y="41910"/>
                    <a:pt x="155161" y="45720"/>
                    <a:pt x="49530" y="50800"/>
                  </a:cubicBezTo>
                  <a:cubicBezTo>
                    <a:pt x="36830" y="50800"/>
                    <a:pt x="34290" y="53340"/>
                    <a:pt x="33020" y="66164"/>
                  </a:cubicBezTo>
                  <a:cubicBezTo>
                    <a:pt x="31750" y="75974"/>
                    <a:pt x="31750" y="85784"/>
                    <a:pt x="30480" y="95595"/>
                  </a:cubicBezTo>
                  <a:cubicBezTo>
                    <a:pt x="29210" y="111945"/>
                    <a:pt x="26670" y="127750"/>
                    <a:pt x="25400" y="144100"/>
                  </a:cubicBezTo>
                  <a:cubicBezTo>
                    <a:pt x="20320" y="161540"/>
                    <a:pt x="26670" y="587736"/>
                    <a:pt x="29210" y="605176"/>
                  </a:cubicBezTo>
                  <a:cubicBezTo>
                    <a:pt x="29210" y="623707"/>
                    <a:pt x="29210" y="642782"/>
                    <a:pt x="30480" y="661312"/>
                  </a:cubicBezTo>
                  <a:cubicBezTo>
                    <a:pt x="30480" y="674937"/>
                    <a:pt x="33020" y="688563"/>
                    <a:pt x="33020" y="702188"/>
                  </a:cubicBezTo>
                  <a:cubicBezTo>
                    <a:pt x="33020" y="716903"/>
                    <a:pt x="33020" y="731618"/>
                    <a:pt x="31750" y="747718"/>
                  </a:cubicBezTo>
                  <a:cubicBezTo>
                    <a:pt x="31750" y="751528"/>
                    <a:pt x="31750" y="754068"/>
                    <a:pt x="31750" y="757878"/>
                  </a:cubicBezTo>
                  <a:cubicBezTo>
                    <a:pt x="31750" y="768038"/>
                    <a:pt x="35560" y="771848"/>
                    <a:pt x="44450" y="771848"/>
                  </a:cubicBezTo>
                  <a:cubicBezTo>
                    <a:pt x="70587" y="771848"/>
                    <a:pt x="111416" y="773118"/>
                    <a:pt x="149328" y="773118"/>
                  </a:cubicBezTo>
                  <a:cubicBezTo>
                    <a:pt x="204739" y="773118"/>
                    <a:pt x="263066" y="770578"/>
                    <a:pt x="318476" y="773118"/>
                  </a:cubicBezTo>
                  <a:cubicBezTo>
                    <a:pt x="408883" y="776928"/>
                    <a:pt x="499290" y="779468"/>
                    <a:pt x="589696" y="778198"/>
                  </a:cubicBezTo>
                  <a:cubicBezTo>
                    <a:pt x="648023" y="776928"/>
                    <a:pt x="703434" y="779468"/>
                    <a:pt x="761761" y="779468"/>
                  </a:cubicBezTo>
                  <a:cubicBezTo>
                    <a:pt x="846335" y="779468"/>
                    <a:pt x="930909" y="778198"/>
                    <a:pt x="1015483" y="779468"/>
                  </a:cubicBezTo>
                  <a:cubicBezTo>
                    <a:pt x="1140885" y="780738"/>
                    <a:pt x="2517400" y="770578"/>
                    <a:pt x="2645719" y="773118"/>
                  </a:cubicBezTo>
                  <a:cubicBezTo>
                    <a:pt x="2701129" y="774388"/>
                    <a:pt x="2756540" y="775658"/>
                    <a:pt x="2809034" y="775658"/>
                  </a:cubicBezTo>
                  <a:cubicBezTo>
                    <a:pt x="2905273" y="778198"/>
                    <a:pt x="2998596" y="774388"/>
                    <a:pt x="3094836" y="778198"/>
                  </a:cubicBezTo>
                  <a:cubicBezTo>
                    <a:pt x="3173577" y="780738"/>
                    <a:pt x="3252318" y="780738"/>
                    <a:pt x="3331060" y="783278"/>
                  </a:cubicBezTo>
                  <a:cubicBezTo>
                    <a:pt x="3447713" y="787088"/>
                    <a:pt x="3564367" y="789628"/>
                    <a:pt x="3681021" y="790898"/>
                  </a:cubicBezTo>
                  <a:cubicBezTo>
                    <a:pt x="3724766" y="790898"/>
                    <a:pt x="3745986" y="789628"/>
                    <a:pt x="3766306" y="789628"/>
                  </a:cubicBezTo>
                  <a:close/>
                </a:path>
              </a:pathLst>
            </a:custGeom>
            <a:solidFill>
              <a:srgbClr val="082A44"/>
            </a:solidFill>
          </p:spPr>
          <p:txBody>
            <a:bodyPr/>
            <a:lstStyle/>
            <a:p>
              <a:pPr defTabSz="829909"/>
              <a:endParaRPr lang="en-GB" sz="1634">
                <a:solidFill>
                  <a:prstClr val="black"/>
                </a:solidFill>
                <a:latin typeface="Calibri"/>
              </a:endParaRPr>
            </a:p>
          </p:txBody>
        </p:sp>
      </p:grpSp>
      <p:grpSp>
        <p:nvGrpSpPr>
          <p:cNvPr id="5" name="Group 5"/>
          <p:cNvGrpSpPr/>
          <p:nvPr/>
        </p:nvGrpSpPr>
        <p:grpSpPr>
          <a:xfrm>
            <a:off x="408136" y="3648089"/>
            <a:ext cx="6024067" cy="1146017"/>
            <a:chOff x="0" y="0"/>
            <a:chExt cx="3918545" cy="745463"/>
          </a:xfrm>
        </p:grpSpPr>
        <p:sp>
          <p:nvSpPr>
            <p:cNvPr id="6" name="Freeform 6"/>
            <p:cNvSpPr/>
            <p:nvPr/>
          </p:nvSpPr>
          <p:spPr>
            <a:xfrm>
              <a:off x="10160" y="16510"/>
              <a:ext cx="3895685" cy="717523"/>
            </a:xfrm>
            <a:custGeom>
              <a:avLst/>
              <a:gdLst/>
              <a:ahLst/>
              <a:cxnLst/>
              <a:rect l="l" t="t" r="r" b="b"/>
              <a:pathLst>
                <a:path w="3895685" h="717523">
                  <a:moveTo>
                    <a:pt x="3895685" y="717523"/>
                  </a:moveTo>
                  <a:lnTo>
                    <a:pt x="0" y="709903"/>
                  </a:lnTo>
                  <a:lnTo>
                    <a:pt x="0" y="262083"/>
                  </a:lnTo>
                  <a:lnTo>
                    <a:pt x="17780" y="19050"/>
                  </a:lnTo>
                  <a:lnTo>
                    <a:pt x="1940556" y="0"/>
                  </a:lnTo>
                  <a:lnTo>
                    <a:pt x="3876635" y="5080"/>
                  </a:lnTo>
                  <a:close/>
                </a:path>
              </a:pathLst>
            </a:custGeom>
            <a:solidFill>
              <a:srgbClr val="FFFFFF"/>
            </a:solidFill>
          </p:spPr>
          <p:txBody>
            <a:bodyPr/>
            <a:lstStyle/>
            <a:p>
              <a:pPr defTabSz="829909"/>
              <a:endParaRPr lang="en-GB" sz="1634">
                <a:solidFill>
                  <a:prstClr val="black"/>
                </a:solidFill>
                <a:latin typeface="Calibri"/>
              </a:endParaRPr>
            </a:p>
          </p:txBody>
        </p:sp>
        <p:sp>
          <p:nvSpPr>
            <p:cNvPr id="7" name="Freeform 7"/>
            <p:cNvSpPr/>
            <p:nvPr/>
          </p:nvSpPr>
          <p:spPr>
            <a:xfrm>
              <a:off x="-3810" y="0"/>
              <a:ext cx="3924895" cy="744193"/>
            </a:xfrm>
            <a:custGeom>
              <a:avLst/>
              <a:gdLst/>
              <a:ahLst/>
              <a:cxnLst/>
              <a:rect l="l" t="t" r="r" b="b"/>
              <a:pathLst>
                <a:path w="3924895" h="744193">
                  <a:moveTo>
                    <a:pt x="3890605" y="21590"/>
                  </a:moveTo>
                  <a:cubicBezTo>
                    <a:pt x="3891875" y="34290"/>
                    <a:pt x="3891875" y="44450"/>
                    <a:pt x="3893145" y="54610"/>
                  </a:cubicBezTo>
                  <a:cubicBezTo>
                    <a:pt x="3895684" y="73906"/>
                    <a:pt x="3896955" y="87750"/>
                    <a:pt x="3899495" y="101099"/>
                  </a:cubicBezTo>
                  <a:cubicBezTo>
                    <a:pt x="3899495" y="120381"/>
                    <a:pt x="3912195" y="500584"/>
                    <a:pt x="3918545" y="519866"/>
                  </a:cubicBezTo>
                  <a:cubicBezTo>
                    <a:pt x="3924895" y="549036"/>
                    <a:pt x="3921084" y="578701"/>
                    <a:pt x="3921084" y="607871"/>
                  </a:cubicBezTo>
                  <a:cubicBezTo>
                    <a:pt x="3921084" y="633580"/>
                    <a:pt x="3922355" y="657312"/>
                    <a:pt x="3923625" y="683233"/>
                  </a:cubicBezTo>
                  <a:cubicBezTo>
                    <a:pt x="3923625" y="704823"/>
                    <a:pt x="3923625" y="718793"/>
                    <a:pt x="3923625" y="742923"/>
                  </a:cubicBezTo>
                  <a:cubicBezTo>
                    <a:pt x="3900765" y="742923"/>
                    <a:pt x="3880445" y="744193"/>
                    <a:pt x="3852955" y="742923"/>
                  </a:cubicBezTo>
                  <a:cubicBezTo>
                    <a:pt x="3656461" y="737843"/>
                    <a:pt x="3456945" y="744193"/>
                    <a:pt x="3260452" y="739113"/>
                  </a:cubicBezTo>
                  <a:cubicBezTo>
                    <a:pt x="3142555" y="735303"/>
                    <a:pt x="3027682" y="737843"/>
                    <a:pt x="2909786" y="735303"/>
                  </a:cubicBezTo>
                  <a:cubicBezTo>
                    <a:pt x="2855373" y="734033"/>
                    <a:pt x="2800959" y="732763"/>
                    <a:pt x="2746545" y="731493"/>
                  </a:cubicBezTo>
                  <a:cubicBezTo>
                    <a:pt x="2713293" y="731493"/>
                    <a:pt x="2683063" y="732763"/>
                    <a:pt x="2649810" y="732763"/>
                  </a:cubicBezTo>
                  <a:cubicBezTo>
                    <a:pt x="2565167" y="731493"/>
                    <a:pt x="2332398" y="732763"/>
                    <a:pt x="2247754" y="731493"/>
                  </a:cubicBezTo>
                  <a:cubicBezTo>
                    <a:pt x="2187295" y="730223"/>
                    <a:pt x="978104" y="739113"/>
                    <a:pt x="917644" y="737843"/>
                  </a:cubicBezTo>
                  <a:cubicBezTo>
                    <a:pt x="902529" y="737843"/>
                    <a:pt x="884392" y="739113"/>
                    <a:pt x="869277" y="739113"/>
                  </a:cubicBezTo>
                  <a:cubicBezTo>
                    <a:pt x="833001" y="739113"/>
                    <a:pt x="799748" y="740383"/>
                    <a:pt x="763472" y="740383"/>
                  </a:cubicBezTo>
                  <a:cubicBezTo>
                    <a:pt x="672783" y="740383"/>
                    <a:pt x="585117" y="739113"/>
                    <a:pt x="494427" y="737843"/>
                  </a:cubicBezTo>
                  <a:cubicBezTo>
                    <a:pt x="440014" y="736573"/>
                    <a:pt x="385600" y="735303"/>
                    <a:pt x="334210" y="734033"/>
                  </a:cubicBezTo>
                  <a:cubicBezTo>
                    <a:pt x="237474" y="732763"/>
                    <a:pt x="140739" y="731493"/>
                    <a:pt x="48260" y="731493"/>
                  </a:cubicBezTo>
                  <a:cubicBezTo>
                    <a:pt x="38100" y="731493"/>
                    <a:pt x="29210" y="731493"/>
                    <a:pt x="19050" y="730223"/>
                  </a:cubicBezTo>
                  <a:cubicBezTo>
                    <a:pt x="10160" y="728953"/>
                    <a:pt x="5080" y="722603"/>
                    <a:pt x="7620" y="713713"/>
                  </a:cubicBezTo>
                  <a:cubicBezTo>
                    <a:pt x="16510" y="682033"/>
                    <a:pt x="12700" y="669672"/>
                    <a:pt x="11430" y="656818"/>
                  </a:cubicBezTo>
                  <a:cubicBezTo>
                    <a:pt x="10160" y="630614"/>
                    <a:pt x="6350" y="604905"/>
                    <a:pt x="7620" y="578701"/>
                  </a:cubicBezTo>
                  <a:cubicBezTo>
                    <a:pt x="5080" y="546070"/>
                    <a:pt x="0" y="142135"/>
                    <a:pt x="7620" y="109009"/>
                  </a:cubicBezTo>
                  <a:cubicBezTo>
                    <a:pt x="8890" y="102582"/>
                    <a:pt x="7620" y="95660"/>
                    <a:pt x="8890" y="89233"/>
                  </a:cubicBezTo>
                  <a:cubicBezTo>
                    <a:pt x="10160" y="78850"/>
                    <a:pt x="12700" y="67479"/>
                    <a:pt x="13970" y="44450"/>
                  </a:cubicBezTo>
                  <a:cubicBezTo>
                    <a:pt x="13970" y="41910"/>
                    <a:pt x="15240" y="39370"/>
                    <a:pt x="16510" y="38100"/>
                  </a:cubicBezTo>
                  <a:cubicBezTo>
                    <a:pt x="38100" y="35560"/>
                    <a:pt x="65165" y="30480"/>
                    <a:pt x="113532" y="29210"/>
                  </a:cubicBezTo>
                  <a:cubicBezTo>
                    <a:pt x="195153" y="25400"/>
                    <a:pt x="276773" y="22860"/>
                    <a:pt x="361417" y="20320"/>
                  </a:cubicBezTo>
                  <a:cubicBezTo>
                    <a:pt x="418853" y="17780"/>
                    <a:pt x="476290" y="16510"/>
                    <a:pt x="530703" y="13970"/>
                  </a:cubicBezTo>
                  <a:cubicBezTo>
                    <a:pt x="585117" y="11430"/>
                    <a:pt x="642553" y="8890"/>
                    <a:pt x="696967" y="8890"/>
                  </a:cubicBezTo>
                  <a:cubicBezTo>
                    <a:pt x="757427" y="7620"/>
                    <a:pt x="817886" y="10160"/>
                    <a:pt x="878346" y="8890"/>
                  </a:cubicBezTo>
                  <a:cubicBezTo>
                    <a:pt x="953920" y="8890"/>
                    <a:pt x="2323329" y="6350"/>
                    <a:pt x="2398903" y="5080"/>
                  </a:cubicBezTo>
                  <a:cubicBezTo>
                    <a:pt x="2471455" y="3810"/>
                    <a:pt x="2544006" y="2540"/>
                    <a:pt x="2619581" y="2540"/>
                  </a:cubicBezTo>
                  <a:cubicBezTo>
                    <a:pt x="2743523" y="1270"/>
                    <a:pt x="2864442" y="0"/>
                    <a:pt x="2988384" y="0"/>
                  </a:cubicBezTo>
                  <a:cubicBezTo>
                    <a:pt x="3039774" y="0"/>
                    <a:pt x="3094188" y="2540"/>
                    <a:pt x="3145578" y="2540"/>
                  </a:cubicBezTo>
                  <a:cubicBezTo>
                    <a:pt x="3287658" y="3810"/>
                    <a:pt x="3432761" y="5080"/>
                    <a:pt x="3574841" y="7620"/>
                  </a:cubicBezTo>
                  <a:cubicBezTo>
                    <a:pt x="3650416" y="8890"/>
                    <a:pt x="3725990" y="12700"/>
                    <a:pt x="3801565" y="16510"/>
                  </a:cubicBezTo>
                  <a:cubicBezTo>
                    <a:pt x="3819702" y="16510"/>
                    <a:pt x="3837840" y="16510"/>
                    <a:pt x="3852955" y="16510"/>
                  </a:cubicBezTo>
                  <a:cubicBezTo>
                    <a:pt x="3871555" y="17780"/>
                    <a:pt x="3880445" y="20320"/>
                    <a:pt x="3890605" y="21590"/>
                  </a:cubicBezTo>
                  <a:close/>
                  <a:moveTo>
                    <a:pt x="3900765" y="726413"/>
                  </a:moveTo>
                  <a:cubicBezTo>
                    <a:pt x="3902035" y="709903"/>
                    <a:pt x="3903305" y="697203"/>
                    <a:pt x="3903305" y="684503"/>
                  </a:cubicBezTo>
                  <a:cubicBezTo>
                    <a:pt x="3902035" y="654840"/>
                    <a:pt x="3900765" y="628636"/>
                    <a:pt x="3900765" y="600455"/>
                  </a:cubicBezTo>
                  <a:cubicBezTo>
                    <a:pt x="3900765" y="587600"/>
                    <a:pt x="3903305" y="574745"/>
                    <a:pt x="3902035" y="561891"/>
                  </a:cubicBezTo>
                  <a:cubicBezTo>
                    <a:pt x="3902035" y="550025"/>
                    <a:pt x="3900765" y="537664"/>
                    <a:pt x="3899495" y="525799"/>
                  </a:cubicBezTo>
                  <a:cubicBezTo>
                    <a:pt x="3894415" y="507505"/>
                    <a:pt x="3882985" y="128786"/>
                    <a:pt x="3882985" y="110493"/>
                  </a:cubicBezTo>
                  <a:cubicBezTo>
                    <a:pt x="3880445" y="95166"/>
                    <a:pt x="3877905" y="79345"/>
                    <a:pt x="3875365" y="63500"/>
                  </a:cubicBezTo>
                  <a:cubicBezTo>
                    <a:pt x="3874095" y="44450"/>
                    <a:pt x="3872825" y="43180"/>
                    <a:pt x="3843886" y="41910"/>
                  </a:cubicBezTo>
                  <a:cubicBezTo>
                    <a:pt x="3834817" y="41910"/>
                    <a:pt x="3828771" y="41910"/>
                    <a:pt x="3819702" y="40640"/>
                  </a:cubicBezTo>
                  <a:cubicBezTo>
                    <a:pt x="3744128" y="36830"/>
                    <a:pt x="3665531" y="31750"/>
                    <a:pt x="3589956" y="30480"/>
                  </a:cubicBezTo>
                  <a:cubicBezTo>
                    <a:pt x="3405555" y="26670"/>
                    <a:pt x="3218130" y="25400"/>
                    <a:pt x="3033729" y="22860"/>
                  </a:cubicBezTo>
                  <a:cubicBezTo>
                    <a:pt x="3006522" y="22860"/>
                    <a:pt x="2976292" y="22860"/>
                    <a:pt x="2949085" y="22860"/>
                  </a:cubicBezTo>
                  <a:cubicBezTo>
                    <a:pt x="2903740" y="22860"/>
                    <a:pt x="2858396" y="22860"/>
                    <a:pt x="2816074" y="22860"/>
                  </a:cubicBezTo>
                  <a:cubicBezTo>
                    <a:pt x="2719339" y="22860"/>
                    <a:pt x="2622603" y="22860"/>
                    <a:pt x="2528891" y="24130"/>
                  </a:cubicBezTo>
                  <a:cubicBezTo>
                    <a:pt x="2447271" y="25400"/>
                    <a:pt x="1071816" y="29210"/>
                    <a:pt x="990196" y="29210"/>
                  </a:cubicBezTo>
                  <a:cubicBezTo>
                    <a:pt x="857185" y="29210"/>
                    <a:pt x="724174" y="26670"/>
                    <a:pt x="591163" y="33020"/>
                  </a:cubicBezTo>
                  <a:cubicBezTo>
                    <a:pt x="521634" y="36830"/>
                    <a:pt x="455129" y="36830"/>
                    <a:pt x="388623" y="38100"/>
                  </a:cubicBezTo>
                  <a:cubicBezTo>
                    <a:pt x="273750" y="41910"/>
                    <a:pt x="158877" y="45720"/>
                    <a:pt x="49530" y="50800"/>
                  </a:cubicBezTo>
                  <a:cubicBezTo>
                    <a:pt x="36830" y="50800"/>
                    <a:pt x="34290" y="53340"/>
                    <a:pt x="33020" y="65996"/>
                  </a:cubicBezTo>
                  <a:cubicBezTo>
                    <a:pt x="31750" y="74895"/>
                    <a:pt x="31750" y="83794"/>
                    <a:pt x="30480" y="92694"/>
                  </a:cubicBezTo>
                  <a:cubicBezTo>
                    <a:pt x="29210" y="107526"/>
                    <a:pt x="26670" y="121864"/>
                    <a:pt x="25400" y="136696"/>
                  </a:cubicBezTo>
                  <a:cubicBezTo>
                    <a:pt x="20320" y="152518"/>
                    <a:pt x="26670" y="539148"/>
                    <a:pt x="29210" y="554969"/>
                  </a:cubicBezTo>
                  <a:cubicBezTo>
                    <a:pt x="29210" y="571779"/>
                    <a:pt x="29210" y="589083"/>
                    <a:pt x="30480" y="605893"/>
                  </a:cubicBezTo>
                  <a:cubicBezTo>
                    <a:pt x="30480" y="618254"/>
                    <a:pt x="33020" y="630614"/>
                    <a:pt x="33020" y="642974"/>
                  </a:cubicBezTo>
                  <a:cubicBezTo>
                    <a:pt x="33020" y="656323"/>
                    <a:pt x="33020" y="669672"/>
                    <a:pt x="31750" y="684503"/>
                  </a:cubicBezTo>
                  <a:cubicBezTo>
                    <a:pt x="31750" y="688313"/>
                    <a:pt x="31750" y="690853"/>
                    <a:pt x="31750" y="694663"/>
                  </a:cubicBezTo>
                  <a:cubicBezTo>
                    <a:pt x="31750" y="704823"/>
                    <a:pt x="35560" y="708633"/>
                    <a:pt x="44450" y="708633"/>
                  </a:cubicBezTo>
                  <a:cubicBezTo>
                    <a:pt x="71211" y="708633"/>
                    <a:pt x="113532" y="709903"/>
                    <a:pt x="152831" y="709903"/>
                  </a:cubicBezTo>
                  <a:cubicBezTo>
                    <a:pt x="210268" y="709903"/>
                    <a:pt x="270727" y="707363"/>
                    <a:pt x="328164" y="709903"/>
                  </a:cubicBezTo>
                  <a:cubicBezTo>
                    <a:pt x="421876" y="713713"/>
                    <a:pt x="515588" y="716253"/>
                    <a:pt x="609301" y="714983"/>
                  </a:cubicBezTo>
                  <a:cubicBezTo>
                    <a:pt x="669760" y="713713"/>
                    <a:pt x="727197" y="716253"/>
                    <a:pt x="787656" y="716253"/>
                  </a:cubicBezTo>
                  <a:cubicBezTo>
                    <a:pt x="875323" y="716253"/>
                    <a:pt x="962989" y="714983"/>
                    <a:pt x="1050655" y="716253"/>
                  </a:cubicBezTo>
                  <a:cubicBezTo>
                    <a:pt x="1180643" y="717523"/>
                    <a:pt x="2607488" y="707363"/>
                    <a:pt x="2740500" y="709903"/>
                  </a:cubicBezTo>
                  <a:cubicBezTo>
                    <a:pt x="2797936" y="711173"/>
                    <a:pt x="2855373" y="712443"/>
                    <a:pt x="2909786" y="712443"/>
                  </a:cubicBezTo>
                  <a:cubicBezTo>
                    <a:pt x="3009545" y="714983"/>
                    <a:pt x="3106280" y="711173"/>
                    <a:pt x="3206038" y="714983"/>
                  </a:cubicBezTo>
                  <a:cubicBezTo>
                    <a:pt x="3287658" y="717523"/>
                    <a:pt x="3369279" y="717523"/>
                    <a:pt x="3450899" y="720063"/>
                  </a:cubicBezTo>
                  <a:cubicBezTo>
                    <a:pt x="3571818" y="723873"/>
                    <a:pt x="3692738" y="726413"/>
                    <a:pt x="3813657" y="727683"/>
                  </a:cubicBezTo>
                  <a:cubicBezTo>
                    <a:pt x="3859001" y="727683"/>
                    <a:pt x="3880445" y="726413"/>
                    <a:pt x="3900765" y="726413"/>
                  </a:cubicBezTo>
                  <a:close/>
                </a:path>
              </a:pathLst>
            </a:custGeom>
            <a:solidFill>
              <a:srgbClr val="082A44"/>
            </a:solidFill>
          </p:spPr>
          <p:txBody>
            <a:bodyPr/>
            <a:lstStyle/>
            <a:p>
              <a:pPr defTabSz="829909"/>
              <a:endParaRPr lang="en-GB" sz="1634">
                <a:solidFill>
                  <a:prstClr val="black"/>
                </a:solidFill>
                <a:latin typeface="Calibri"/>
              </a:endParaRPr>
            </a:p>
          </p:txBody>
        </p:sp>
      </p:grpSp>
      <p:sp>
        <p:nvSpPr>
          <p:cNvPr id="8" name="TextBox 8"/>
          <p:cNvSpPr txBox="1"/>
          <p:nvPr/>
        </p:nvSpPr>
        <p:spPr>
          <a:xfrm>
            <a:off x="604581" y="2449766"/>
            <a:ext cx="5652014" cy="1029000"/>
          </a:xfrm>
          <a:prstGeom prst="rect">
            <a:avLst/>
          </a:prstGeom>
        </p:spPr>
        <p:txBody>
          <a:bodyPr lIns="0" tIns="0" rIns="0" bIns="0" rtlCol="0" anchor="t">
            <a:spAutoFit/>
          </a:bodyPr>
          <a:lstStyle/>
          <a:p>
            <a:pPr defTabSz="829909">
              <a:lnSpc>
                <a:spcPts val="1398"/>
              </a:lnSpc>
            </a:pPr>
            <a:r>
              <a:rPr lang="en-US" sz="1271" b="1" spc="-25" dirty="0">
                <a:solidFill>
                  <a:srgbClr val="082A44"/>
                </a:solidFill>
                <a:latin typeface="Nunito Bold"/>
                <a:ea typeface="Nunito Bold"/>
                <a:cs typeface="Nunito Bold"/>
                <a:sym typeface="Nunito Bold"/>
              </a:rPr>
              <a:t>INTRODUCTION</a:t>
            </a:r>
          </a:p>
          <a:p>
            <a:pPr defTabSz="829909">
              <a:lnSpc>
                <a:spcPts val="1098"/>
              </a:lnSpc>
            </a:pPr>
            <a:endParaRPr lang="en-US" sz="1271" b="1" spc="-25" dirty="0">
              <a:solidFill>
                <a:srgbClr val="082A44"/>
              </a:solidFill>
              <a:latin typeface="Nunito Bold"/>
              <a:ea typeface="Nunito Bold"/>
              <a:cs typeface="Nunito Bold"/>
              <a:sym typeface="Nunito Bold"/>
            </a:endParaRPr>
          </a:p>
          <a:p>
            <a:pPr defTabSz="829909">
              <a:lnSpc>
                <a:spcPts val="1098"/>
              </a:lnSpc>
            </a:pPr>
            <a:r>
              <a:rPr lang="en-US" sz="998" b="1" spc="-20" dirty="0">
                <a:solidFill>
                  <a:srgbClr val="082A44"/>
                </a:solidFill>
                <a:latin typeface="Nunito Bold"/>
                <a:ea typeface="Nunito Bold"/>
                <a:cs typeface="Nunito Bold"/>
                <a:sym typeface="Nunito Bold"/>
              </a:rPr>
              <a:t>An insulator is a material which is a poor conductor of heat. Insulation materials are non-metals and often have pockets of air which help to reduce heat transfer. </a:t>
            </a:r>
          </a:p>
          <a:p>
            <a:pPr defTabSz="829909">
              <a:lnSpc>
                <a:spcPts val="1098"/>
              </a:lnSpc>
            </a:pPr>
            <a:endParaRPr lang="en-US" sz="998" b="1" spc="-20" dirty="0">
              <a:solidFill>
                <a:srgbClr val="082A44"/>
              </a:solidFill>
              <a:latin typeface="Nunito Bold"/>
              <a:ea typeface="Nunito Bold"/>
              <a:cs typeface="Nunito Bold"/>
              <a:sym typeface="Nunito Bold"/>
            </a:endParaRPr>
          </a:p>
          <a:p>
            <a:pPr defTabSz="829909">
              <a:lnSpc>
                <a:spcPts val="1098"/>
              </a:lnSpc>
            </a:pPr>
            <a:r>
              <a:rPr lang="en-US" sz="998" b="1" spc="-20" dirty="0">
                <a:solidFill>
                  <a:srgbClr val="082A44"/>
                </a:solidFill>
                <a:latin typeface="Nunito Bold"/>
                <a:ea typeface="Nunito Bold"/>
                <a:cs typeface="Nunito Bold"/>
                <a:sym typeface="Nunito Bold"/>
              </a:rPr>
              <a:t>Students will work in groups of three to design and carry out an investigation to find out the best combination of insulating material for a coffee cup. This idea can be linked to insulating a home. </a:t>
            </a:r>
          </a:p>
        </p:txBody>
      </p:sp>
      <p:sp>
        <p:nvSpPr>
          <p:cNvPr id="9" name="TextBox 9"/>
          <p:cNvSpPr txBox="1"/>
          <p:nvPr/>
        </p:nvSpPr>
        <p:spPr>
          <a:xfrm>
            <a:off x="533780" y="3873707"/>
            <a:ext cx="5346579" cy="756617"/>
          </a:xfrm>
          <a:prstGeom prst="rect">
            <a:avLst/>
          </a:prstGeom>
        </p:spPr>
        <p:txBody>
          <a:bodyPr lIns="0" tIns="0" rIns="0" bIns="0" rtlCol="0" anchor="t">
            <a:spAutoFit/>
          </a:bodyPr>
          <a:lstStyle/>
          <a:p>
            <a:pPr defTabSz="829909">
              <a:lnSpc>
                <a:spcPts val="1398"/>
              </a:lnSpc>
            </a:pPr>
            <a:r>
              <a:rPr lang="en-US" sz="1271" b="1" spc="-25" dirty="0">
                <a:solidFill>
                  <a:srgbClr val="082A44"/>
                </a:solidFill>
                <a:latin typeface="Nunito Bold"/>
                <a:ea typeface="Nunito Bold"/>
                <a:cs typeface="Nunito Bold"/>
                <a:sym typeface="Nunito Bold"/>
              </a:rPr>
              <a:t>STUDENTS WILL LEARN</a:t>
            </a:r>
          </a:p>
          <a:p>
            <a:pPr defTabSz="829909">
              <a:lnSpc>
                <a:spcPts val="1218"/>
              </a:lnSpc>
            </a:pPr>
            <a:endParaRPr lang="en-US" sz="1271" b="1" spc="-25" dirty="0">
              <a:solidFill>
                <a:srgbClr val="082A44"/>
              </a:solidFill>
              <a:latin typeface="Nunito Bold"/>
              <a:ea typeface="Nunito Bold"/>
              <a:cs typeface="Nunito Bold"/>
              <a:sym typeface="Nunito Bold"/>
            </a:endParaRPr>
          </a:p>
          <a:p>
            <a:pPr marL="215547" lvl="1" indent="-107773" defTabSz="829909">
              <a:lnSpc>
                <a:spcPts val="1098"/>
              </a:lnSpc>
              <a:buFont typeface="Arial"/>
              <a:buChar char="•"/>
            </a:pPr>
            <a:r>
              <a:rPr lang="en-US" sz="900" b="1" spc="-20" dirty="0">
                <a:solidFill>
                  <a:srgbClr val="082A44"/>
                </a:solidFill>
                <a:latin typeface="Nunito Bold"/>
                <a:ea typeface="Nunito Bold"/>
                <a:cs typeface="Nunito Bold"/>
                <a:sym typeface="Nunito Bold"/>
              </a:rPr>
              <a:t>WHAT INSULATION IS AND WHY IT IS IMPORTANT TO HELP TACKLE CLIMATE CHANGE</a:t>
            </a:r>
          </a:p>
          <a:p>
            <a:pPr marL="215547" lvl="1" indent="-107773" defTabSz="829909">
              <a:lnSpc>
                <a:spcPts val="1098"/>
              </a:lnSpc>
              <a:buFont typeface="Arial"/>
              <a:buChar char="•"/>
            </a:pPr>
            <a:r>
              <a:rPr lang="en-US" sz="900" b="1" spc="-20" dirty="0">
                <a:solidFill>
                  <a:srgbClr val="082A44"/>
                </a:solidFill>
                <a:latin typeface="Nunito Bold"/>
                <a:ea typeface="Nunito Bold"/>
                <a:cs typeface="Nunito Bold"/>
                <a:sym typeface="Nunito Bold"/>
              </a:rPr>
              <a:t>HOW WE CAN REDUCE HEAT LOSS (E.G. A CUP OF TEA/COFFEE)</a:t>
            </a:r>
          </a:p>
          <a:p>
            <a:pPr marL="215547" lvl="1" indent="-107773" defTabSz="829909">
              <a:lnSpc>
                <a:spcPts val="1098"/>
              </a:lnSpc>
              <a:spcBef>
                <a:spcPct val="0"/>
              </a:spcBef>
              <a:buFont typeface="Arial"/>
              <a:buChar char="•"/>
            </a:pPr>
            <a:r>
              <a:rPr lang="en-US" sz="900" b="1" spc="-20" dirty="0">
                <a:solidFill>
                  <a:srgbClr val="082A44"/>
                </a:solidFill>
                <a:latin typeface="Nunito Bold"/>
                <a:ea typeface="Nunito Bold"/>
                <a:cs typeface="Nunito Bold"/>
                <a:sym typeface="Nunito Bold"/>
              </a:rPr>
              <a:t>HOW TO MEASURE THE EFFECTIVENESS OF INSULATION</a:t>
            </a:r>
          </a:p>
        </p:txBody>
      </p:sp>
      <p:sp>
        <p:nvSpPr>
          <p:cNvPr id="10" name="Freeform 10"/>
          <p:cNvSpPr/>
          <p:nvPr/>
        </p:nvSpPr>
        <p:spPr>
          <a:xfrm rot="-86735">
            <a:off x="595811" y="2614696"/>
            <a:ext cx="2400117" cy="123434"/>
          </a:xfrm>
          <a:custGeom>
            <a:avLst/>
            <a:gdLst/>
            <a:ahLst/>
            <a:cxnLst/>
            <a:rect l="l" t="t" r="r" b="b"/>
            <a:pathLst>
              <a:path w="2644573" h="136006">
                <a:moveTo>
                  <a:pt x="0" y="0"/>
                </a:moveTo>
                <a:lnTo>
                  <a:pt x="2644573" y="0"/>
                </a:lnTo>
                <a:lnTo>
                  <a:pt x="2644573" y="136006"/>
                </a:lnTo>
                <a:lnTo>
                  <a:pt x="0" y="136006"/>
                </a:lnTo>
                <a:lnTo>
                  <a:pt x="0" y="0"/>
                </a:lnTo>
                <a:close/>
              </a:path>
            </a:pathLst>
          </a:custGeom>
          <a:blipFill>
            <a:blip r:embed="rId2">
              <a:extLst>
                <a:ext uri="{96DAC541-7B7A-43D3-8B79-37D633B846F1}">
                  <asvg:svgBlip xmlns:asvg="http://schemas.microsoft.com/office/drawing/2016/SVG/main" r:embed="rId3"/>
                </a:ext>
              </a:extLst>
            </a:blip>
            <a:stretch>
              <a:fillRect l="-427" r="-8362"/>
            </a:stretch>
          </a:blipFill>
        </p:spPr>
        <p:txBody>
          <a:bodyPr/>
          <a:lstStyle/>
          <a:p>
            <a:pPr defTabSz="829909"/>
            <a:endParaRPr lang="en-GB" sz="1634">
              <a:solidFill>
                <a:prstClr val="black"/>
              </a:solidFill>
              <a:latin typeface="Calibri"/>
            </a:endParaRPr>
          </a:p>
        </p:txBody>
      </p:sp>
      <p:sp>
        <p:nvSpPr>
          <p:cNvPr id="11" name="Freeform 11"/>
          <p:cNvSpPr/>
          <p:nvPr/>
        </p:nvSpPr>
        <p:spPr>
          <a:xfrm rot="-86735">
            <a:off x="514695" y="4050184"/>
            <a:ext cx="2394221" cy="206254"/>
          </a:xfrm>
          <a:custGeom>
            <a:avLst/>
            <a:gdLst/>
            <a:ahLst/>
            <a:cxnLst/>
            <a:rect l="l" t="t" r="r" b="b"/>
            <a:pathLst>
              <a:path w="2638077" h="227261">
                <a:moveTo>
                  <a:pt x="0" y="0"/>
                </a:moveTo>
                <a:lnTo>
                  <a:pt x="2638077" y="0"/>
                </a:lnTo>
                <a:lnTo>
                  <a:pt x="2638077" y="227261"/>
                </a:lnTo>
                <a:lnTo>
                  <a:pt x="0" y="227261"/>
                </a:lnTo>
                <a:lnTo>
                  <a:pt x="0" y="0"/>
                </a:lnTo>
                <a:close/>
              </a:path>
            </a:pathLst>
          </a:custGeom>
          <a:blipFill>
            <a:blip r:embed="rId2">
              <a:extLst>
                <a:ext uri="{96DAC541-7B7A-43D3-8B79-37D633B846F1}">
                  <asvg:svgBlip xmlns:asvg="http://schemas.microsoft.com/office/drawing/2016/SVG/main" r:embed="rId3"/>
                </a:ext>
              </a:extLst>
            </a:blip>
            <a:stretch>
              <a:fillRect l="-822" r="-108393" b="-14807"/>
            </a:stretch>
          </a:blipFill>
        </p:spPr>
        <p:txBody>
          <a:bodyPr/>
          <a:lstStyle/>
          <a:p>
            <a:pPr defTabSz="829909"/>
            <a:endParaRPr lang="en-GB" sz="1634">
              <a:solidFill>
                <a:prstClr val="black"/>
              </a:solidFill>
              <a:latin typeface="Calibri"/>
            </a:endParaRPr>
          </a:p>
        </p:txBody>
      </p:sp>
      <p:sp>
        <p:nvSpPr>
          <p:cNvPr id="12" name="Freeform 12"/>
          <p:cNvSpPr/>
          <p:nvPr/>
        </p:nvSpPr>
        <p:spPr>
          <a:xfrm>
            <a:off x="2910727" y="9251299"/>
            <a:ext cx="1208592" cy="265891"/>
          </a:xfrm>
          <a:custGeom>
            <a:avLst/>
            <a:gdLst/>
            <a:ahLst/>
            <a:cxnLst/>
            <a:rect l="l" t="t" r="r" b="b"/>
            <a:pathLst>
              <a:path w="1331689" h="292972">
                <a:moveTo>
                  <a:pt x="0" y="0"/>
                </a:moveTo>
                <a:lnTo>
                  <a:pt x="1331689" y="0"/>
                </a:lnTo>
                <a:lnTo>
                  <a:pt x="1331689" y="292971"/>
                </a:lnTo>
                <a:lnTo>
                  <a:pt x="0" y="292971"/>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pPr defTabSz="829909"/>
            <a:endParaRPr lang="en-GB" sz="1634">
              <a:solidFill>
                <a:prstClr val="black"/>
              </a:solidFill>
              <a:latin typeface="Calibri"/>
            </a:endParaRPr>
          </a:p>
        </p:txBody>
      </p:sp>
      <p:sp>
        <p:nvSpPr>
          <p:cNvPr id="13" name="Freeform 13"/>
          <p:cNvSpPr/>
          <p:nvPr/>
        </p:nvSpPr>
        <p:spPr>
          <a:xfrm>
            <a:off x="6017672" y="275290"/>
            <a:ext cx="613186" cy="613186"/>
          </a:xfrm>
          <a:custGeom>
            <a:avLst/>
            <a:gdLst/>
            <a:ahLst/>
            <a:cxnLst/>
            <a:rect l="l" t="t" r="r" b="b"/>
            <a:pathLst>
              <a:path w="675640" h="675640">
                <a:moveTo>
                  <a:pt x="0" y="0"/>
                </a:moveTo>
                <a:lnTo>
                  <a:pt x="675640" y="0"/>
                </a:lnTo>
                <a:lnTo>
                  <a:pt x="675640" y="675640"/>
                </a:lnTo>
                <a:lnTo>
                  <a:pt x="0" y="675640"/>
                </a:lnTo>
                <a:lnTo>
                  <a:pt x="0"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pPr defTabSz="829909"/>
            <a:endParaRPr lang="en-GB" sz="1634">
              <a:solidFill>
                <a:prstClr val="black"/>
              </a:solidFill>
              <a:latin typeface="Calibri"/>
            </a:endParaRPr>
          </a:p>
        </p:txBody>
      </p:sp>
      <p:sp>
        <p:nvSpPr>
          <p:cNvPr id="14" name="Freeform 14"/>
          <p:cNvSpPr/>
          <p:nvPr/>
        </p:nvSpPr>
        <p:spPr>
          <a:xfrm>
            <a:off x="5510693" y="3593395"/>
            <a:ext cx="1013957" cy="1119832"/>
          </a:xfrm>
          <a:custGeom>
            <a:avLst/>
            <a:gdLst/>
            <a:ahLst/>
            <a:cxnLst/>
            <a:rect l="l" t="t" r="r" b="b"/>
            <a:pathLst>
              <a:path w="1117230" h="1233889">
                <a:moveTo>
                  <a:pt x="0" y="0"/>
                </a:moveTo>
                <a:lnTo>
                  <a:pt x="1117230" y="0"/>
                </a:lnTo>
                <a:lnTo>
                  <a:pt x="1117230" y="1233889"/>
                </a:lnTo>
                <a:lnTo>
                  <a:pt x="0" y="1233889"/>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pPr defTabSz="829909"/>
            <a:endParaRPr lang="en-GB" sz="1634">
              <a:solidFill>
                <a:prstClr val="black"/>
              </a:solidFill>
              <a:latin typeface="Calibri"/>
            </a:endParaRPr>
          </a:p>
        </p:txBody>
      </p:sp>
      <p:grpSp>
        <p:nvGrpSpPr>
          <p:cNvPr id="16" name="Group 16"/>
          <p:cNvGrpSpPr>
            <a:grpSpLocks noChangeAspect="1"/>
          </p:cNvGrpSpPr>
          <p:nvPr/>
        </p:nvGrpSpPr>
        <p:grpSpPr>
          <a:xfrm>
            <a:off x="686118" y="308445"/>
            <a:ext cx="1771569" cy="1769910"/>
            <a:chOff x="0" y="0"/>
            <a:chExt cx="3255264" cy="3252216"/>
          </a:xfrm>
        </p:grpSpPr>
        <p:sp>
          <p:nvSpPr>
            <p:cNvPr id="17" name="Freeform 17"/>
            <p:cNvSpPr/>
            <p:nvPr/>
          </p:nvSpPr>
          <p:spPr>
            <a:xfrm>
              <a:off x="0" y="0"/>
              <a:ext cx="3255264" cy="3252216"/>
            </a:xfrm>
            <a:custGeom>
              <a:avLst/>
              <a:gdLst/>
              <a:ahLst/>
              <a:cxnLst/>
              <a:rect l="l" t="t" r="r" b="b"/>
              <a:pathLst>
                <a:path w="3255264" h="3252216">
                  <a:moveTo>
                    <a:pt x="3255264" y="3252216"/>
                  </a:moveTo>
                  <a:lnTo>
                    <a:pt x="0" y="3252216"/>
                  </a:lnTo>
                  <a:lnTo>
                    <a:pt x="0" y="0"/>
                  </a:lnTo>
                  <a:lnTo>
                    <a:pt x="3255264" y="0"/>
                  </a:lnTo>
                  <a:lnTo>
                    <a:pt x="3255264" y="3252216"/>
                  </a:lnTo>
                  <a:close/>
                </a:path>
              </a:pathLst>
            </a:custGeom>
            <a:blipFill>
              <a:blip r:embed="rId10"/>
              <a:stretch>
                <a:fillRect l="-15" r="-15"/>
              </a:stretch>
            </a:blipFill>
          </p:spPr>
          <p:txBody>
            <a:bodyPr/>
            <a:lstStyle/>
            <a:p>
              <a:pPr defTabSz="829909"/>
              <a:endParaRPr lang="en-GB" sz="1634">
                <a:solidFill>
                  <a:prstClr val="black"/>
                </a:solidFill>
                <a:latin typeface="Calibri"/>
              </a:endParaRPr>
            </a:p>
          </p:txBody>
        </p:sp>
        <p:sp>
          <p:nvSpPr>
            <p:cNvPr id="18" name="Freeform 18"/>
            <p:cNvSpPr/>
            <p:nvPr/>
          </p:nvSpPr>
          <p:spPr>
            <a:xfrm rot="54000">
              <a:off x="196732" y="180130"/>
              <a:ext cx="2867838" cy="2843490"/>
            </a:xfrm>
            <a:custGeom>
              <a:avLst/>
              <a:gdLst/>
              <a:ahLst/>
              <a:cxnLst/>
              <a:rect l="l" t="t" r="r" b="b"/>
              <a:pathLst>
                <a:path w="2867838" h="2843490">
                  <a:moveTo>
                    <a:pt x="25252" y="12420"/>
                  </a:moveTo>
                  <a:lnTo>
                    <a:pt x="2838273" y="62"/>
                  </a:lnTo>
                  <a:cubicBezTo>
                    <a:pt x="2852300" y="0"/>
                    <a:pt x="2863708" y="11343"/>
                    <a:pt x="2863729" y="25370"/>
                  </a:cubicBezTo>
                  <a:lnTo>
                    <a:pt x="2867818" y="2818050"/>
                  </a:lnTo>
                  <a:cubicBezTo>
                    <a:pt x="2867838" y="2832103"/>
                    <a:pt x="2856422" y="2843490"/>
                    <a:pt x="2842369" y="2843431"/>
                  </a:cubicBezTo>
                  <a:lnTo>
                    <a:pt x="28972" y="2831921"/>
                  </a:lnTo>
                  <a:cubicBezTo>
                    <a:pt x="15029" y="2831864"/>
                    <a:pt x="3750" y="2820554"/>
                    <a:pt x="3731" y="2806609"/>
                  </a:cubicBezTo>
                  <a:lnTo>
                    <a:pt x="17" y="37797"/>
                  </a:lnTo>
                  <a:cubicBezTo>
                    <a:pt x="0" y="23831"/>
                    <a:pt x="11285" y="12481"/>
                    <a:pt x="25252" y="12420"/>
                  </a:cubicBezTo>
                  <a:close/>
                </a:path>
              </a:pathLst>
            </a:custGeom>
            <a:blipFill>
              <a:blip r:embed="rId11"/>
              <a:stretch>
                <a:fillRect l="-42205" t="-15897" r="-32601" b="-1567"/>
              </a:stretch>
            </a:blipFill>
          </p:spPr>
          <p:txBody>
            <a:bodyPr/>
            <a:lstStyle/>
            <a:p>
              <a:pPr defTabSz="829909"/>
              <a:endParaRPr lang="en-GB" sz="1634">
                <a:solidFill>
                  <a:prstClr val="black"/>
                </a:solidFill>
                <a:latin typeface="Calibri"/>
              </a:endParaRPr>
            </a:p>
          </p:txBody>
        </p:sp>
      </p:grpSp>
      <p:sp>
        <p:nvSpPr>
          <p:cNvPr id="19" name="Freeform 19"/>
          <p:cNvSpPr/>
          <p:nvPr/>
        </p:nvSpPr>
        <p:spPr>
          <a:xfrm>
            <a:off x="2910727" y="9251299"/>
            <a:ext cx="1208592" cy="265891"/>
          </a:xfrm>
          <a:custGeom>
            <a:avLst/>
            <a:gdLst/>
            <a:ahLst/>
            <a:cxnLst/>
            <a:rect l="l" t="t" r="r" b="b"/>
            <a:pathLst>
              <a:path w="1331689" h="292972">
                <a:moveTo>
                  <a:pt x="0" y="0"/>
                </a:moveTo>
                <a:lnTo>
                  <a:pt x="1331689" y="0"/>
                </a:lnTo>
                <a:lnTo>
                  <a:pt x="1331689" y="292971"/>
                </a:lnTo>
                <a:lnTo>
                  <a:pt x="0" y="292971"/>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pPr defTabSz="829909"/>
            <a:endParaRPr lang="en-GB" sz="1634">
              <a:solidFill>
                <a:prstClr val="black"/>
              </a:solidFill>
              <a:latin typeface="Calibri"/>
            </a:endParaRPr>
          </a:p>
        </p:txBody>
      </p:sp>
      <p:grpSp>
        <p:nvGrpSpPr>
          <p:cNvPr id="20" name="Group 20"/>
          <p:cNvGrpSpPr/>
          <p:nvPr/>
        </p:nvGrpSpPr>
        <p:grpSpPr>
          <a:xfrm rot="-10800000">
            <a:off x="408136" y="4897840"/>
            <a:ext cx="3022453" cy="4105203"/>
            <a:chOff x="0" y="0"/>
            <a:chExt cx="1770585" cy="2404872"/>
          </a:xfrm>
        </p:grpSpPr>
        <p:sp>
          <p:nvSpPr>
            <p:cNvPr id="21" name="Freeform 21"/>
            <p:cNvSpPr/>
            <p:nvPr/>
          </p:nvSpPr>
          <p:spPr>
            <a:xfrm>
              <a:off x="10160" y="16510"/>
              <a:ext cx="1747725" cy="2376932"/>
            </a:xfrm>
            <a:custGeom>
              <a:avLst/>
              <a:gdLst/>
              <a:ahLst/>
              <a:cxnLst/>
              <a:rect l="l" t="t" r="r" b="b"/>
              <a:pathLst>
                <a:path w="1747725" h="2376932">
                  <a:moveTo>
                    <a:pt x="1747725" y="2376932"/>
                  </a:moveTo>
                  <a:lnTo>
                    <a:pt x="0" y="2369312"/>
                  </a:lnTo>
                  <a:lnTo>
                    <a:pt x="0" y="837609"/>
                  </a:lnTo>
                  <a:lnTo>
                    <a:pt x="17780" y="19050"/>
                  </a:lnTo>
                  <a:lnTo>
                    <a:pt x="869337" y="0"/>
                  </a:lnTo>
                  <a:lnTo>
                    <a:pt x="1728675" y="5080"/>
                  </a:lnTo>
                  <a:close/>
                </a:path>
              </a:pathLst>
            </a:custGeom>
            <a:solidFill>
              <a:srgbClr val="FFFFFF"/>
            </a:solidFill>
          </p:spPr>
          <p:txBody>
            <a:bodyPr/>
            <a:lstStyle/>
            <a:p>
              <a:pPr defTabSz="829909"/>
              <a:endParaRPr lang="en-GB" sz="1634">
                <a:solidFill>
                  <a:prstClr val="black"/>
                </a:solidFill>
                <a:latin typeface="Calibri"/>
              </a:endParaRPr>
            </a:p>
          </p:txBody>
        </p:sp>
        <p:sp>
          <p:nvSpPr>
            <p:cNvPr id="22" name="Freeform 22"/>
            <p:cNvSpPr/>
            <p:nvPr/>
          </p:nvSpPr>
          <p:spPr>
            <a:xfrm>
              <a:off x="-3810" y="0"/>
              <a:ext cx="1776935" cy="2403602"/>
            </a:xfrm>
            <a:custGeom>
              <a:avLst/>
              <a:gdLst/>
              <a:ahLst/>
              <a:cxnLst/>
              <a:rect l="l" t="t" r="r" b="b"/>
              <a:pathLst>
                <a:path w="1776935" h="2403602">
                  <a:moveTo>
                    <a:pt x="1742645" y="21590"/>
                  </a:moveTo>
                  <a:cubicBezTo>
                    <a:pt x="1743915" y="34290"/>
                    <a:pt x="1743915" y="44450"/>
                    <a:pt x="1745185" y="54610"/>
                  </a:cubicBezTo>
                  <a:cubicBezTo>
                    <a:pt x="1747725" y="99582"/>
                    <a:pt x="1748995" y="150614"/>
                    <a:pt x="1751535" y="199822"/>
                  </a:cubicBezTo>
                  <a:cubicBezTo>
                    <a:pt x="1751535" y="270902"/>
                    <a:pt x="1764235" y="1672445"/>
                    <a:pt x="1770585" y="1743525"/>
                  </a:cubicBezTo>
                  <a:cubicBezTo>
                    <a:pt x="1776935" y="1851055"/>
                    <a:pt x="1773125" y="1960409"/>
                    <a:pt x="1773125" y="2067939"/>
                  </a:cubicBezTo>
                  <a:cubicBezTo>
                    <a:pt x="1773125" y="2162712"/>
                    <a:pt x="1774395" y="2250194"/>
                    <a:pt x="1775665" y="2342642"/>
                  </a:cubicBezTo>
                  <a:cubicBezTo>
                    <a:pt x="1775665" y="2364232"/>
                    <a:pt x="1775665" y="2378202"/>
                    <a:pt x="1775665" y="2402332"/>
                  </a:cubicBezTo>
                  <a:cubicBezTo>
                    <a:pt x="1752805" y="2402332"/>
                    <a:pt x="1732485" y="2403602"/>
                    <a:pt x="1711963" y="2402332"/>
                  </a:cubicBezTo>
                  <a:cubicBezTo>
                    <a:pt x="1626194" y="2397252"/>
                    <a:pt x="1539106" y="2403602"/>
                    <a:pt x="1453338" y="2398522"/>
                  </a:cubicBezTo>
                  <a:cubicBezTo>
                    <a:pt x="1401877" y="2394712"/>
                    <a:pt x="1351735" y="2397252"/>
                    <a:pt x="1300274" y="2394712"/>
                  </a:cubicBezTo>
                  <a:cubicBezTo>
                    <a:pt x="1276523" y="2393442"/>
                    <a:pt x="1252772" y="2392172"/>
                    <a:pt x="1229020" y="2390902"/>
                  </a:cubicBezTo>
                  <a:cubicBezTo>
                    <a:pt x="1214506" y="2390902"/>
                    <a:pt x="1201311" y="2392172"/>
                    <a:pt x="1186796" y="2392172"/>
                  </a:cubicBezTo>
                  <a:cubicBezTo>
                    <a:pt x="1149849" y="2390902"/>
                    <a:pt x="1048247" y="2392172"/>
                    <a:pt x="1011300" y="2390902"/>
                  </a:cubicBezTo>
                  <a:cubicBezTo>
                    <a:pt x="984910" y="2389632"/>
                    <a:pt x="457104" y="2398522"/>
                    <a:pt x="430714" y="2397252"/>
                  </a:cubicBezTo>
                  <a:cubicBezTo>
                    <a:pt x="424116" y="2397252"/>
                    <a:pt x="416199" y="2398522"/>
                    <a:pt x="409602" y="2398522"/>
                  </a:cubicBezTo>
                  <a:cubicBezTo>
                    <a:pt x="393767" y="2398522"/>
                    <a:pt x="379253" y="2399792"/>
                    <a:pt x="363418" y="2399792"/>
                  </a:cubicBezTo>
                  <a:cubicBezTo>
                    <a:pt x="323833" y="2399792"/>
                    <a:pt x="285567" y="2398522"/>
                    <a:pt x="245982" y="2397252"/>
                  </a:cubicBezTo>
                  <a:cubicBezTo>
                    <a:pt x="222230" y="2395982"/>
                    <a:pt x="198479" y="2394712"/>
                    <a:pt x="176047" y="2393442"/>
                  </a:cubicBezTo>
                  <a:cubicBezTo>
                    <a:pt x="133823" y="2392172"/>
                    <a:pt x="91598" y="2390902"/>
                    <a:pt x="48260" y="2390902"/>
                  </a:cubicBezTo>
                  <a:cubicBezTo>
                    <a:pt x="38100" y="2390902"/>
                    <a:pt x="29210" y="2390902"/>
                    <a:pt x="19050" y="2389632"/>
                  </a:cubicBezTo>
                  <a:cubicBezTo>
                    <a:pt x="10160" y="2388362"/>
                    <a:pt x="5080" y="2382012"/>
                    <a:pt x="7620" y="2373122"/>
                  </a:cubicBezTo>
                  <a:cubicBezTo>
                    <a:pt x="16510" y="2341322"/>
                    <a:pt x="12700" y="2295758"/>
                    <a:pt x="11430" y="2248372"/>
                  </a:cubicBezTo>
                  <a:cubicBezTo>
                    <a:pt x="10160" y="2151777"/>
                    <a:pt x="6350" y="2057004"/>
                    <a:pt x="7620" y="1960409"/>
                  </a:cubicBezTo>
                  <a:cubicBezTo>
                    <a:pt x="5080" y="1840120"/>
                    <a:pt x="0" y="351094"/>
                    <a:pt x="7620" y="228983"/>
                  </a:cubicBezTo>
                  <a:cubicBezTo>
                    <a:pt x="8890" y="205290"/>
                    <a:pt x="7620" y="179774"/>
                    <a:pt x="8890" y="156081"/>
                  </a:cubicBezTo>
                  <a:cubicBezTo>
                    <a:pt x="10160" y="117808"/>
                    <a:pt x="12700" y="75889"/>
                    <a:pt x="13970" y="44450"/>
                  </a:cubicBezTo>
                  <a:cubicBezTo>
                    <a:pt x="13970" y="41910"/>
                    <a:pt x="15240" y="39370"/>
                    <a:pt x="16510" y="38100"/>
                  </a:cubicBezTo>
                  <a:cubicBezTo>
                    <a:pt x="38100" y="35560"/>
                    <a:pt x="58611" y="30480"/>
                    <a:pt x="79723" y="29210"/>
                  </a:cubicBezTo>
                  <a:cubicBezTo>
                    <a:pt x="115350" y="25400"/>
                    <a:pt x="150977" y="22860"/>
                    <a:pt x="187923" y="20320"/>
                  </a:cubicBezTo>
                  <a:cubicBezTo>
                    <a:pt x="212994" y="17780"/>
                    <a:pt x="238065" y="16510"/>
                    <a:pt x="261816" y="13970"/>
                  </a:cubicBezTo>
                  <a:cubicBezTo>
                    <a:pt x="285567" y="11430"/>
                    <a:pt x="310638" y="8890"/>
                    <a:pt x="334389" y="8890"/>
                  </a:cubicBezTo>
                  <a:cubicBezTo>
                    <a:pt x="360779" y="7620"/>
                    <a:pt x="387170" y="10160"/>
                    <a:pt x="413560" y="8890"/>
                  </a:cubicBezTo>
                  <a:cubicBezTo>
                    <a:pt x="446548" y="8890"/>
                    <a:pt x="1044288" y="6350"/>
                    <a:pt x="1077276" y="5080"/>
                  </a:cubicBezTo>
                  <a:cubicBezTo>
                    <a:pt x="1108944" y="3810"/>
                    <a:pt x="1140613" y="2540"/>
                    <a:pt x="1173601" y="2540"/>
                  </a:cubicBezTo>
                  <a:cubicBezTo>
                    <a:pt x="1227701" y="1270"/>
                    <a:pt x="1280481" y="0"/>
                    <a:pt x="1334581" y="0"/>
                  </a:cubicBezTo>
                  <a:cubicBezTo>
                    <a:pt x="1357013" y="0"/>
                    <a:pt x="1380765" y="2540"/>
                    <a:pt x="1403196" y="2540"/>
                  </a:cubicBezTo>
                  <a:cubicBezTo>
                    <a:pt x="1465214" y="3810"/>
                    <a:pt x="1528550" y="5080"/>
                    <a:pt x="1590567" y="7620"/>
                  </a:cubicBezTo>
                  <a:cubicBezTo>
                    <a:pt x="1623555" y="8890"/>
                    <a:pt x="1656543" y="12700"/>
                    <a:pt x="1689531" y="16510"/>
                  </a:cubicBezTo>
                  <a:cubicBezTo>
                    <a:pt x="1697448" y="16510"/>
                    <a:pt x="1705365" y="16510"/>
                    <a:pt x="1711963" y="16510"/>
                  </a:cubicBezTo>
                  <a:cubicBezTo>
                    <a:pt x="1723595" y="17780"/>
                    <a:pt x="1732485" y="20320"/>
                    <a:pt x="1742645" y="21590"/>
                  </a:cubicBezTo>
                  <a:close/>
                  <a:moveTo>
                    <a:pt x="1752805" y="2385822"/>
                  </a:moveTo>
                  <a:cubicBezTo>
                    <a:pt x="1754075" y="2369312"/>
                    <a:pt x="1755345" y="2356612"/>
                    <a:pt x="1755345" y="2343912"/>
                  </a:cubicBezTo>
                  <a:cubicBezTo>
                    <a:pt x="1754075" y="2241082"/>
                    <a:pt x="1752805" y="2144487"/>
                    <a:pt x="1752805" y="2040601"/>
                  </a:cubicBezTo>
                  <a:cubicBezTo>
                    <a:pt x="1752805" y="1993215"/>
                    <a:pt x="1755345" y="1945828"/>
                    <a:pt x="1754075" y="1898442"/>
                  </a:cubicBezTo>
                  <a:cubicBezTo>
                    <a:pt x="1754075" y="1854701"/>
                    <a:pt x="1752805" y="1809137"/>
                    <a:pt x="1751535" y="1765396"/>
                  </a:cubicBezTo>
                  <a:cubicBezTo>
                    <a:pt x="1746455" y="1697961"/>
                    <a:pt x="1735025" y="301885"/>
                    <a:pt x="1735025" y="234451"/>
                  </a:cubicBezTo>
                  <a:cubicBezTo>
                    <a:pt x="1732485" y="177952"/>
                    <a:pt x="1729945" y="119630"/>
                    <a:pt x="1727405" y="63500"/>
                  </a:cubicBezTo>
                  <a:cubicBezTo>
                    <a:pt x="1726135" y="44450"/>
                    <a:pt x="1724865" y="43180"/>
                    <a:pt x="1708004" y="41910"/>
                  </a:cubicBezTo>
                  <a:cubicBezTo>
                    <a:pt x="1704046" y="41910"/>
                    <a:pt x="1701407" y="41910"/>
                    <a:pt x="1697448" y="40640"/>
                  </a:cubicBezTo>
                  <a:cubicBezTo>
                    <a:pt x="1664460" y="36830"/>
                    <a:pt x="1630153" y="31750"/>
                    <a:pt x="1597165" y="30480"/>
                  </a:cubicBezTo>
                  <a:cubicBezTo>
                    <a:pt x="1516675" y="26670"/>
                    <a:pt x="1434865" y="25400"/>
                    <a:pt x="1354374" y="22860"/>
                  </a:cubicBezTo>
                  <a:cubicBezTo>
                    <a:pt x="1342499" y="22860"/>
                    <a:pt x="1329304" y="22860"/>
                    <a:pt x="1317428" y="22860"/>
                  </a:cubicBezTo>
                  <a:cubicBezTo>
                    <a:pt x="1297635" y="22860"/>
                    <a:pt x="1277842" y="22860"/>
                    <a:pt x="1259369" y="22860"/>
                  </a:cubicBezTo>
                  <a:cubicBezTo>
                    <a:pt x="1217145" y="22860"/>
                    <a:pt x="1174920" y="22860"/>
                    <a:pt x="1134015" y="24130"/>
                  </a:cubicBezTo>
                  <a:cubicBezTo>
                    <a:pt x="1098388" y="25400"/>
                    <a:pt x="498009" y="29210"/>
                    <a:pt x="462382" y="29210"/>
                  </a:cubicBezTo>
                  <a:cubicBezTo>
                    <a:pt x="404323" y="29210"/>
                    <a:pt x="346265" y="26670"/>
                    <a:pt x="288206" y="33020"/>
                  </a:cubicBezTo>
                  <a:cubicBezTo>
                    <a:pt x="257857" y="36830"/>
                    <a:pt x="228828" y="36830"/>
                    <a:pt x="199799" y="38100"/>
                  </a:cubicBezTo>
                  <a:cubicBezTo>
                    <a:pt x="149657" y="41910"/>
                    <a:pt x="99515" y="45720"/>
                    <a:pt x="49530" y="50800"/>
                  </a:cubicBezTo>
                  <a:cubicBezTo>
                    <a:pt x="36830" y="50800"/>
                    <a:pt x="34290" y="53340"/>
                    <a:pt x="33020" y="70421"/>
                  </a:cubicBezTo>
                  <a:cubicBezTo>
                    <a:pt x="31750" y="103227"/>
                    <a:pt x="31750" y="136033"/>
                    <a:pt x="30480" y="168839"/>
                  </a:cubicBezTo>
                  <a:cubicBezTo>
                    <a:pt x="29210" y="223516"/>
                    <a:pt x="26670" y="276370"/>
                    <a:pt x="25400" y="331046"/>
                  </a:cubicBezTo>
                  <a:cubicBezTo>
                    <a:pt x="20320" y="389368"/>
                    <a:pt x="26670" y="1814604"/>
                    <a:pt x="29210" y="1872926"/>
                  </a:cubicBezTo>
                  <a:cubicBezTo>
                    <a:pt x="29210" y="1934893"/>
                    <a:pt x="29210" y="1998682"/>
                    <a:pt x="30480" y="2060649"/>
                  </a:cubicBezTo>
                  <a:cubicBezTo>
                    <a:pt x="30480" y="2106213"/>
                    <a:pt x="33020" y="2151777"/>
                    <a:pt x="33020" y="2197340"/>
                  </a:cubicBezTo>
                  <a:cubicBezTo>
                    <a:pt x="33020" y="2246549"/>
                    <a:pt x="33020" y="2295758"/>
                    <a:pt x="31750" y="2343912"/>
                  </a:cubicBezTo>
                  <a:cubicBezTo>
                    <a:pt x="31750" y="2347722"/>
                    <a:pt x="31750" y="2350262"/>
                    <a:pt x="31750" y="2354072"/>
                  </a:cubicBezTo>
                  <a:cubicBezTo>
                    <a:pt x="31750" y="2364232"/>
                    <a:pt x="35560" y="2368042"/>
                    <a:pt x="44450" y="2368042"/>
                  </a:cubicBezTo>
                  <a:cubicBezTo>
                    <a:pt x="61250" y="2368042"/>
                    <a:pt x="79723" y="2369312"/>
                    <a:pt x="96876" y="2369312"/>
                  </a:cubicBezTo>
                  <a:cubicBezTo>
                    <a:pt x="121947" y="2369312"/>
                    <a:pt x="148338" y="2366772"/>
                    <a:pt x="173408" y="2369312"/>
                  </a:cubicBezTo>
                  <a:cubicBezTo>
                    <a:pt x="214313" y="2373122"/>
                    <a:pt x="255218" y="2375662"/>
                    <a:pt x="296123" y="2374392"/>
                  </a:cubicBezTo>
                  <a:cubicBezTo>
                    <a:pt x="322514" y="2373122"/>
                    <a:pt x="347584" y="2375662"/>
                    <a:pt x="373975" y="2375662"/>
                  </a:cubicBezTo>
                  <a:cubicBezTo>
                    <a:pt x="412241" y="2375662"/>
                    <a:pt x="450506" y="2374392"/>
                    <a:pt x="488772" y="2375662"/>
                  </a:cubicBezTo>
                  <a:cubicBezTo>
                    <a:pt x="545512" y="2376932"/>
                    <a:pt x="1168323" y="2366772"/>
                    <a:pt x="1226381" y="2369312"/>
                  </a:cubicBezTo>
                  <a:cubicBezTo>
                    <a:pt x="1251452" y="2370582"/>
                    <a:pt x="1276523" y="2371852"/>
                    <a:pt x="1300274" y="2371852"/>
                  </a:cubicBezTo>
                  <a:cubicBezTo>
                    <a:pt x="1343818" y="2374392"/>
                    <a:pt x="1386043" y="2370582"/>
                    <a:pt x="1429587" y="2374392"/>
                  </a:cubicBezTo>
                  <a:cubicBezTo>
                    <a:pt x="1465214" y="2376932"/>
                    <a:pt x="1500840" y="2376932"/>
                    <a:pt x="1536467" y="2379472"/>
                  </a:cubicBezTo>
                  <a:cubicBezTo>
                    <a:pt x="1589248" y="2383282"/>
                    <a:pt x="1642029" y="2385822"/>
                    <a:pt x="1694809" y="2387092"/>
                  </a:cubicBezTo>
                  <a:cubicBezTo>
                    <a:pt x="1714602" y="2387092"/>
                    <a:pt x="1732485" y="2385822"/>
                    <a:pt x="1752805" y="2385822"/>
                  </a:cubicBezTo>
                  <a:close/>
                </a:path>
              </a:pathLst>
            </a:custGeom>
            <a:solidFill>
              <a:srgbClr val="082A44"/>
            </a:solidFill>
          </p:spPr>
          <p:txBody>
            <a:bodyPr/>
            <a:lstStyle/>
            <a:p>
              <a:pPr defTabSz="829909"/>
              <a:endParaRPr lang="en-GB" sz="1634">
                <a:solidFill>
                  <a:prstClr val="black"/>
                </a:solidFill>
                <a:latin typeface="Calibri"/>
              </a:endParaRPr>
            </a:p>
          </p:txBody>
        </p:sp>
      </p:grpSp>
      <p:sp>
        <p:nvSpPr>
          <p:cNvPr id="23" name="TextBox 23"/>
          <p:cNvSpPr txBox="1"/>
          <p:nvPr/>
        </p:nvSpPr>
        <p:spPr>
          <a:xfrm>
            <a:off x="594637" y="5036153"/>
            <a:ext cx="2710307" cy="4145237"/>
          </a:xfrm>
          <a:prstGeom prst="rect">
            <a:avLst/>
          </a:prstGeom>
        </p:spPr>
        <p:txBody>
          <a:bodyPr lIns="0" tIns="0" rIns="0" bIns="0" rtlCol="0" anchor="t">
            <a:spAutoFit/>
          </a:bodyPr>
          <a:lstStyle/>
          <a:p>
            <a:pPr defTabSz="829909">
              <a:lnSpc>
                <a:spcPts val="1398"/>
              </a:lnSpc>
            </a:pPr>
            <a:r>
              <a:rPr lang="en-US" sz="1271" b="1" spc="-25" dirty="0">
                <a:solidFill>
                  <a:srgbClr val="082A44"/>
                </a:solidFill>
                <a:latin typeface="Nunito Bold"/>
                <a:ea typeface="Nunito Bold"/>
                <a:cs typeface="Nunito Bold"/>
                <a:sym typeface="Nunito Bold"/>
              </a:rPr>
              <a:t>IN THE BOX</a:t>
            </a:r>
          </a:p>
          <a:p>
            <a:pPr defTabSz="829909">
              <a:lnSpc>
                <a:spcPts val="1232"/>
              </a:lnSpc>
            </a:pPr>
            <a:endParaRPr lang="en-US" sz="1271" b="1" spc="-25" dirty="0">
              <a:solidFill>
                <a:srgbClr val="082A44"/>
              </a:solidFill>
              <a:latin typeface="Nunito Bold"/>
              <a:ea typeface="Nunito Bold"/>
              <a:cs typeface="Nunito Bold"/>
              <a:sym typeface="Nunito Bold"/>
            </a:endParaRPr>
          </a:p>
          <a:p>
            <a:pPr marL="215547" lvl="1" indent="-107773" defTabSz="829909">
              <a:lnSpc>
                <a:spcPts val="1098"/>
              </a:lnSpc>
              <a:buFont typeface="Arial"/>
              <a:buChar char="•"/>
            </a:pPr>
            <a:r>
              <a:rPr lang="en-US" sz="998" b="1" spc="-20" dirty="0">
                <a:solidFill>
                  <a:srgbClr val="082A44"/>
                </a:solidFill>
                <a:latin typeface="Nunito Bold"/>
                <a:ea typeface="Nunito Bold"/>
                <a:cs typeface="Nunito Bold"/>
                <a:sym typeface="Nunito Bold"/>
              </a:rPr>
              <a:t>15 (-5 TO 100 DEGREES C) THERMOMETERS</a:t>
            </a:r>
          </a:p>
          <a:p>
            <a:pPr marL="215547" lvl="1" indent="-107773" defTabSz="829909">
              <a:lnSpc>
                <a:spcPts val="1098"/>
              </a:lnSpc>
              <a:buFont typeface="Arial"/>
              <a:buChar char="•"/>
            </a:pPr>
            <a:r>
              <a:rPr lang="en-US" sz="998" b="1" spc="-20" dirty="0">
                <a:solidFill>
                  <a:srgbClr val="082A44"/>
                </a:solidFill>
                <a:latin typeface="Nunito Bold"/>
                <a:ea typeface="Nunito Bold"/>
                <a:cs typeface="Nunito Bold"/>
                <a:sym typeface="Nunito Bold"/>
              </a:rPr>
              <a:t>30 COFFEE CUPS</a:t>
            </a:r>
          </a:p>
          <a:p>
            <a:pPr marL="215547" lvl="1" indent="-107773" defTabSz="829909">
              <a:lnSpc>
                <a:spcPts val="1098"/>
              </a:lnSpc>
              <a:buFont typeface="Arial"/>
              <a:buChar char="•"/>
            </a:pPr>
            <a:r>
              <a:rPr lang="en-US" sz="998" b="1" spc="-20" dirty="0">
                <a:solidFill>
                  <a:srgbClr val="082A44"/>
                </a:solidFill>
                <a:latin typeface="Nunito Bold"/>
                <a:ea typeface="Nunito Bold"/>
                <a:cs typeface="Nunito Bold"/>
                <a:sym typeface="Nunito Bold"/>
              </a:rPr>
              <a:t>4 STOPWATCHES </a:t>
            </a:r>
          </a:p>
          <a:p>
            <a:pPr marL="215547" lvl="1" indent="-107773" defTabSz="829909">
              <a:lnSpc>
                <a:spcPts val="1098"/>
              </a:lnSpc>
              <a:buFont typeface="Arial"/>
              <a:buChar char="•"/>
            </a:pPr>
            <a:r>
              <a:rPr lang="en-US" sz="998" b="1" spc="-20" dirty="0">
                <a:solidFill>
                  <a:srgbClr val="082A44"/>
                </a:solidFill>
                <a:latin typeface="Nunito Bold"/>
                <a:ea typeface="Nunito Bold"/>
                <a:cs typeface="Nunito Bold"/>
                <a:sym typeface="Nunito Bold"/>
              </a:rPr>
              <a:t>30 COFFEE CUP LIDS</a:t>
            </a:r>
          </a:p>
          <a:p>
            <a:pPr marL="215547" lvl="1" indent="-107773" defTabSz="829909">
              <a:lnSpc>
                <a:spcPts val="1098"/>
              </a:lnSpc>
              <a:buFont typeface="Arial"/>
              <a:buChar char="•"/>
            </a:pPr>
            <a:r>
              <a:rPr lang="en-US" sz="998" b="1" spc="-20" dirty="0">
                <a:solidFill>
                  <a:srgbClr val="082A44"/>
                </a:solidFill>
                <a:latin typeface="Nunito Bold"/>
                <a:ea typeface="Nunito Bold"/>
                <a:cs typeface="Nunito Bold"/>
                <a:sym typeface="Nunito Bold"/>
              </a:rPr>
              <a:t>0.5M OF BUBBLE WRAP</a:t>
            </a:r>
          </a:p>
          <a:p>
            <a:pPr marL="215547" lvl="1" indent="-107773" defTabSz="829909">
              <a:lnSpc>
                <a:spcPts val="1098"/>
              </a:lnSpc>
              <a:buFont typeface="Arial"/>
              <a:buChar char="•"/>
            </a:pPr>
            <a:r>
              <a:rPr lang="en-US" sz="998" b="1" spc="-20" dirty="0">
                <a:solidFill>
                  <a:srgbClr val="082A44"/>
                </a:solidFill>
                <a:latin typeface="Nunito Bold"/>
                <a:ea typeface="Nunito Bold"/>
                <a:cs typeface="Nunito Bold"/>
                <a:sym typeface="Nunito Bold"/>
              </a:rPr>
              <a:t>0.5M FLEECE</a:t>
            </a:r>
          </a:p>
          <a:p>
            <a:pPr defTabSz="829909">
              <a:lnSpc>
                <a:spcPts val="1098"/>
              </a:lnSpc>
            </a:pPr>
            <a:endParaRPr lang="en-US" sz="998" b="1" spc="-20" dirty="0">
              <a:solidFill>
                <a:srgbClr val="082A44"/>
              </a:solidFill>
              <a:latin typeface="Nunito Bold"/>
              <a:ea typeface="Nunito Bold"/>
              <a:cs typeface="Nunito Bold"/>
              <a:sym typeface="Nunito Bold"/>
            </a:endParaRPr>
          </a:p>
          <a:p>
            <a:pPr defTabSz="829909">
              <a:lnSpc>
                <a:spcPts val="1098"/>
              </a:lnSpc>
            </a:pPr>
            <a:r>
              <a:rPr lang="en-US" sz="998" b="1" spc="-20" dirty="0">
                <a:solidFill>
                  <a:srgbClr val="082A44"/>
                </a:solidFill>
                <a:latin typeface="Nunito Bold"/>
                <a:ea typeface="Nunito Bold"/>
                <a:cs typeface="Nunito Bold"/>
                <a:sym typeface="Nunito Bold"/>
              </a:rPr>
              <a:t>For each group (depends on group size):</a:t>
            </a:r>
          </a:p>
          <a:p>
            <a:pPr marL="215547" lvl="1" indent="-107773" defTabSz="829909">
              <a:lnSpc>
                <a:spcPts val="1098"/>
              </a:lnSpc>
              <a:buFont typeface="Arial"/>
              <a:buChar char="•"/>
            </a:pPr>
            <a:r>
              <a:rPr lang="en-US" sz="998" b="1" spc="-20" dirty="0">
                <a:solidFill>
                  <a:srgbClr val="082A44"/>
                </a:solidFill>
                <a:latin typeface="Nunito Bold"/>
                <a:ea typeface="Nunito Bold"/>
                <a:cs typeface="Nunito Bold"/>
                <a:sym typeface="Nunito Bold"/>
              </a:rPr>
              <a:t>3-4 thermometers</a:t>
            </a:r>
          </a:p>
          <a:p>
            <a:pPr marL="215547" lvl="1" indent="-107773" defTabSz="829909">
              <a:lnSpc>
                <a:spcPts val="1098"/>
              </a:lnSpc>
              <a:buFont typeface="Arial"/>
              <a:buChar char="•"/>
            </a:pPr>
            <a:r>
              <a:rPr lang="en-US" sz="998" b="1" spc="-20" dirty="0">
                <a:solidFill>
                  <a:srgbClr val="082A44"/>
                </a:solidFill>
                <a:latin typeface="Nunito Bold"/>
                <a:ea typeface="Nunito Bold"/>
                <a:cs typeface="Nunito Bold"/>
                <a:sym typeface="Nunito Bold"/>
              </a:rPr>
              <a:t>3-4 coffee cups (these can be reused)</a:t>
            </a:r>
          </a:p>
          <a:p>
            <a:pPr marL="215547" lvl="1" indent="-107773" defTabSz="829909">
              <a:lnSpc>
                <a:spcPts val="1098"/>
              </a:lnSpc>
              <a:buFont typeface="Arial"/>
              <a:buChar char="•"/>
            </a:pPr>
            <a:r>
              <a:rPr lang="en-US" sz="998" b="1" spc="-20" dirty="0">
                <a:solidFill>
                  <a:srgbClr val="082A44"/>
                </a:solidFill>
                <a:latin typeface="Nunito Bold"/>
                <a:ea typeface="Nunito Bold"/>
                <a:cs typeface="Nunito Bold"/>
                <a:sym typeface="Nunito Bold"/>
              </a:rPr>
              <a:t>A stopwatch</a:t>
            </a:r>
          </a:p>
          <a:p>
            <a:pPr marL="215547" lvl="1" indent="-107773" defTabSz="829909">
              <a:lnSpc>
                <a:spcPts val="1098"/>
              </a:lnSpc>
              <a:buFont typeface="Arial"/>
              <a:buChar char="•"/>
            </a:pPr>
            <a:r>
              <a:rPr lang="en-US" sz="998" b="1" spc="-20" dirty="0">
                <a:solidFill>
                  <a:srgbClr val="082A44"/>
                </a:solidFill>
                <a:latin typeface="Nunito Bold"/>
                <a:ea typeface="Nunito Bold"/>
                <a:cs typeface="Nunito Bold"/>
                <a:sym typeface="Nunito Bold"/>
              </a:rPr>
              <a:t>Materials provided (fleece, bubble wrap, </a:t>
            </a:r>
            <a:r>
              <a:rPr lang="en-US" sz="998" b="1" spc="-20" dirty="0" err="1">
                <a:solidFill>
                  <a:srgbClr val="082A44"/>
                </a:solidFill>
                <a:latin typeface="Nunito Bold"/>
                <a:ea typeface="Nunito Bold"/>
                <a:cs typeface="Nunito Bold"/>
                <a:sym typeface="Nunito Bold"/>
              </a:rPr>
              <a:t>aluminium</a:t>
            </a:r>
            <a:r>
              <a:rPr lang="en-US" sz="998" b="1" spc="-20" dirty="0">
                <a:solidFill>
                  <a:srgbClr val="082A44"/>
                </a:solidFill>
                <a:latin typeface="Nunito Bold"/>
                <a:ea typeface="Nunito Bold"/>
                <a:cs typeface="Nunito Bold"/>
                <a:sym typeface="Nunito Bold"/>
              </a:rPr>
              <a:t> foil)</a:t>
            </a:r>
          </a:p>
          <a:p>
            <a:pPr marL="215547" lvl="1" indent="-107773" defTabSz="829909">
              <a:lnSpc>
                <a:spcPts val="1098"/>
              </a:lnSpc>
              <a:buFont typeface="Arial"/>
              <a:buChar char="•"/>
            </a:pPr>
            <a:r>
              <a:rPr lang="en-US" sz="998" b="1" spc="-20" dirty="0">
                <a:solidFill>
                  <a:srgbClr val="082A44"/>
                </a:solidFill>
                <a:latin typeface="Nunito Bold"/>
                <a:ea typeface="Nunito Bold"/>
                <a:cs typeface="Nunito Bold"/>
                <a:sym typeface="Nunito Bold"/>
              </a:rPr>
              <a:t>Worksheet 4a</a:t>
            </a:r>
          </a:p>
          <a:p>
            <a:pPr defTabSz="829909">
              <a:lnSpc>
                <a:spcPts val="1098"/>
              </a:lnSpc>
            </a:pPr>
            <a:endParaRPr lang="en-US" sz="998" b="1" spc="-20" dirty="0">
              <a:solidFill>
                <a:srgbClr val="082A44"/>
              </a:solidFill>
              <a:latin typeface="Nunito Bold"/>
              <a:ea typeface="Nunito Bold"/>
              <a:cs typeface="Nunito Bold"/>
              <a:sym typeface="Nunito Bold"/>
            </a:endParaRPr>
          </a:p>
          <a:p>
            <a:pPr defTabSz="829909">
              <a:lnSpc>
                <a:spcPts val="1098"/>
              </a:lnSpc>
            </a:pPr>
            <a:r>
              <a:rPr lang="en-US" sz="998" b="1" spc="-20" dirty="0">
                <a:solidFill>
                  <a:srgbClr val="082A44"/>
                </a:solidFill>
                <a:latin typeface="Nunito Bold"/>
                <a:ea typeface="Nunito Bold"/>
                <a:cs typeface="Nunito Bold"/>
                <a:sym typeface="Nunito Bold"/>
              </a:rPr>
              <a:t>Also provided in the general box:</a:t>
            </a:r>
          </a:p>
          <a:p>
            <a:pPr marL="215547" lvl="1" indent="-107773" defTabSz="829909">
              <a:lnSpc>
                <a:spcPts val="1098"/>
              </a:lnSpc>
              <a:buFont typeface="Arial"/>
              <a:buChar char="•"/>
            </a:pPr>
            <a:r>
              <a:rPr lang="en-US" sz="998" b="1" spc="-20" dirty="0">
                <a:solidFill>
                  <a:srgbClr val="082A44"/>
                </a:solidFill>
                <a:latin typeface="Nunito Bold"/>
                <a:ea typeface="Nunito Bold"/>
                <a:cs typeface="Nunito Bold"/>
                <a:sym typeface="Nunito Bold"/>
              </a:rPr>
              <a:t>Masking tape</a:t>
            </a:r>
          </a:p>
          <a:p>
            <a:pPr marL="215547" lvl="1" indent="-107773" defTabSz="829909">
              <a:lnSpc>
                <a:spcPts val="1098"/>
              </a:lnSpc>
              <a:buFont typeface="Arial"/>
              <a:buChar char="•"/>
            </a:pPr>
            <a:r>
              <a:rPr lang="en-US" sz="998" b="1" spc="-20" dirty="0">
                <a:solidFill>
                  <a:srgbClr val="082A44"/>
                </a:solidFill>
                <a:latin typeface="Nunito Bold"/>
                <a:ea typeface="Nunito Bold"/>
                <a:cs typeface="Nunito Bold"/>
                <a:sym typeface="Nunito Bold"/>
              </a:rPr>
              <a:t>Scissors </a:t>
            </a:r>
          </a:p>
          <a:p>
            <a:pPr defTabSz="829909">
              <a:lnSpc>
                <a:spcPts val="1098"/>
              </a:lnSpc>
            </a:pPr>
            <a:endParaRPr lang="en-US" sz="998" b="1" spc="-20" dirty="0">
              <a:solidFill>
                <a:srgbClr val="082A44"/>
              </a:solidFill>
              <a:latin typeface="Nunito Bold"/>
              <a:ea typeface="Nunito Bold"/>
              <a:cs typeface="Nunito Bold"/>
              <a:sym typeface="Nunito Bold"/>
            </a:endParaRPr>
          </a:p>
          <a:p>
            <a:pPr defTabSz="829909">
              <a:lnSpc>
                <a:spcPts val="1098"/>
              </a:lnSpc>
            </a:pPr>
            <a:r>
              <a:rPr lang="en-US" sz="998" b="1" spc="-20" dirty="0">
                <a:solidFill>
                  <a:srgbClr val="082A44"/>
                </a:solidFill>
                <a:latin typeface="Nunito Bold"/>
                <a:ea typeface="Nunito Bold"/>
                <a:cs typeface="Nunito Bold"/>
                <a:sym typeface="Nunito Bold"/>
              </a:rPr>
              <a:t>You will need to provide:</a:t>
            </a:r>
          </a:p>
          <a:p>
            <a:pPr marL="215547" lvl="1" indent="-107773" defTabSz="829909">
              <a:lnSpc>
                <a:spcPts val="1098"/>
              </a:lnSpc>
              <a:buFont typeface="Arial"/>
              <a:buChar char="•"/>
            </a:pPr>
            <a:r>
              <a:rPr lang="en-US" sz="998" b="1" spc="-20" dirty="0">
                <a:solidFill>
                  <a:srgbClr val="082A44"/>
                </a:solidFill>
                <a:latin typeface="Nunito Bold"/>
                <a:ea typeface="Nunito Bold"/>
                <a:cs typeface="Nunito Bold"/>
                <a:sym typeface="Nunito Bold"/>
              </a:rPr>
              <a:t>A source of hot water </a:t>
            </a:r>
          </a:p>
          <a:p>
            <a:pPr marL="215547" lvl="1" indent="-107773" defTabSz="829909">
              <a:lnSpc>
                <a:spcPts val="1098"/>
              </a:lnSpc>
              <a:buFont typeface="Arial"/>
              <a:buChar char="•"/>
            </a:pPr>
            <a:r>
              <a:rPr lang="en-US" sz="998" b="1" spc="-20" dirty="0">
                <a:solidFill>
                  <a:srgbClr val="082A44"/>
                </a:solidFill>
                <a:latin typeface="Nunito Bold"/>
                <a:ea typeface="Nunito Bold"/>
                <a:cs typeface="Nunito Bold"/>
                <a:sym typeface="Nunito Bold"/>
              </a:rPr>
              <a:t>Other insulation materials if you wish to supplement, however those provided should be enough</a:t>
            </a:r>
          </a:p>
          <a:p>
            <a:pPr defTabSz="829909">
              <a:lnSpc>
                <a:spcPts val="1098"/>
              </a:lnSpc>
            </a:pPr>
            <a:endParaRPr lang="en-US" sz="998" b="1" spc="-20" dirty="0">
              <a:solidFill>
                <a:srgbClr val="082A44"/>
              </a:solidFill>
              <a:latin typeface="Nunito Bold"/>
              <a:ea typeface="Nunito Bold"/>
              <a:cs typeface="Nunito Bold"/>
              <a:sym typeface="Nunito Bold"/>
            </a:endParaRPr>
          </a:p>
          <a:p>
            <a:pPr defTabSz="829909">
              <a:lnSpc>
                <a:spcPts val="1098"/>
              </a:lnSpc>
              <a:spcBef>
                <a:spcPct val="0"/>
              </a:spcBef>
            </a:pPr>
            <a:endParaRPr lang="en-US" sz="998" b="1" spc="-20" dirty="0">
              <a:solidFill>
                <a:srgbClr val="082A44"/>
              </a:solidFill>
              <a:latin typeface="Nunito Bold"/>
              <a:ea typeface="Nunito Bold"/>
              <a:cs typeface="Nunito Bold"/>
              <a:sym typeface="Nunito Bold"/>
            </a:endParaRPr>
          </a:p>
        </p:txBody>
      </p:sp>
      <p:sp>
        <p:nvSpPr>
          <p:cNvPr id="24" name="Freeform 24"/>
          <p:cNvSpPr/>
          <p:nvPr/>
        </p:nvSpPr>
        <p:spPr>
          <a:xfrm rot="-86735">
            <a:off x="513197" y="5198189"/>
            <a:ext cx="1881810" cy="81082"/>
          </a:xfrm>
          <a:custGeom>
            <a:avLst/>
            <a:gdLst/>
            <a:ahLst/>
            <a:cxnLst/>
            <a:rect l="l" t="t" r="r" b="b"/>
            <a:pathLst>
              <a:path w="2073476" h="89340">
                <a:moveTo>
                  <a:pt x="0" y="0"/>
                </a:moveTo>
                <a:lnTo>
                  <a:pt x="2073475" y="0"/>
                </a:lnTo>
                <a:lnTo>
                  <a:pt x="2073475" y="89340"/>
                </a:lnTo>
                <a:lnTo>
                  <a:pt x="0" y="89340"/>
                </a:lnTo>
                <a:lnTo>
                  <a:pt x="0" y="0"/>
                </a:lnTo>
                <a:close/>
              </a:path>
            </a:pathLst>
          </a:custGeom>
          <a:blipFill>
            <a:blip r:embed="rId2">
              <a:extLst>
                <a:ext uri="{96DAC541-7B7A-43D3-8B79-37D633B846F1}">
                  <asvg:svgBlip xmlns:asvg="http://schemas.microsoft.com/office/drawing/2016/SVG/main" r:embed="rId3"/>
                </a:ext>
              </a:extLst>
            </a:blip>
            <a:stretch>
              <a:fillRect l="-712" r="-80330" b="-98629"/>
            </a:stretch>
          </a:blipFill>
        </p:spPr>
        <p:txBody>
          <a:bodyPr/>
          <a:lstStyle/>
          <a:p>
            <a:pPr defTabSz="829909"/>
            <a:endParaRPr lang="en-GB" sz="1634">
              <a:solidFill>
                <a:prstClr val="black"/>
              </a:solidFill>
              <a:latin typeface="Calibri"/>
            </a:endParaRPr>
          </a:p>
        </p:txBody>
      </p:sp>
      <p:grpSp>
        <p:nvGrpSpPr>
          <p:cNvPr id="25" name="Group 25"/>
          <p:cNvGrpSpPr/>
          <p:nvPr/>
        </p:nvGrpSpPr>
        <p:grpSpPr>
          <a:xfrm rot="-10800000">
            <a:off x="3607156" y="6391016"/>
            <a:ext cx="2825046" cy="2509862"/>
            <a:chOff x="0" y="0"/>
            <a:chExt cx="2031815" cy="1805130"/>
          </a:xfrm>
        </p:grpSpPr>
        <p:sp>
          <p:nvSpPr>
            <p:cNvPr id="26" name="Freeform 26"/>
            <p:cNvSpPr/>
            <p:nvPr/>
          </p:nvSpPr>
          <p:spPr>
            <a:xfrm>
              <a:off x="10160" y="16510"/>
              <a:ext cx="2008955" cy="1777190"/>
            </a:xfrm>
            <a:custGeom>
              <a:avLst/>
              <a:gdLst/>
              <a:ahLst/>
              <a:cxnLst/>
              <a:rect l="l" t="t" r="r" b="b"/>
              <a:pathLst>
                <a:path w="2008955" h="1777190">
                  <a:moveTo>
                    <a:pt x="2008955" y="1777190"/>
                  </a:moveTo>
                  <a:lnTo>
                    <a:pt x="0" y="1769570"/>
                  </a:lnTo>
                  <a:lnTo>
                    <a:pt x="0" y="629603"/>
                  </a:lnTo>
                  <a:lnTo>
                    <a:pt x="17780" y="19050"/>
                  </a:lnTo>
                  <a:lnTo>
                    <a:pt x="999617" y="0"/>
                  </a:lnTo>
                  <a:lnTo>
                    <a:pt x="1989905" y="5080"/>
                  </a:lnTo>
                  <a:close/>
                </a:path>
              </a:pathLst>
            </a:custGeom>
            <a:solidFill>
              <a:srgbClr val="F4EE61"/>
            </a:solidFill>
          </p:spPr>
          <p:txBody>
            <a:bodyPr/>
            <a:lstStyle/>
            <a:p>
              <a:pPr defTabSz="829909"/>
              <a:endParaRPr lang="en-GB" sz="1634">
                <a:solidFill>
                  <a:prstClr val="black"/>
                </a:solidFill>
                <a:latin typeface="Calibri"/>
              </a:endParaRPr>
            </a:p>
          </p:txBody>
        </p:sp>
        <p:sp>
          <p:nvSpPr>
            <p:cNvPr id="27" name="Freeform 27"/>
            <p:cNvSpPr/>
            <p:nvPr/>
          </p:nvSpPr>
          <p:spPr>
            <a:xfrm>
              <a:off x="-3810" y="0"/>
              <a:ext cx="2038165" cy="1803860"/>
            </a:xfrm>
            <a:custGeom>
              <a:avLst/>
              <a:gdLst/>
              <a:ahLst/>
              <a:cxnLst/>
              <a:rect l="l" t="t" r="r" b="b"/>
              <a:pathLst>
                <a:path w="2038165" h="1803860">
                  <a:moveTo>
                    <a:pt x="2003875" y="21590"/>
                  </a:moveTo>
                  <a:cubicBezTo>
                    <a:pt x="2005145" y="34290"/>
                    <a:pt x="2005145" y="44450"/>
                    <a:pt x="2006415" y="54610"/>
                  </a:cubicBezTo>
                  <a:cubicBezTo>
                    <a:pt x="2008955" y="90302"/>
                    <a:pt x="2010225" y="127893"/>
                    <a:pt x="2012765" y="164142"/>
                  </a:cubicBezTo>
                  <a:cubicBezTo>
                    <a:pt x="2012765" y="216501"/>
                    <a:pt x="2025465" y="1248912"/>
                    <a:pt x="2031815" y="1301271"/>
                  </a:cubicBezTo>
                  <a:cubicBezTo>
                    <a:pt x="2038165" y="1380481"/>
                    <a:pt x="2034355" y="1461033"/>
                    <a:pt x="2034355" y="1540243"/>
                  </a:cubicBezTo>
                  <a:cubicBezTo>
                    <a:pt x="2034355" y="1610055"/>
                    <a:pt x="2035625" y="1674497"/>
                    <a:pt x="2036895" y="1742900"/>
                  </a:cubicBezTo>
                  <a:cubicBezTo>
                    <a:pt x="2036895" y="1764490"/>
                    <a:pt x="2036895" y="1778460"/>
                    <a:pt x="2036895" y="1802590"/>
                  </a:cubicBezTo>
                  <a:cubicBezTo>
                    <a:pt x="2014035" y="1802590"/>
                    <a:pt x="1993715" y="1803860"/>
                    <a:pt x="1972345" y="1802590"/>
                  </a:cubicBezTo>
                  <a:cubicBezTo>
                    <a:pt x="1873111" y="1797510"/>
                    <a:pt x="1772350" y="1803860"/>
                    <a:pt x="1673115" y="1798780"/>
                  </a:cubicBezTo>
                  <a:cubicBezTo>
                    <a:pt x="1613574" y="1794970"/>
                    <a:pt x="1555560" y="1797510"/>
                    <a:pt x="1496019" y="1794970"/>
                  </a:cubicBezTo>
                  <a:cubicBezTo>
                    <a:pt x="1468539" y="1793700"/>
                    <a:pt x="1441059" y="1792430"/>
                    <a:pt x="1413578" y="1791160"/>
                  </a:cubicBezTo>
                  <a:cubicBezTo>
                    <a:pt x="1396785" y="1791160"/>
                    <a:pt x="1381518" y="1792430"/>
                    <a:pt x="1364724" y="1792430"/>
                  </a:cubicBezTo>
                  <a:cubicBezTo>
                    <a:pt x="1321977" y="1791160"/>
                    <a:pt x="1204422" y="1792430"/>
                    <a:pt x="1161675" y="1791160"/>
                  </a:cubicBezTo>
                  <a:cubicBezTo>
                    <a:pt x="1131141" y="1789890"/>
                    <a:pt x="520467" y="1798780"/>
                    <a:pt x="489933" y="1797510"/>
                  </a:cubicBezTo>
                  <a:cubicBezTo>
                    <a:pt x="482300" y="1797510"/>
                    <a:pt x="473140" y="1798780"/>
                    <a:pt x="465506" y="1798780"/>
                  </a:cubicBezTo>
                  <a:cubicBezTo>
                    <a:pt x="447186" y="1798780"/>
                    <a:pt x="430392" y="1800050"/>
                    <a:pt x="412072" y="1800050"/>
                  </a:cubicBezTo>
                  <a:cubicBezTo>
                    <a:pt x="366272" y="1800050"/>
                    <a:pt x="321998" y="1798780"/>
                    <a:pt x="276197" y="1797510"/>
                  </a:cubicBezTo>
                  <a:cubicBezTo>
                    <a:pt x="248717" y="1796240"/>
                    <a:pt x="221236" y="1794970"/>
                    <a:pt x="195283" y="1793700"/>
                  </a:cubicBezTo>
                  <a:cubicBezTo>
                    <a:pt x="146429" y="1792430"/>
                    <a:pt x="97575" y="1791160"/>
                    <a:pt x="48260" y="1791160"/>
                  </a:cubicBezTo>
                  <a:cubicBezTo>
                    <a:pt x="38100" y="1791160"/>
                    <a:pt x="29210" y="1791160"/>
                    <a:pt x="19050" y="1789890"/>
                  </a:cubicBezTo>
                  <a:cubicBezTo>
                    <a:pt x="10160" y="1788620"/>
                    <a:pt x="5080" y="1782270"/>
                    <a:pt x="7620" y="1773380"/>
                  </a:cubicBezTo>
                  <a:cubicBezTo>
                    <a:pt x="16510" y="1741624"/>
                    <a:pt x="12700" y="1708060"/>
                    <a:pt x="11430" y="1673154"/>
                  </a:cubicBezTo>
                  <a:cubicBezTo>
                    <a:pt x="10160" y="1602000"/>
                    <a:pt x="6350" y="1532188"/>
                    <a:pt x="7620" y="1461033"/>
                  </a:cubicBezTo>
                  <a:cubicBezTo>
                    <a:pt x="5080" y="1372426"/>
                    <a:pt x="0" y="275572"/>
                    <a:pt x="7620" y="185622"/>
                  </a:cubicBezTo>
                  <a:cubicBezTo>
                    <a:pt x="8890" y="168169"/>
                    <a:pt x="7620" y="149374"/>
                    <a:pt x="8890" y="131921"/>
                  </a:cubicBezTo>
                  <a:cubicBezTo>
                    <a:pt x="10160" y="103728"/>
                    <a:pt x="12700" y="72849"/>
                    <a:pt x="13970" y="44450"/>
                  </a:cubicBezTo>
                  <a:cubicBezTo>
                    <a:pt x="13970" y="41910"/>
                    <a:pt x="15240" y="39370"/>
                    <a:pt x="16510" y="38100"/>
                  </a:cubicBezTo>
                  <a:cubicBezTo>
                    <a:pt x="38100" y="35560"/>
                    <a:pt x="59408" y="30480"/>
                    <a:pt x="83835" y="29210"/>
                  </a:cubicBezTo>
                  <a:cubicBezTo>
                    <a:pt x="125055" y="25400"/>
                    <a:pt x="166276" y="22860"/>
                    <a:pt x="209023" y="20320"/>
                  </a:cubicBezTo>
                  <a:cubicBezTo>
                    <a:pt x="238030" y="17780"/>
                    <a:pt x="267037" y="16510"/>
                    <a:pt x="294517" y="13970"/>
                  </a:cubicBezTo>
                  <a:cubicBezTo>
                    <a:pt x="321998" y="11430"/>
                    <a:pt x="351005" y="8890"/>
                    <a:pt x="378485" y="8890"/>
                  </a:cubicBezTo>
                  <a:cubicBezTo>
                    <a:pt x="409019" y="7620"/>
                    <a:pt x="439552" y="10160"/>
                    <a:pt x="470086" y="8890"/>
                  </a:cubicBezTo>
                  <a:cubicBezTo>
                    <a:pt x="508253" y="8890"/>
                    <a:pt x="1199842" y="6350"/>
                    <a:pt x="1238009" y="5080"/>
                  </a:cubicBezTo>
                  <a:cubicBezTo>
                    <a:pt x="1274650" y="3810"/>
                    <a:pt x="1311290" y="2540"/>
                    <a:pt x="1349457" y="2540"/>
                  </a:cubicBezTo>
                  <a:cubicBezTo>
                    <a:pt x="1412052" y="1270"/>
                    <a:pt x="1473119" y="0"/>
                    <a:pt x="1535713" y="0"/>
                  </a:cubicBezTo>
                  <a:cubicBezTo>
                    <a:pt x="1561667" y="0"/>
                    <a:pt x="1589147" y="2540"/>
                    <a:pt x="1615101" y="2540"/>
                  </a:cubicBezTo>
                  <a:cubicBezTo>
                    <a:pt x="1686855" y="3810"/>
                    <a:pt x="1760136" y="5080"/>
                    <a:pt x="1831890" y="7620"/>
                  </a:cubicBezTo>
                  <a:cubicBezTo>
                    <a:pt x="1870057" y="8890"/>
                    <a:pt x="1908225" y="12700"/>
                    <a:pt x="1946392" y="16510"/>
                  </a:cubicBezTo>
                  <a:cubicBezTo>
                    <a:pt x="1955552" y="16510"/>
                    <a:pt x="1964712" y="16510"/>
                    <a:pt x="1972345" y="16510"/>
                  </a:cubicBezTo>
                  <a:cubicBezTo>
                    <a:pt x="1984825" y="17780"/>
                    <a:pt x="1993715" y="20320"/>
                    <a:pt x="2003875" y="21590"/>
                  </a:cubicBezTo>
                  <a:close/>
                  <a:moveTo>
                    <a:pt x="2014035" y="1786080"/>
                  </a:moveTo>
                  <a:cubicBezTo>
                    <a:pt x="2015305" y="1769570"/>
                    <a:pt x="2016575" y="1756870"/>
                    <a:pt x="2016575" y="1744170"/>
                  </a:cubicBezTo>
                  <a:cubicBezTo>
                    <a:pt x="2015305" y="1667784"/>
                    <a:pt x="2014035" y="1596630"/>
                    <a:pt x="2014035" y="1520105"/>
                  </a:cubicBezTo>
                  <a:cubicBezTo>
                    <a:pt x="2014035" y="1485199"/>
                    <a:pt x="2016575" y="1450293"/>
                    <a:pt x="2015305" y="1415387"/>
                  </a:cubicBezTo>
                  <a:cubicBezTo>
                    <a:pt x="2015305" y="1383166"/>
                    <a:pt x="2014035" y="1349603"/>
                    <a:pt x="2012765" y="1317382"/>
                  </a:cubicBezTo>
                  <a:cubicBezTo>
                    <a:pt x="2007685" y="1267708"/>
                    <a:pt x="1996255" y="239324"/>
                    <a:pt x="1996255" y="189650"/>
                  </a:cubicBezTo>
                  <a:cubicBezTo>
                    <a:pt x="1993715" y="148031"/>
                    <a:pt x="1991175" y="105070"/>
                    <a:pt x="1988635" y="63500"/>
                  </a:cubicBezTo>
                  <a:cubicBezTo>
                    <a:pt x="1987365" y="44450"/>
                    <a:pt x="1986095" y="43180"/>
                    <a:pt x="1967765" y="41910"/>
                  </a:cubicBezTo>
                  <a:cubicBezTo>
                    <a:pt x="1963185" y="41910"/>
                    <a:pt x="1960132" y="41910"/>
                    <a:pt x="1955552" y="40640"/>
                  </a:cubicBezTo>
                  <a:cubicBezTo>
                    <a:pt x="1917385" y="36830"/>
                    <a:pt x="1877691" y="31750"/>
                    <a:pt x="1839524" y="30480"/>
                  </a:cubicBezTo>
                  <a:cubicBezTo>
                    <a:pt x="1746396" y="26670"/>
                    <a:pt x="1651741" y="25400"/>
                    <a:pt x="1558614" y="22860"/>
                  </a:cubicBezTo>
                  <a:cubicBezTo>
                    <a:pt x="1544873" y="22860"/>
                    <a:pt x="1529606" y="22860"/>
                    <a:pt x="1515866" y="22860"/>
                  </a:cubicBezTo>
                  <a:cubicBezTo>
                    <a:pt x="1492966" y="22860"/>
                    <a:pt x="1470066" y="22860"/>
                    <a:pt x="1448692" y="22860"/>
                  </a:cubicBezTo>
                  <a:cubicBezTo>
                    <a:pt x="1399838" y="22860"/>
                    <a:pt x="1350984" y="22860"/>
                    <a:pt x="1303657" y="24130"/>
                  </a:cubicBezTo>
                  <a:cubicBezTo>
                    <a:pt x="1262436" y="25400"/>
                    <a:pt x="567794" y="29210"/>
                    <a:pt x="526574" y="29210"/>
                  </a:cubicBezTo>
                  <a:cubicBezTo>
                    <a:pt x="459399" y="29210"/>
                    <a:pt x="392225" y="26670"/>
                    <a:pt x="325051" y="33020"/>
                  </a:cubicBezTo>
                  <a:cubicBezTo>
                    <a:pt x="289937" y="36830"/>
                    <a:pt x="256350" y="36830"/>
                    <a:pt x="222763" y="38100"/>
                  </a:cubicBezTo>
                  <a:cubicBezTo>
                    <a:pt x="164749" y="41910"/>
                    <a:pt x="106735" y="45720"/>
                    <a:pt x="49530" y="50800"/>
                  </a:cubicBezTo>
                  <a:cubicBezTo>
                    <a:pt x="36830" y="50800"/>
                    <a:pt x="34290" y="53340"/>
                    <a:pt x="33020" y="68822"/>
                  </a:cubicBezTo>
                  <a:cubicBezTo>
                    <a:pt x="31750" y="92987"/>
                    <a:pt x="31750" y="117153"/>
                    <a:pt x="30480" y="141319"/>
                  </a:cubicBezTo>
                  <a:cubicBezTo>
                    <a:pt x="29210" y="181595"/>
                    <a:pt x="26670" y="220528"/>
                    <a:pt x="25400" y="260805"/>
                  </a:cubicBezTo>
                  <a:cubicBezTo>
                    <a:pt x="20320" y="303766"/>
                    <a:pt x="26670" y="1353630"/>
                    <a:pt x="29210" y="1396591"/>
                  </a:cubicBezTo>
                  <a:cubicBezTo>
                    <a:pt x="29210" y="1442238"/>
                    <a:pt x="29210" y="1489227"/>
                    <a:pt x="30480" y="1534873"/>
                  </a:cubicBezTo>
                  <a:cubicBezTo>
                    <a:pt x="30480" y="1568436"/>
                    <a:pt x="33020" y="1602000"/>
                    <a:pt x="33020" y="1635563"/>
                  </a:cubicBezTo>
                  <a:cubicBezTo>
                    <a:pt x="33020" y="1671812"/>
                    <a:pt x="33020" y="1708060"/>
                    <a:pt x="31750" y="1744170"/>
                  </a:cubicBezTo>
                  <a:cubicBezTo>
                    <a:pt x="31750" y="1747980"/>
                    <a:pt x="31750" y="1750520"/>
                    <a:pt x="31750" y="1754330"/>
                  </a:cubicBezTo>
                  <a:cubicBezTo>
                    <a:pt x="31750" y="1764490"/>
                    <a:pt x="35560" y="1768300"/>
                    <a:pt x="44450" y="1768300"/>
                  </a:cubicBezTo>
                  <a:cubicBezTo>
                    <a:pt x="62461" y="1768300"/>
                    <a:pt x="83835" y="1769570"/>
                    <a:pt x="103682" y="1769570"/>
                  </a:cubicBezTo>
                  <a:cubicBezTo>
                    <a:pt x="132689" y="1769570"/>
                    <a:pt x="163222" y="1767030"/>
                    <a:pt x="192229" y="1769570"/>
                  </a:cubicBezTo>
                  <a:cubicBezTo>
                    <a:pt x="239557" y="1773380"/>
                    <a:pt x="286884" y="1775920"/>
                    <a:pt x="334211" y="1774650"/>
                  </a:cubicBezTo>
                  <a:cubicBezTo>
                    <a:pt x="364745" y="1773380"/>
                    <a:pt x="393752" y="1775920"/>
                    <a:pt x="424286" y="1775920"/>
                  </a:cubicBezTo>
                  <a:cubicBezTo>
                    <a:pt x="468559" y="1775920"/>
                    <a:pt x="512833" y="1774650"/>
                    <a:pt x="557107" y="1775920"/>
                  </a:cubicBezTo>
                  <a:cubicBezTo>
                    <a:pt x="622755" y="1777190"/>
                    <a:pt x="1343351" y="1767030"/>
                    <a:pt x="1410525" y="1769570"/>
                  </a:cubicBezTo>
                  <a:cubicBezTo>
                    <a:pt x="1439532" y="1770840"/>
                    <a:pt x="1468539" y="1772110"/>
                    <a:pt x="1496019" y="1772110"/>
                  </a:cubicBezTo>
                  <a:cubicBezTo>
                    <a:pt x="1546400" y="1774650"/>
                    <a:pt x="1595254" y="1770840"/>
                    <a:pt x="1645635" y="1774650"/>
                  </a:cubicBezTo>
                  <a:cubicBezTo>
                    <a:pt x="1686855" y="1777190"/>
                    <a:pt x="1728075" y="1777190"/>
                    <a:pt x="1769296" y="1779730"/>
                  </a:cubicBezTo>
                  <a:cubicBezTo>
                    <a:pt x="1830364" y="1783540"/>
                    <a:pt x="1891431" y="1786080"/>
                    <a:pt x="1952498" y="1787350"/>
                  </a:cubicBezTo>
                  <a:cubicBezTo>
                    <a:pt x="1975399" y="1787350"/>
                    <a:pt x="1993715" y="1786080"/>
                    <a:pt x="2014035" y="1786080"/>
                  </a:cubicBezTo>
                  <a:close/>
                </a:path>
              </a:pathLst>
            </a:custGeom>
            <a:solidFill>
              <a:srgbClr val="082A44"/>
            </a:solidFill>
          </p:spPr>
          <p:txBody>
            <a:bodyPr/>
            <a:lstStyle/>
            <a:p>
              <a:pPr defTabSz="829909"/>
              <a:endParaRPr lang="en-GB" sz="1634">
                <a:solidFill>
                  <a:prstClr val="black"/>
                </a:solidFill>
                <a:latin typeface="Calibri"/>
              </a:endParaRPr>
            </a:p>
          </p:txBody>
        </p:sp>
      </p:grpSp>
      <p:sp>
        <p:nvSpPr>
          <p:cNvPr id="28" name="TextBox 28"/>
          <p:cNvSpPr txBox="1"/>
          <p:nvPr/>
        </p:nvSpPr>
        <p:spPr>
          <a:xfrm>
            <a:off x="3742606" y="6576809"/>
            <a:ext cx="2432453" cy="2478114"/>
          </a:xfrm>
          <a:prstGeom prst="rect">
            <a:avLst/>
          </a:prstGeom>
        </p:spPr>
        <p:txBody>
          <a:bodyPr lIns="0" tIns="0" rIns="0" bIns="0" rtlCol="0" anchor="t">
            <a:spAutoFit/>
          </a:bodyPr>
          <a:lstStyle/>
          <a:p>
            <a:pPr defTabSz="829909">
              <a:lnSpc>
                <a:spcPts val="1398"/>
              </a:lnSpc>
            </a:pPr>
            <a:r>
              <a:rPr lang="en-US" sz="1271" b="1" spc="-25">
                <a:solidFill>
                  <a:srgbClr val="082A44"/>
                </a:solidFill>
                <a:latin typeface="Nunito Bold"/>
                <a:ea typeface="Nunito Bold"/>
                <a:cs typeface="Nunito Bold"/>
                <a:sym typeface="Nunito Bold"/>
              </a:rPr>
              <a:t>SAFETY</a:t>
            </a:r>
          </a:p>
          <a:p>
            <a:pPr defTabSz="829909">
              <a:lnSpc>
                <a:spcPts val="1398"/>
              </a:lnSpc>
            </a:pPr>
            <a:endParaRPr lang="en-US" sz="1271" b="1" spc="-25">
              <a:solidFill>
                <a:srgbClr val="082A44"/>
              </a:solidFill>
              <a:latin typeface="Nunito Bold"/>
              <a:ea typeface="Nunito Bold"/>
              <a:cs typeface="Nunito Bold"/>
              <a:sym typeface="Nunito Bold"/>
            </a:endParaRPr>
          </a:p>
          <a:p>
            <a:pPr marL="215547" lvl="1" indent="-107773" defTabSz="829909">
              <a:lnSpc>
                <a:spcPts val="1098"/>
              </a:lnSpc>
              <a:buFont typeface="Arial"/>
              <a:buChar char="•"/>
            </a:pPr>
            <a:r>
              <a:rPr lang="en-US" sz="998" b="1" spc="-20">
                <a:solidFill>
                  <a:srgbClr val="082A44"/>
                </a:solidFill>
                <a:latin typeface="Nunito Bold"/>
                <a:ea typeface="Nunito Bold"/>
                <a:cs typeface="Nunito Bold"/>
                <a:sym typeface="Nunito Bold"/>
              </a:rPr>
              <a:t>This activity involves hot water. Depending on the age of the students, the member of staff should be responsible for pouring water.</a:t>
            </a:r>
          </a:p>
          <a:p>
            <a:pPr defTabSz="829909">
              <a:lnSpc>
                <a:spcPts val="1098"/>
              </a:lnSpc>
            </a:pPr>
            <a:endParaRPr lang="en-US" sz="998" b="1" spc="-20">
              <a:solidFill>
                <a:srgbClr val="082A44"/>
              </a:solidFill>
              <a:latin typeface="Nunito Bold"/>
              <a:ea typeface="Nunito Bold"/>
              <a:cs typeface="Nunito Bold"/>
              <a:sym typeface="Nunito Bold"/>
            </a:endParaRPr>
          </a:p>
          <a:p>
            <a:pPr marL="215547" lvl="1" indent="-107773" defTabSz="829909">
              <a:lnSpc>
                <a:spcPts val="1098"/>
              </a:lnSpc>
              <a:buFont typeface="Arial"/>
              <a:buChar char="•"/>
            </a:pPr>
            <a:r>
              <a:rPr lang="en-US" sz="998" b="1" spc="-20">
                <a:solidFill>
                  <a:srgbClr val="082A44"/>
                </a:solidFill>
                <a:latin typeface="Nunito Bold"/>
                <a:ea typeface="Nunito Bold"/>
                <a:cs typeface="Nunito Bold"/>
                <a:sym typeface="Nunito Bold"/>
              </a:rPr>
              <a:t>The water should be a maximum of 50 degrees Celsius, all the coffee cups should start at a similar temperature.</a:t>
            </a:r>
          </a:p>
          <a:p>
            <a:pPr defTabSz="829909">
              <a:lnSpc>
                <a:spcPts val="1098"/>
              </a:lnSpc>
            </a:pPr>
            <a:endParaRPr lang="en-US" sz="998" b="1" spc="-20">
              <a:solidFill>
                <a:srgbClr val="082A44"/>
              </a:solidFill>
              <a:latin typeface="Nunito Bold"/>
              <a:ea typeface="Nunito Bold"/>
              <a:cs typeface="Nunito Bold"/>
              <a:sym typeface="Nunito Bold"/>
            </a:endParaRPr>
          </a:p>
          <a:p>
            <a:pPr marL="215547" lvl="1" indent="-107773" defTabSz="829909">
              <a:lnSpc>
                <a:spcPts val="1098"/>
              </a:lnSpc>
              <a:buFont typeface="Arial"/>
              <a:buChar char="•"/>
            </a:pPr>
            <a:r>
              <a:rPr lang="en-US" sz="998" b="1" spc="-20">
                <a:solidFill>
                  <a:srgbClr val="082A44"/>
                </a:solidFill>
                <a:latin typeface="Nunito Bold"/>
                <a:ea typeface="Nunito Bold"/>
                <a:cs typeface="Nunito Bold"/>
                <a:sym typeface="Nunito Bold"/>
              </a:rPr>
              <a:t>A school-based risk assessment must be completed before this activity begins. </a:t>
            </a:r>
          </a:p>
          <a:p>
            <a:pPr defTabSz="829909">
              <a:lnSpc>
                <a:spcPts val="1098"/>
              </a:lnSpc>
            </a:pPr>
            <a:endParaRPr lang="en-US" sz="998" b="1" spc="-20">
              <a:solidFill>
                <a:srgbClr val="082A44"/>
              </a:solidFill>
              <a:latin typeface="Nunito Bold"/>
              <a:ea typeface="Nunito Bold"/>
              <a:cs typeface="Nunito Bold"/>
              <a:sym typeface="Nunito Bold"/>
            </a:endParaRPr>
          </a:p>
          <a:p>
            <a:pPr defTabSz="829909">
              <a:lnSpc>
                <a:spcPts val="1098"/>
              </a:lnSpc>
            </a:pPr>
            <a:endParaRPr lang="en-US" sz="998" b="1" spc="-20">
              <a:solidFill>
                <a:srgbClr val="082A44"/>
              </a:solidFill>
              <a:latin typeface="Nunito Bold"/>
              <a:ea typeface="Nunito Bold"/>
              <a:cs typeface="Nunito Bold"/>
              <a:sym typeface="Nunito Bold"/>
            </a:endParaRPr>
          </a:p>
          <a:p>
            <a:pPr defTabSz="829909">
              <a:lnSpc>
                <a:spcPts val="1098"/>
              </a:lnSpc>
              <a:spcBef>
                <a:spcPct val="0"/>
              </a:spcBef>
            </a:pPr>
            <a:endParaRPr lang="en-US" sz="998" b="1" spc="-20">
              <a:solidFill>
                <a:srgbClr val="082A44"/>
              </a:solidFill>
              <a:latin typeface="Nunito Bold"/>
              <a:ea typeface="Nunito Bold"/>
              <a:cs typeface="Nunito Bold"/>
              <a:sym typeface="Nunito Bold"/>
            </a:endParaRPr>
          </a:p>
        </p:txBody>
      </p:sp>
      <p:sp>
        <p:nvSpPr>
          <p:cNvPr id="29" name="Freeform 29"/>
          <p:cNvSpPr/>
          <p:nvPr/>
        </p:nvSpPr>
        <p:spPr>
          <a:xfrm>
            <a:off x="5843934" y="6252704"/>
            <a:ext cx="805431" cy="742461"/>
          </a:xfrm>
          <a:custGeom>
            <a:avLst/>
            <a:gdLst/>
            <a:ahLst/>
            <a:cxnLst/>
            <a:rect l="l" t="t" r="r" b="b"/>
            <a:pathLst>
              <a:path w="887466" h="818082">
                <a:moveTo>
                  <a:pt x="0" y="0"/>
                </a:moveTo>
                <a:lnTo>
                  <a:pt x="887466" y="0"/>
                </a:lnTo>
                <a:lnTo>
                  <a:pt x="887466" y="818082"/>
                </a:lnTo>
                <a:lnTo>
                  <a:pt x="0" y="818082"/>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pPr defTabSz="829909"/>
            <a:endParaRPr lang="en-GB" sz="1634">
              <a:solidFill>
                <a:prstClr val="black"/>
              </a:solidFill>
              <a:latin typeface="Calibri"/>
            </a:endParaRPr>
          </a:p>
        </p:txBody>
      </p:sp>
      <p:grpSp>
        <p:nvGrpSpPr>
          <p:cNvPr id="30" name="Group 30"/>
          <p:cNvGrpSpPr/>
          <p:nvPr/>
        </p:nvGrpSpPr>
        <p:grpSpPr>
          <a:xfrm rot="-10800000">
            <a:off x="3542646" y="5027508"/>
            <a:ext cx="2797424" cy="1121461"/>
            <a:chOff x="0" y="0"/>
            <a:chExt cx="1819673" cy="729490"/>
          </a:xfrm>
        </p:grpSpPr>
        <p:sp>
          <p:nvSpPr>
            <p:cNvPr id="31" name="Freeform 31"/>
            <p:cNvSpPr/>
            <p:nvPr/>
          </p:nvSpPr>
          <p:spPr>
            <a:xfrm>
              <a:off x="10160" y="16510"/>
              <a:ext cx="1796813" cy="701550"/>
            </a:xfrm>
            <a:custGeom>
              <a:avLst/>
              <a:gdLst/>
              <a:ahLst/>
              <a:cxnLst/>
              <a:rect l="l" t="t" r="r" b="b"/>
              <a:pathLst>
                <a:path w="1796813" h="701550">
                  <a:moveTo>
                    <a:pt x="1796813" y="701550"/>
                  </a:moveTo>
                  <a:lnTo>
                    <a:pt x="0" y="693930"/>
                  </a:lnTo>
                  <a:lnTo>
                    <a:pt x="0" y="256543"/>
                  </a:lnTo>
                  <a:lnTo>
                    <a:pt x="17780" y="19050"/>
                  </a:lnTo>
                  <a:lnTo>
                    <a:pt x="893818" y="0"/>
                  </a:lnTo>
                  <a:lnTo>
                    <a:pt x="1777763" y="5080"/>
                  </a:lnTo>
                  <a:close/>
                </a:path>
              </a:pathLst>
            </a:custGeom>
            <a:solidFill>
              <a:srgbClr val="FFFFFF"/>
            </a:solidFill>
          </p:spPr>
          <p:txBody>
            <a:bodyPr/>
            <a:lstStyle/>
            <a:p>
              <a:pPr defTabSz="829909"/>
              <a:endParaRPr lang="en-GB" sz="1634">
                <a:solidFill>
                  <a:prstClr val="black"/>
                </a:solidFill>
                <a:latin typeface="Calibri"/>
              </a:endParaRPr>
            </a:p>
          </p:txBody>
        </p:sp>
        <p:sp>
          <p:nvSpPr>
            <p:cNvPr id="32" name="Freeform 32"/>
            <p:cNvSpPr/>
            <p:nvPr/>
          </p:nvSpPr>
          <p:spPr>
            <a:xfrm>
              <a:off x="-3810" y="0"/>
              <a:ext cx="1826023" cy="728220"/>
            </a:xfrm>
            <a:custGeom>
              <a:avLst/>
              <a:gdLst/>
              <a:ahLst/>
              <a:cxnLst/>
              <a:rect l="l" t="t" r="r" b="b"/>
              <a:pathLst>
                <a:path w="1826023" h="728220">
                  <a:moveTo>
                    <a:pt x="1791733" y="21590"/>
                  </a:moveTo>
                  <a:cubicBezTo>
                    <a:pt x="1793003" y="34290"/>
                    <a:pt x="1793003" y="44450"/>
                    <a:pt x="1794273" y="54610"/>
                  </a:cubicBezTo>
                  <a:cubicBezTo>
                    <a:pt x="1796813" y="73659"/>
                    <a:pt x="1798083" y="87145"/>
                    <a:pt x="1800623" y="100149"/>
                  </a:cubicBezTo>
                  <a:cubicBezTo>
                    <a:pt x="1800623" y="118932"/>
                    <a:pt x="1813323" y="489303"/>
                    <a:pt x="1819673" y="508087"/>
                  </a:cubicBezTo>
                  <a:cubicBezTo>
                    <a:pt x="1826023" y="536503"/>
                    <a:pt x="1822213" y="565400"/>
                    <a:pt x="1822213" y="593816"/>
                  </a:cubicBezTo>
                  <a:cubicBezTo>
                    <a:pt x="1822213" y="618861"/>
                    <a:pt x="1823483" y="641979"/>
                    <a:pt x="1824753" y="667260"/>
                  </a:cubicBezTo>
                  <a:cubicBezTo>
                    <a:pt x="1824753" y="688850"/>
                    <a:pt x="1824753" y="702820"/>
                    <a:pt x="1824753" y="726950"/>
                  </a:cubicBezTo>
                  <a:cubicBezTo>
                    <a:pt x="1801893" y="726950"/>
                    <a:pt x="1781573" y="728220"/>
                    <a:pt x="1760891" y="726950"/>
                  </a:cubicBezTo>
                  <a:cubicBezTo>
                    <a:pt x="1672592" y="721870"/>
                    <a:pt x="1582935" y="728220"/>
                    <a:pt x="1494636" y="723140"/>
                  </a:cubicBezTo>
                  <a:cubicBezTo>
                    <a:pt x="1441657" y="719330"/>
                    <a:pt x="1390036" y="721870"/>
                    <a:pt x="1337057" y="719330"/>
                  </a:cubicBezTo>
                  <a:cubicBezTo>
                    <a:pt x="1312605" y="718060"/>
                    <a:pt x="1288153" y="716790"/>
                    <a:pt x="1263701" y="715520"/>
                  </a:cubicBezTo>
                  <a:cubicBezTo>
                    <a:pt x="1248758" y="715520"/>
                    <a:pt x="1235173" y="716790"/>
                    <a:pt x="1220230" y="716790"/>
                  </a:cubicBezTo>
                  <a:cubicBezTo>
                    <a:pt x="1182194" y="715520"/>
                    <a:pt x="1077594" y="716790"/>
                    <a:pt x="1039557" y="715520"/>
                  </a:cubicBezTo>
                  <a:cubicBezTo>
                    <a:pt x="1012388" y="714250"/>
                    <a:pt x="469011" y="723140"/>
                    <a:pt x="441842" y="721870"/>
                  </a:cubicBezTo>
                  <a:cubicBezTo>
                    <a:pt x="435049" y="721870"/>
                    <a:pt x="426899" y="723140"/>
                    <a:pt x="420107" y="723140"/>
                  </a:cubicBezTo>
                  <a:cubicBezTo>
                    <a:pt x="403805" y="723140"/>
                    <a:pt x="388862" y="724410"/>
                    <a:pt x="372561" y="724410"/>
                  </a:cubicBezTo>
                  <a:cubicBezTo>
                    <a:pt x="331808" y="724410"/>
                    <a:pt x="292413" y="723140"/>
                    <a:pt x="251659" y="721870"/>
                  </a:cubicBezTo>
                  <a:cubicBezTo>
                    <a:pt x="227207" y="720600"/>
                    <a:pt x="202755" y="719330"/>
                    <a:pt x="179662" y="718060"/>
                  </a:cubicBezTo>
                  <a:cubicBezTo>
                    <a:pt x="136192" y="716790"/>
                    <a:pt x="92721" y="715520"/>
                    <a:pt x="48260" y="715520"/>
                  </a:cubicBezTo>
                  <a:cubicBezTo>
                    <a:pt x="38100" y="715520"/>
                    <a:pt x="29210" y="715520"/>
                    <a:pt x="19050" y="714250"/>
                  </a:cubicBezTo>
                  <a:cubicBezTo>
                    <a:pt x="10160" y="712980"/>
                    <a:pt x="5080" y="706630"/>
                    <a:pt x="7620" y="697740"/>
                  </a:cubicBezTo>
                  <a:cubicBezTo>
                    <a:pt x="16510" y="666061"/>
                    <a:pt x="12700" y="654020"/>
                    <a:pt x="11430" y="641498"/>
                  </a:cubicBezTo>
                  <a:cubicBezTo>
                    <a:pt x="10160" y="615971"/>
                    <a:pt x="6350" y="590927"/>
                    <a:pt x="7620" y="565400"/>
                  </a:cubicBezTo>
                  <a:cubicBezTo>
                    <a:pt x="5080" y="533613"/>
                    <a:pt x="0" y="140124"/>
                    <a:pt x="7620" y="107855"/>
                  </a:cubicBezTo>
                  <a:cubicBezTo>
                    <a:pt x="8890" y="101593"/>
                    <a:pt x="7620" y="94851"/>
                    <a:pt x="8890" y="88589"/>
                  </a:cubicBezTo>
                  <a:cubicBezTo>
                    <a:pt x="10160" y="78475"/>
                    <a:pt x="12700" y="67398"/>
                    <a:pt x="13970" y="44450"/>
                  </a:cubicBezTo>
                  <a:cubicBezTo>
                    <a:pt x="13970" y="41910"/>
                    <a:pt x="15240" y="39370"/>
                    <a:pt x="16510" y="38100"/>
                  </a:cubicBezTo>
                  <a:cubicBezTo>
                    <a:pt x="38100" y="35560"/>
                    <a:pt x="58760" y="30480"/>
                    <a:pt x="80495" y="29210"/>
                  </a:cubicBezTo>
                  <a:cubicBezTo>
                    <a:pt x="117173" y="25400"/>
                    <a:pt x="153851" y="22860"/>
                    <a:pt x="191888" y="20320"/>
                  </a:cubicBezTo>
                  <a:cubicBezTo>
                    <a:pt x="217698" y="17780"/>
                    <a:pt x="243509" y="16510"/>
                    <a:pt x="267961" y="13970"/>
                  </a:cubicBezTo>
                  <a:cubicBezTo>
                    <a:pt x="292413" y="11430"/>
                    <a:pt x="318223" y="8890"/>
                    <a:pt x="342675" y="8890"/>
                  </a:cubicBezTo>
                  <a:cubicBezTo>
                    <a:pt x="369844" y="7620"/>
                    <a:pt x="397013" y="10160"/>
                    <a:pt x="424182" y="8890"/>
                  </a:cubicBezTo>
                  <a:cubicBezTo>
                    <a:pt x="458143" y="8890"/>
                    <a:pt x="1073518" y="6350"/>
                    <a:pt x="1107479" y="5080"/>
                  </a:cubicBezTo>
                  <a:cubicBezTo>
                    <a:pt x="1140082" y="3810"/>
                    <a:pt x="1172685" y="2540"/>
                    <a:pt x="1206646" y="2540"/>
                  </a:cubicBezTo>
                  <a:cubicBezTo>
                    <a:pt x="1262342" y="1270"/>
                    <a:pt x="1316680" y="0"/>
                    <a:pt x="1372376" y="0"/>
                  </a:cubicBezTo>
                  <a:cubicBezTo>
                    <a:pt x="1395470" y="0"/>
                    <a:pt x="1419922" y="2540"/>
                    <a:pt x="1443015" y="2540"/>
                  </a:cubicBezTo>
                  <a:cubicBezTo>
                    <a:pt x="1506862" y="3810"/>
                    <a:pt x="1572067" y="5080"/>
                    <a:pt x="1635914" y="7620"/>
                  </a:cubicBezTo>
                  <a:cubicBezTo>
                    <a:pt x="1669875" y="8890"/>
                    <a:pt x="1703836" y="12700"/>
                    <a:pt x="1737798" y="16510"/>
                  </a:cubicBezTo>
                  <a:cubicBezTo>
                    <a:pt x="1745948" y="16510"/>
                    <a:pt x="1754099" y="16510"/>
                    <a:pt x="1760891" y="16510"/>
                  </a:cubicBezTo>
                  <a:cubicBezTo>
                    <a:pt x="1772683" y="17780"/>
                    <a:pt x="1781573" y="20320"/>
                    <a:pt x="1791733" y="21590"/>
                  </a:cubicBezTo>
                  <a:close/>
                  <a:moveTo>
                    <a:pt x="1801893" y="710440"/>
                  </a:moveTo>
                  <a:cubicBezTo>
                    <a:pt x="1803163" y="693930"/>
                    <a:pt x="1804433" y="681230"/>
                    <a:pt x="1804433" y="668530"/>
                  </a:cubicBezTo>
                  <a:cubicBezTo>
                    <a:pt x="1803163" y="639571"/>
                    <a:pt x="1801893" y="614045"/>
                    <a:pt x="1801893" y="586592"/>
                  </a:cubicBezTo>
                  <a:cubicBezTo>
                    <a:pt x="1801893" y="574070"/>
                    <a:pt x="1804433" y="561547"/>
                    <a:pt x="1803163" y="549025"/>
                  </a:cubicBezTo>
                  <a:cubicBezTo>
                    <a:pt x="1803163" y="537466"/>
                    <a:pt x="1801893" y="525425"/>
                    <a:pt x="1800623" y="513866"/>
                  </a:cubicBezTo>
                  <a:cubicBezTo>
                    <a:pt x="1795543" y="496046"/>
                    <a:pt x="1784113" y="127120"/>
                    <a:pt x="1784113" y="109299"/>
                  </a:cubicBezTo>
                  <a:cubicBezTo>
                    <a:pt x="1781573" y="94369"/>
                    <a:pt x="1779033" y="78957"/>
                    <a:pt x="1776493" y="63500"/>
                  </a:cubicBezTo>
                  <a:cubicBezTo>
                    <a:pt x="1775223" y="44450"/>
                    <a:pt x="1773953" y="43180"/>
                    <a:pt x="1756816" y="41910"/>
                  </a:cubicBezTo>
                  <a:cubicBezTo>
                    <a:pt x="1752740" y="41910"/>
                    <a:pt x="1750024" y="41910"/>
                    <a:pt x="1745948" y="40640"/>
                  </a:cubicBezTo>
                  <a:cubicBezTo>
                    <a:pt x="1711987" y="36830"/>
                    <a:pt x="1676668" y="31750"/>
                    <a:pt x="1642706" y="30480"/>
                  </a:cubicBezTo>
                  <a:cubicBezTo>
                    <a:pt x="1559841" y="26670"/>
                    <a:pt x="1475618" y="25400"/>
                    <a:pt x="1392753" y="22860"/>
                  </a:cubicBezTo>
                  <a:cubicBezTo>
                    <a:pt x="1380527" y="22860"/>
                    <a:pt x="1366942" y="22860"/>
                    <a:pt x="1354716" y="22860"/>
                  </a:cubicBezTo>
                  <a:cubicBezTo>
                    <a:pt x="1334340" y="22860"/>
                    <a:pt x="1313963" y="22860"/>
                    <a:pt x="1294945" y="22860"/>
                  </a:cubicBezTo>
                  <a:cubicBezTo>
                    <a:pt x="1251475" y="22860"/>
                    <a:pt x="1208004" y="22860"/>
                    <a:pt x="1165893" y="24130"/>
                  </a:cubicBezTo>
                  <a:cubicBezTo>
                    <a:pt x="1129214" y="25400"/>
                    <a:pt x="511122" y="29210"/>
                    <a:pt x="474444" y="29210"/>
                  </a:cubicBezTo>
                  <a:cubicBezTo>
                    <a:pt x="414673" y="29210"/>
                    <a:pt x="354901" y="26670"/>
                    <a:pt x="295130" y="33020"/>
                  </a:cubicBezTo>
                  <a:cubicBezTo>
                    <a:pt x="263885" y="36830"/>
                    <a:pt x="234000" y="36830"/>
                    <a:pt x="204114" y="38100"/>
                  </a:cubicBezTo>
                  <a:cubicBezTo>
                    <a:pt x="152493" y="41910"/>
                    <a:pt x="100872" y="45720"/>
                    <a:pt x="49530" y="50800"/>
                  </a:cubicBezTo>
                  <a:cubicBezTo>
                    <a:pt x="36830" y="50800"/>
                    <a:pt x="34290" y="53340"/>
                    <a:pt x="33020" y="65953"/>
                  </a:cubicBezTo>
                  <a:cubicBezTo>
                    <a:pt x="31750" y="74622"/>
                    <a:pt x="31750" y="83292"/>
                    <a:pt x="30480" y="91961"/>
                  </a:cubicBezTo>
                  <a:cubicBezTo>
                    <a:pt x="29210" y="106410"/>
                    <a:pt x="26670" y="120377"/>
                    <a:pt x="25400" y="134826"/>
                  </a:cubicBezTo>
                  <a:cubicBezTo>
                    <a:pt x="20320" y="150238"/>
                    <a:pt x="26670" y="526870"/>
                    <a:pt x="29210" y="542282"/>
                  </a:cubicBezTo>
                  <a:cubicBezTo>
                    <a:pt x="29210" y="558658"/>
                    <a:pt x="29210" y="575515"/>
                    <a:pt x="30480" y="591890"/>
                  </a:cubicBezTo>
                  <a:cubicBezTo>
                    <a:pt x="30480" y="603931"/>
                    <a:pt x="33020" y="615971"/>
                    <a:pt x="33020" y="628012"/>
                  </a:cubicBezTo>
                  <a:cubicBezTo>
                    <a:pt x="33020" y="641016"/>
                    <a:pt x="33020" y="654020"/>
                    <a:pt x="31750" y="668530"/>
                  </a:cubicBezTo>
                  <a:cubicBezTo>
                    <a:pt x="31750" y="672340"/>
                    <a:pt x="31750" y="674880"/>
                    <a:pt x="31750" y="678690"/>
                  </a:cubicBezTo>
                  <a:cubicBezTo>
                    <a:pt x="31750" y="688850"/>
                    <a:pt x="35560" y="692660"/>
                    <a:pt x="44450" y="692660"/>
                  </a:cubicBezTo>
                  <a:cubicBezTo>
                    <a:pt x="61477" y="692660"/>
                    <a:pt x="80495" y="693930"/>
                    <a:pt x="98155" y="693930"/>
                  </a:cubicBezTo>
                  <a:cubicBezTo>
                    <a:pt x="123966" y="693930"/>
                    <a:pt x="151135" y="691390"/>
                    <a:pt x="176945" y="693930"/>
                  </a:cubicBezTo>
                  <a:cubicBezTo>
                    <a:pt x="219057" y="697740"/>
                    <a:pt x="261169" y="700280"/>
                    <a:pt x="303280" y="699010"/>
                  </a:cubicBezTo>
                  <a:cubicBezTo>
                    <a:pt x="330449" y="697740"/>
                    <a:pt x="356260" y="700280"/>
                    <a:pt x="383429" y="700280"/>
                  </a:cubicBezTo>
                  <a:cubicBezTo>
                    <a:pt x="422823" y="700280"/>
                    <a:pt x="462218" y="699010"/>
                    <a:pt x="501613" y="700280"/>
                  </a:cubicBezTo>
                  <a:cubicBezTo>
                    <a:pt x="560026" y="701550"/>
                    <a:pt x="1201212" y="691390"/>
                    <a:pt x="1260984" y="693930"/>
                  </a:cubicBezTo>
                  <a:cubicBezTo>
                    <a:pt x="1286794" y="695200"/>
                    <a:pt x="1312605" y="696470"/>
                    <a:pt x="1337057" y="696470"/>
                  </a:cubicBezTo>
                  <a:cubicBezTo>
                    <a:pt x="1381885" y="699010"/>
                    <a:pt x="1425355" y="695200"/>
                    <a:pt x="1470184" y="699010"/>
                  </a:cubicBezTo>
                  <a:cubicBezTo>
                    <a:pt x="1506862" y="701550"/>
                    <a:pt x="1543540" y="701550"/>
                    <a:pt x="1580218" y="704090"/>
                  </a:cubicBezTo>
                  <a:cubicBezTo>
                    <a:pt x="1634556" y="707900"/>
                    <a:pt x="1688894" y="710440"/>
                    <a:pt x="1743232" y="711710"/>
                  </a:cubicBezTo>
                  <a:cubicBezTo>
                    <a:pt x="1763608" y="711710"/>
                    <a:pt x="1781573" y="710440"/>
                    <a:pt x="1801893" y="710440"/>
                  </a:cubicBezTo>
                  <a:close/>
                </a:path>
              </a:pathLst>
            </a:custGeom>
            <a:solidFill>
              <a:srgbClr val="082A44"/>
            </a:solidFill>
          </p:spPr>
          <p:txBody>
            <a:bodyPr/>
            <a:lstStyle/>
            <a:p>
              <a:pPr defTabSz="829909"/>
              <a:endParaRPr lang="en-GB" sz="1634">
                <a:solidFill>
                  <a:prstClr val="black"/>
                </a:solidFill>
                <a:latin typeface="Calibri"/>
              </a:endParaRPr>
            </a:p>
          </p:txBody>
        </p:sp>
      </p:grpSp>
      <p:sp>
        <p:nvSpPr>
          <p:cNvPr id="33" name="TextBox 33"/>
          <p:cNvSpPr txBox="1"/>
          <p:nvPr/>
        </p:nvSpPr>
        <p:spPr>
          <a:xfrm>
            <a:off x="3738237" y="5157453"/>
            <a:ext cx="2500791" cy="887935"/>
          </a:xfrm>
          <a:prstGeom prst="rect">
            <a:avLst/>
          </a:prstGeom>
        </p:spPr>
        <p:txBody>
          <a:bodyPr lIns="0" tIns="0" rIns="0" bIns="0" rtlCol="0" anchor="t">
            <a:spAutoFit/>
          </a:bodyPr>
          <a:lstStyle/>
          <a:p>
            <a:pPr defTabSz="829909">
              <a:lnSpc>
                <a:spcPts val="1397"/>
              </a:lnSpc>
            </a:pPr>
            <a:r>
              <a:rPr lang="en-US" sz="1270" b="1" spc="-25" dirty="0">
                <a:solidFill>
                  <a:srgbClr val="082A44"/>
                </a:solidFill>
                <a:latin typeface="Nunito Bold"/>
                <a:ea typeface="Nunito Bold"/>
                <a:cs typeface="Nunito Bold"/>
                <a:sym typeface="Nunito Bold"/>
              </a:rPr>
              <a:t>TO PREPARE</a:t>
            </a:r>
          </a:p>
          <a:p>
            <a:pPr defTabSz="829909">
              <a:lnSpc>
                <a:spcPts val="1098"/>
              </a:lnSpc>
            </a:pPr>
            <a:endParaRPr lang="en-US" sz="1270" b="1" spc="-25" dirty="0">
              <a:solidFill>
                <a:srgbClr val="082A44"/>
              </a:solidFill>
              <a:latin typeface="Nunito Bold"/>
              <a:ea typeface="Nunito Bold"/>
              <a:cs typeface="Nunito Bold"/>
              <a:sym typeface="Nunito Bold"/>
            </a:endParaRPr>
          </a:p>
          <a:p>
            <a:pPr marL="215547" lvl="1" indent="-107773" defTabSz="829909">
              <a:lnSpc>
                <a:spcPts val="1098"/>
              </a:lnSpc>
              <a:buFont typeface="Arial"/>
              <a:buChar char="•"/>
            </a:pPr>
            <a:r>
              <a:rPr lang="en-US" sz="998" b="1" spc="-20" dirty="0">
                <a:solidFill>
                  <a:srgbClr val="082A44"/>
                </a:solidFill>
                <a:latin typeface="Nunito Bold"/>
                <a:ea typeface="Nunito Bold"/>
                <a:cs typeface="Nunito Bold"/>
                <a:sym typeface="Nunito Bold"/>
              </a:rPr>
              <a:t>You will need a source of hot water (heated to a maximum of 50 degrees Celsius and stored in an insulated flask for classroom use).</a:t>
            </a:r>
          </a:p>
        </p:txBody>
      </p:sp>
      <p:sp>
        <p:nvSpPr>
          <p:cNvPr id="34" name="Freeform 34"/>
          <p:cNvSpPr/>
          <p:nvPr/>
        </p:nvSpPr>
        <p:spPr>
          <a:xfrm rot="-86735">
            <a:off x="3707166" y="5353632"/>
            <a:ext cx="1700891" cy="73287"/>
          </a:xfrm>
          <a:custGeom>
            <a:avLst/>
            <a:gdLst/>
            <a:ahLst/>
            <a:cxnLst/>
            <a:rect l="l" t="t" r="r" b="b"/>
            <a:pathLst>
              <a:path w="1874130" h="80751">
                <a:moveTo>
                  <a:pt x="0" y="0"/>
                </a:moveTo>
                <a:lnTo>
                  <a:pt x="1874130" y="0"/>
                </a:lnTo>
                <a:lnTo>
                  <a:pt x="1874130" y="80751"/>
                </a:lnTo>
                <a:lnTo>
                  <a:pt x="0" y="80751"/>
                </a:lnTo>
                <a:lnTo>
                  <a:pt x="0" y="0"/>
                </a:lnTo>
                <a:close/>
              </a:path>
            </a:pathLst>
          </a:custGeom>
          <a:blipFill>
            <a:blip r:embed="rId2">
              <a:extLst>
                <a:ext uri="{96DAC541-7B7A-43D3-8B79-37D633B846F1}">
                  <asvg:svgBlip xmlns:asvg="http://schemas.microsoft.com/office/drawing/2016/SVG/main" r:embed="rId3"/>
                </a:ext>
              </a:extLst>
            </a:blip>
            <a:stretch>
              <a:fillRect l="-712" r="-80330" b="-98629"/>
            </a:stretch>
          </a:blipFill>
        </p:spPr>
        <p:txBody>
          <a:bodyPr/>
          <a:lstStyle/>
          <a:p>
            <a:pPr defTabSz="829909"/>
            <a:endParaRPr lang="en-GB" sz="1634">
              <a:solidFill>
                <a:prstClr val="black"/>
              </a:solidFill>
              <a:latin typeface="Calibri"/>
            </a:endParaRPr>
          </a:p>
        </p:txBody>
      </p:sp>
      <p:sp>
        <p:nvSpPr>
          <p:cNvPr id="35" name="TextBox 34">
            <a:extLst>
              <a:ext uri="{FF2B5EF4-FFF2-40B4-BE49-F238E27FC236}">
                <a16:creationId xmlns:a16="http://schemas.microsoft.com/office/drawing/2014/main" id="{28BDE7E2-FE8D-7451-B6B3-ED32B99C1C68}"/>
              </a:ext>
            </a:extLst>
          </p:cNvPr>
          <p:cNvSpPr txBox="1"/>
          <p:nvPr/>
        </p:nvSpPr>
        <p:spPr>
          <a:xfrm>
            <a:off x="3041650" y="660400"/>
            <a:ext cx="2533650" cy="1077218"/>
          </a:xfrm>
          <a:prstGeom prst="rect">
            <a:avLst/>
          </a:prstGeom>
          <a:noFill/>
        </p:spPr>
        <p:txBody>
          <a:bodyPr wrap="square" rtlCol="0">
            <a:spAutoFit/>
          </a:bodyPr>
          <a:lstStyle/>
          <a:p>
            <a:r>
              <a:rPr lang="en-GB" sz="3200" b="1" spc="-20" dirty="0">
                <a:solidFill>
                  <a:schemeClr val="bg1"/>
                </a:solidFill>
                <a:latin typeface="Nunito Bold"/>
              </a:rPr>
              <a:t>Insulating Coffee Cups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24E97"/>
        </a:solidFill>
        <a:effectLst/>
      </p:bgPr>
    </p:bg>
    <p:spTree>
      <p:nvGrpSpPr>
        <p:cNvPr id="1" name=""/>
        <p:cNvGrpSpPr/>
        <p:nvPr/>
      </p:nvGrpSpPr>
      <p:grpSpPr>
        <a:xfrm>
          <a:off x="0" y="0"/>
          <a:ext cx="0" cy="0"/>
          <a:chOff x="0" y="0"/>
          <a:chExt cx="0" cy="0"/>
        </a:xfrm>
      </p:grpSpPr>
      <p:sp>
        <p:nvSpPr>
          <p:cNvPr id="2" name="Freeform 2"/>
          <p:cNvSpPr/>
          <p:nvPr/>
        </p:nvSpPr>
        <p:spPr>
          <a:xfrm>
            <a:off x="2657343" y="9190593"/>
            <a:ext cx="1208592" cy="265891"/>
          </a:xfrm>
          <a:custGeom>
            <a:avLst/>
            <a:gdLst/>
            <a:ahLst/>
            <a:cxnLst/>
            <a:rect l="l" t="t" r="r" b="b"/>
            <a:pathLst>
              <a:path w="1331689" h="292972">
                <a:moveTo>
                  <a:pt x="0" y="0"/>
                </a:moveTo>
                <a:lnTo>
                  <a:pt x="1331689" y="0"/>
                </a:lnTo>
                <a:lnTo>
                  <a:pt x="1331689" y="292972"/>
                </a:lnTo>
                <a:lnTo>
                  <a:pt x="0" y="29297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pPr defTabSz="829909"/>
            <a:endParaRPr lang="en-GB" sz="1634">
              <a:solidFill>
                <a:prstClr val="black"/>
              </a:solidFill>
              <a:latin typeface="Calibri"/>
            </a:endParaRPr>
          </a:p>
        </p:txBody>
      </p:sp>
      <p:sp>
        <p:nvSpPr>
          <p:cNvPr id="3" name="Freeform 3"/>
          <p:cNvSpPr/>
          <p:nvPr/>
        </p:nvSpPr>
        <p:spPr>
          <a:xfrm>
            <a:off x="5962311" y="185271"/>
            <a:ext cx="689920" cy="689920"/>
          </a:xfrm>
          <a:custGeom>
            <a:avLst/>
            <a:gdLst/>
            <a:ahLst/>
            <a:cxnLst/>
            <a:rect l="l" t="t" r="r" b="b"/>
            <a:pathLst>
              <a:path w="760190" h="760190">
                <a:moveTo>
                  <a:pt x="0" y="0"/>
                </a:moveTo>
                <a:lnTo>
                  <a:pt x="760190" y="0"/>
                </a:lnTo>
                <a:lnTo>
                  <a:pt x="760190" y="760190"/>
                </a:lnTo>
                <a:lnTo>
                  <a:pt x="0" y="760190"/>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pPr defTabSz="829909"/>
            <a:endParaRPr lang="en-GB" sz="1634">
              <a:solidFill>
                <a:prstClr val="black"/>
              </a:solidFill>
              <a:latin typeface="Calibri"/>
            </a:endParaRPr>
          </a:p>
        </p:txBody>
      </p:sp>
      <p:sp>
        <p:nvSpPr>
          <p:cNvPr id="4" name="TextBox 4"/>
          <p:cNvSpPr txBox="1"/>
          <p:nvPr/>
        </p:nvSpPr>
        <p:spPr>
          <a:xfrm>
            <a:off x="420221" y="469720"/>
            <a:ext cx="4128896" cy="457433"/>
          </a:xfrm>
          <a:prstGeom prst="rect">
            <a:avLst/>
          </a:prstGeom>
        </p:spPr>
        <p:txBody>
          <a:bodyPr lIns="0" tIns="0" rIns="0" bIns="0" rtlCol="0" anchor="t">
            <a:spAutoFit/>
          </a:bodyPr>
          <a:lstStyle/>
          <a:p>
            <a:pPr algn="just" defTabSz="829909">
              <a:lnSpc>
                <a:spcPts val="3946"/>
              </a:lnSpc>
            </a:pPr>
            <a:r>
              <a:rPr lang="en-US" sz="2819">
                <a:solidFill>
                  <a:srgbClr val="C1FF72"/>
                </a:solidFill>
                <a:latin typeface="More Sugar"/>
                <a:ea typeface="More Sugar"/>
                <a:cs typeface="More Sugar"/>
                <a:sym typeface="More Sugar"/>
              </a:rPr>
              <a:t>Running the Activity...</a:t>
            </a:r>
          </a:p>
        </p:txBody>
      </p:sp>
      <p:grpSp>
        <p:nvGrpSpPr>
          <p:cNvPr id="5" name="Group 5"/>
          <p:cNvGrpSpPr/>
          <p:nvPr/>
        </p:nvGrpSpPr>
        <p:grpSpPr>
          <a:xfrm>
            <a:off x="360969" y="962485"/>
            <a:ext cx="6177419" cy="6209601"/>
            <a:chOff x="0" y="0"/>
            <a:chExt cx="4018298" cy="4039231"/>
          </a:xfrm>
        </p:grpSpPr>
        <p:sp>
          <p:nvSpPr>
            <p:cNvPr id="6" name="Freeform 6"/>
            <p:cNvSpPr/>
            <p:nvPr/>
          </p:nvSpPr>
          <p:spPr>
            <a:xfrm>
              <a:off x="10160" y="16510"/>
              <a:ext cx="3995438" cy="4011291"/>
            </a:xfrm>
            <a:custGeom>
              <a:avLst/>
              <a:gdLst/>
              <a:ahLst/>
              <a:cxnLst/>
              <a:rect l="l" t="t" r="r" b="b"/>
              <a:pathLst>
                <a:path w="3995438" h="4011291">
                  <a:moveTo>
                    <a:pt x="3995438" y="4011291"/>
                  </a:moveTo>
                  <a:lnTo>
                    <a:pt x="0" y="4003671"/>
                  </a:lnTo>
                  <a:lnTo>
                    <a:pt x="0" y="1404448"/>
                  </a:lnTo>
                  <a:lnTo>
                    <a:pt x="17780" y="19050"/>
                  </a:lnTo>
                  <a:lnTo>
                    <a:pt x="1990304" y="0"/>
                  </a:lnTo>
                  <a:lnTo>
                    <a:pt x="3976388" y="5080"/>
                  </a:lnTo>
                  <a:close/>
                </a:path>
              </a:pathLst>
            </a:custGeom>
            <a:solidFill>
              <a:srgbClr val="FFFFFF"/>
            </a:solidFill>
          </p:spPr>
          <p:txBody>
            <a:bodyPr/>
            <a:lstStyle/>
            <a:p>
              <a:pPr defTabSz="829909"/>
              <a:endParaRPr lang="en-GB" sz="1634">
                <a:solidFill>
                  <a:prstClr val="black"/>
                </a:solidFill>
                <a:latin typeface="Calibri"/>
              </a:endParaRPr>
            </a:p>
          </p:txBody>
        </p:sp>
        <p:sp>
          <p:nvSpPr>
            <p:cNvPr id="7" name="Freeform 7"/>
            <p:cNvSpPr/>
            <p:nvPr/>
          </p:nvSpPr>
          <p:spPr>
            <a:xfrm>
              <a:off x="-3810" y="0"/>
              <a:ext cx="4024648" cy="4037961"/>
            </a:xfrm>
            <a:custGeom>
              <a:avLst/>
              <a:gdLst/>
              <a:ahLst/>
              <a:cxnLst/>
              <a:rect l="l" t="t" r="r" b="b"/>
              <a:pathLst>
                <a:path w="4024648" h="4037961">
                  <a:moveTo>
                    <a:pt x="3990358" y="21590"/>
                  </a:moveTo>
                  <a:cubicBezTo>
                    <a:pt x="3991628" y="34290"/>
                    <a:pt x="3991628" y="44450"/>
                    <a:pt x="3992898" y="54610"/>
                  </a:cubicBezTo>
                  <a:cubicBezTo>
                    <a:pt x="3995438" y="124870"/>
                    <a:pt x="3996708" y="212528"/>
                    <a:pt x="3999248" y="297056"/>
                  </a:cubicBezTo>
                  <a:cubicBezTo>
                    <a:pt x="3999248" y="419151"/>
                    <a:pt x="4011948" y="2826617"/>
                    <a:pt x="4018298" y="2948712"/>
                  </a:cubicBezTo>
                  <a:cubicBezTo>
                    <a:pt x="4024648" y="3133420"/>
                    <a:pt x="4020838" y="3321259"/>
                    <a:pt x="4020838" y="3505967"/>
                  </a:cubicBezTo>
                  <a:cubicBezTo>
                    <a:pt x="4020838" y="3668761"/>
                    <a:pt x="4022108" y="3819032"/>
                    <a:pt x="4023378" y="3977001"/>
                  </a:cubicBezTo>
                  <a:cubicBezTo>
                    <a:pt x="4023378" y="3998591"/>
                    <a:pt x="4023378" y="4012561"/>
                    <a:pt x="4023378" y="4036691"/>
                  </a:cubicBezTo>
                  <a:cubicBezTo>
                    <a:pt x="4000518" y="4036691"/>
                    <a:pt x="3980198" y="4037961"/>
                    <a:pt x="3952385" y="4036691"/>
                  </a:cubicBezTo>
                  <a:cubicBezTo>
                    <a:pt x="3750749" y="4031611"/>
                    <a:pt x="3546012" y="4037961"/>
                    <a:pt x="3344376" y="4032881"/>
                  </a:cubicBezTo>
                  <a:cubicBezTo>
                    <a:pt x="3223394" y="4029071"/>
                    <a:pt x="3105515" y="4031611"/>
                    <a:pt x="2984534" y="4029071"/>
                  </a:cubicBezTo>
                  <a:cubicBezTo>
                    <a:pt x="2928696" y="4027801"/>
                    <a:pt x="2872859" y="4026531"/>
                    <a:pt x="2817021" y="4025261"/>
                  </a:cubicBezTo>
                  <a:cubicBezTo>
                    <a:pt x="2782898" y="4025261"/>
                    <a:pt x="2751877" y="4026531"/>
                    <a:pt x="2717754" y="4026531"/>
                  </a:cubicBezTo>
                  <a:cubicBezTo>
                    <a:pt x="2630896" y="4025261"/>
                    <a:pt x="2392035" y="4026531"/>
                    <a:pt x="2305177" y="4025261"/>
                  </a:cubicBezTo>
                  <a:cubicBezTo>
                    <a:pt x="2243135" y="4023991"/>
                    <a:pt x="1002300" y="4032881"/>
                    <a:pt x="940258" y="4031611"/>
                  </a:cubicBezTo>
                  <a:cubicBezTo>
                    <a:pt x="924747" y="4031611"/>
                    <a:pt x="906135" y="4032881"/>
                    <a:pt x="890624" y="4032881"/>
                  </a:cubicBezTo>
                  <a:cubicBezTo>
                    <a:pt x="853399" y="4032881"/>
                    <a:pt x="819276" y="4034151"/>
                    <a:pt x="782051" y="4034151"/>
                  </a:cubicBezTo>
                  <a:cubicBezTo>
                    <a:pt x="688989" y="4034151"/>
                    <a:pt x="599028" y="4032881"/>
                    <a:pt x="505966" y="4031611"/>
                  </a:cubicBezTo>
                  <a:cubicBezTo>
                    <a:pt x="450128" y="4030341"/>
                    <a:pt x="394290" y="4029071"/>
                    <a:pt x="341555" y="4027801"/>
                  </a:cubicBezTo>
                  <a:cubicBezTo>
                    <a:pt x="242288" y="4026531"/>
                    <a:pt x="143021" y="4025261"/>
                    <a:pt x="48260" y="4025261"/>
                  </a:cubicBezTo>
                  <a:cubicBezTo>
                    <a:pt x="38100" y="4025261"/>
                    <a:pt x="29210" y="4025261"/>
                    <a:pt x="19050" y="4023991"/>
                  </a:cubicBezTo>
                  <a:cubicBezTo>
                    <a:pt x="10160" y="4022721"/>
                    <a:pt x="5080" y="4016371"/>
                    <a:pt x="7620" y="4007481"/>
                  </a:cubicBezTo>
                  <a:cubicBezTo>
                    <a:pt x="16510" y="3975564"/>
                    <a:pt x="12700" y="3897298"/>
                    <a:pt x="11430" y="3815901"/>
                  </a:cubicBezTo>
                  <a:cubicBezTo>
                    <a:pt x="10160" y="3649977"/>
                    <a:pt x="6350" y="3487183"/>
                    <a:pt x="7620" y="3321259"/>
                  </a:cubicBezTo>
                  <a:cubicBezTo>
                    <a:pt x="5080" y="3114637"/>
                    <a:pt x="0" y="556899"/>
                    <a:pt x="7620" y="347146"/>
                  </a:cubicBezTo>
                  <a:cubicBezTo>
                    <a:pt x="8890" y="306448"/>
                    <a:pt x="7620" y="262619"/>
                    <a:pt x="8890" y="221920"/>
                  </a:cubicBezTo>
                  <a:cubicBezTo>
                    <a:pt x="10160" y="156177"/>
                    <a:pt x="12700" y="84172"/>
                    <a:pt x="13970" y="44450"/>
                  </a:cubicBezTo>
                  <a:cubicBezTo>
                    <a:pt x="13970" y="41910"/>
                    <a:pt x="15240" y="39370"/>
                    <a:pt x="16510" y="38100"/>
                  </a:cubicBezTo>
                  <a:cubicBezTo>
                    <a:pt x="38100" y="35560"/>
                    <a:pt x="65469" y="30480"/>
                    <a:pt x="115103" y="29210"/>
                  </a:cubicBezTo>
                  <a:cubicBezTo>
                    <a:pt x="198859" y="25400"/>
                    <a:pt x="282615" y="22860"/>
                    <a:pt x="369474" y="20320"/>
                  </a:cubicBezTo>
                  <a:cubicBezTo>
                    <a:pt x="428413" y="17780"/>
                    <a:pt x="487353" y="16510"/>
                    <a:pt x="543191" y="13970"/>
                  </a:cubicBezTo>
                  <a:cubicBezTo>
                    <a:pt x="599028" y="11430"/>
                    <a:pt x="657968" y="8890"/>
                    <a:pt x="713805" y="8890"/>
                  </a:cubicBezTo>
                  <a:cubicBezTo>
                    <a:pt x="775847" y="7620"/>
                    <a:pt x="837889" y="10160"/>
                    <a:pt x="899931" y="8890"/>
                  </a:cubicBezTo>
                  <a:cubicBezTo>
                    <a:pt x="977483" y="8890"/>
                    <a:pt x="2382729" y="6350"/>
                    <a:pt x="2460281" y="5080"/>
                  </a:cubicBezTo>
                  <a:cubicBezTo>
                    <a:pt x="2534731" y="3810"/>
                    <a:pt x="2609181" y="2540"/>
                    <a:pt x="2686733" y="2540"/>
                  </a:cubicBezTo>
                  <a:cubicBezTo>
                    <a:pt x="2813919" y="1270"/>
                    <a:pt x="2938002" y="0"/>
                    <a:pt x="3065188" y="0"/>
                  </a:cubicBezTo>
                  <a:cubicBezTo>
                    <a:pt x="3117924" y="0"/>
                    <a:pt x="3173761" y="2540"/>
                    <a:pt x="3226496" y="2540"/>
                  </a:cubicBezTo>
                  <a:cubicBezTo>
                    <a:pt x="3372295" y="3810"/>
                    <a:pt x="3521195" y="5080"/>
                    <a:pt x="3666993" y="7620"/>
                  </a:cubicBezTo>
                  <a:cubicBezTo>
                    <a:pt x="3744545" y="8890"/>
                    <a:pt x="3822097" y="12700"/>
                    <a:pt x="3899650" y="16510"/>
                  </a:cubicBezTo>
                  <a:cubicBezTo>
                    <a:pt x="3918262" y="16510"/>
                    <a:pt x="3936875" y="16510"/>
                    <a:pt x="3952385" y="16510"/>
                  </a:cubicBezTo>
                  <a:cubicBezTo>
                    <a:pt x="3971308" y="17780"/>
                    <a:pt x="3980198" y="20320"/>
                    <a:pt x="3990358" y="21590"/>
                  </a:cubicBezTo>
                  <a:close/>
                  <a:moveTo>
                    <a:pt x="4000518" y="4020181"/>
                  </a:moveTo>
                  <a:cubicBezTo>
                    <a:pt x="4001788" y="4003671"/>
                    <a:pt x="4003058" y="3990971"/>
                    <a:pt x="4003058" y="3978271"/>
                  </a:cubicBezTo>
                  <a:cubicBezTo>
                    <a:pt x="4001788" y="3803378"/>
                    <a:pt x="4000518" y="3637454"/>
                    <a:pt x="4000518" y="3459007"/>
                  </a:cubicBezTo>
                  <a:cubicBezTo>
                    <a:pt x="4000518" y="3377611"/>
                    <a:pt x="4003058" y="3296214"/>
                    <a:pt x="4001788" y="3214817"/>
                  </a:cubicBezTo>
                  <a:cubicBezTo>
                    <a:pt x="4001788" y="3139682"/>
                    <a:pt x="4000518" y="3061415"/>
                    <a:pt x="3999248" y="2986280"/>
                  </a:cubicBezTo>
                  <a:cubicBezTo>
                    <a:pt x="3994168" y="2870446"/>
                    <a:pt x="3982738" y="472372"/>
                    <a:pt x="3982738" y="356538"/>
                  </a:cubicBezTo>
                  <a:cubicBezTo>
                    <a:pt x="3980198" y="259488"/>
                    <a:pt x="3977658" y="159307"/>
                    <a:pt x="3975118" y="63500"/>
                  </a:cubicBezTo>
                  <a:cubicBezTo>
                    <a:pt x="3973848" y="44450"/>
                    <a:pt x="3972578" y="43180"/>
                    <a:pt x="3943079" y="41910"/>
                  </a:cubicBezTo>
                  <a:cubicBezTo>
                    <a:pt x="3933772" y="41910"/>
                    <a:pt x="3927569" y="41910"/>
                    <a:pt x="3918262" y="40640"/>
                  </a:cubicBezTo>
                  <a:cubicBezTo>
                    <a:pt x="3840710" y="36830"/>
                    <a:pt x="3760056" y="31750"/>
                    <a:pt x="3682503" y="30480"/>
                  </a:cubicBezTo>
                  <a:cubicBezTo>
                    <a:pt x="3493276" y="26670"/>
                    <a:pt x="3300947" y="25400"/>
                    <a:pt x="3111720" y="22860"/>
                  </a:cubicBezTo>
                  <a:cubicBezTo>
                    <a:pt x="3083801" y="22860"/>
                    <a:pt x="3052780" y="22860"/>
                    <a:pt x="3024861" y="22860"/>
                  </a:cubicBezTo>
                  <a:cubicBezTo>
                    <a:pt x="2978330" y="22860"/>
                    <a:pt x="2931798" y="22860"/>
                    <a:pt x="2888369" y="22860"/>
                  </a:cubicBezTo>
                  <a:cubicBezTo>
                    <a:pt x="2789102" y="22860"/>
                    <a:pt x="2689835" y="22860"/>
                    <a:pt x="2593671" y="24130"/>
                  </a:cubicBezTo>
                  <a:cubicBezTo>
                    <a:pt x="2509914" y="25400"/>
                    <a:pt x="1098464" y="29210"/>
                    <a:pt x="1014708" y="29210"/>
                  </a:cubicBezTo>
                  <a:cubicBezTo>
                    <a:pt x="878216" y="29210"/>
                    <a:pt x="741724" y="26670"/>
                    <a:pt x="605232" y="33020"/>
                  </a:cubicBezTo>
                  <a:cubicBezTo>
                    <a:pt x="533884" y="36830"/>
                    <a:pt x="465638" y="36830"/>
                    <a:pt x="397393" y="38100"/>
                  </a:cubicBezTo>
                  <a:cubicBezTo>
                    <a:pt x="279513" y="41910"/>
                    <a:pt x="161634" y="45720"/>
                    <a:pt x="49530" y="50800"/>
                  </a:cubicBezTo>
                  <a:cubicBezTo>
                    <a:pt x="36830" y="50800"/>
                    <a:pt x="34290" y="53340"/>
                    <a:pt x="33020" y="74780"/>
                  </a:cubicBezTo>
                  <a:cubicBezTo>
                    <a:pt x="31750" y="131132"/>
                    <a:pt x="31750" y="187483"/>
                    <a:pt x="30480" y="243835"/>
                  </a:cubicBezTo>
                  <a:cubicBezTo>
                    <a:pt x="29210" y="337754"/>
                    <a:pt x="26670" y="428543"/>
                    <a:pt x="25400" y="522462"/>
                  </a:cubicBezTo>
                  <a:cubicBezTo>
                    <a:pt x="20320" y="622643"/>
                    <a:pt x="26670" y="3070808"/>
                    <a:pt x="29210" y="3170988"/>
                  </a:cubicBezTo>
                  <a:cubicBezTo>
                    <a:pt x="29210" y="3277430"/>
                    <a:pt x="29210" y="3387003"/>
                    <a:pt x="30480" y="3493445"/>
                  </a:cubicBezTo>
                  <a:cubicBezTo>
                    <a:pt x="30480" y="3571711"/>
                    <a:pt x="33020" y="3649977"/>
                    <a:pt x="33020" y="3728243"/>
                  </a:cubicBezTo>
                  <a:cubicBezTo>
                    <a:pt x="33020" y="3812770"/>
                    <a:pt x="33020" y="3897298"/>
                    <a:pt x="31750" y="3978271"/>
                  </a:cubicBezTo>
                  <a:cubicBezTo>
                    <a:pt x="31750" y="3982081"/>
                    <a:pt x="31750" y="3984621"/>
                    <a:pt x="31750" y="3988431"/>
                  </a:cubicBezTo>
                  <a:cubicBezTo>
                    <a:pt x="31750" y="3998591"/>
                    <a:pt x="35560" y="4002401"/>
                    <a:pt x="44450" y="4002401"/>
                  </a:cubicBezTo>
                  <a:cubicBezTo>
                    <a:pt x="71673" y="4002401"/>
                    <a:pt x="115103" y="4003671"/>
                    <a:pt x="155430" y="4003671"/>
                  </a:cubicBezTo>
                  <a:cubicBezTo>
                    <a:pt x="214369" y="4003671"/>
                    <a:pt x="276411" y="4001131"/>
                    <a:pt x="335351" y="4003671"/>
                  </a:cubicBezTo>
                  <a:cubicBezTo>
                    <a:pt x="431515" y="4007481"/>
                    <a:pt x="527680" y="4010021"/>
                    <a:pt x="623845" y="4008751"/>
                  </a:cubicBezTo>
                  <a:cubicBezTo>
                    <a:pt x="685887" y="4007481"/>
                    <a:pt x="744826" y="4010021"/>
                    <a:pt x="806868" y="4010021"/>
                  </a:cubicBezTo>
                  <a:cubicBezTo>
                    <a:pt x="896829" y="4010021"/>
                    <a:pt x="986789" y="4008751"/>
                    <a:pt x="1076750" y="4010021"/>
                  </a:cubicBezTo>
                  <a:cubicBezTo>
                    <a:pt x="1210140" y="4011291"/>
                    <a:pt x="2674325" y="4001131"/>
                    <a:pt x="2810817" y="4003671"/>
                  </a:cubicBezTo>
                  <a:cubicBezTo>
                    <a:pt x="2869757" y="4004941"/>
                    <a:pt x="2928696" y="4006211"/>
                    <a:pt x="2984534" y="4006211"/>
                  </a:cubicBezTo>
                  <a:cubicBezTo>
                    <a:pt x="3086903" y="4008751"/>
                    <a:pt x="3186169" y="4004941"/>
                    <a:pt x="3288539" y="4008751"/>
                  </a:cubicBezTo>
                  <a:cubicBezTo>
                    <a:pt x="3372295" y="4011291"/>
                    <a:pt x="3456051" y="4011291"/>
                    <a:pt x="3539807" y="4013831"/>
                  </a:cubicBezTo>
                  <a:cubicBezTo>
                    <a:pt x="3663891" y="4017641"/>
                    <a:pt x="3787974" y="4020181"/>
                    <a:pt x="3912058" y="4021451"/>
                  </a:cubicBezTo>
                  <a:cubicBezTo>
                    <a:pt x="3958589" y="4021451"/>
                    <a:pt x="3980198" y="4020181"/>
                    <a:pt x="4000518" y="4020181"/>
                  </a:cubicBezTo>
                  <a:close/>
                </a:path>
              </a:pathLst>
            </a:custGeom>
            <a:solidFill>
              <a:srgbClr val="082A44"/>
            </a:solidFill>
          </p:spPr>
          <p:txBody>
            <a:bodyPr/>
            <a:lstStyle/>
            <a:p>
              <a:pPr defTabSz="829909"/>
              <a:endParaRPr lang="en-GB" sz="1634">
                <a:solidFill>
                  <a:prstClr val="black"/>
                </a:solidFill>
                <a:latin typeface="Calibri"/>
              </a:endParaRPr>
            </a:p>
          </p:txBody>
        </p:sp>
      </p:grpSp>
      <p:sp>
        <p:nvSpPr>
          <p:cNvPr id="8" name="TextBox 8"/>
          <p:cNvSpPr txBox="1"/>
          <p:nvPr/>
        </p:nvSpPr>
        <p:spPr>
          <a:xfrm>
            <a:off x="517730" y="4711616"/>
            <a:ext cx="5657329" cy="170752"/>
          </a:xfrm>
          <a:prstGeom prst="rect">
            <a:avLst/>
          </a:prstGeom>
        </p:spPr>
        <p:txBody>
          <a:bodyPr lIns="0" tIns="0" rIns="0" bIns="0" rtlCol="0" anchor="t">
            <a:spAutoFit/>
          </a:bodyPr>
          <a:lstStyle/>
          <a:p>
            <a:pPr defTabSz="829909">
              <a:lnSpc>
                <a:spcPts val="1201"/>
              </a:lnSpc>
            </a:pPr>
            <a:endParaRPr sz="1634">
              <a:solidFill>
                <a:prstClr val="black"/>
              </a:solidFill>
              <a:latin typeface="Calibri"/>
            </a:endParaRPr>
          </a:p>
        </p:txBody>
      </p:sp>
      <p:sp>
        <p:nvSpPr>
          <p:cNvPr id="9" name="TextBox 9"/>
          <p:cNvSpPr txBox="1"/>
          <p:nvPr/>
        </p:nvSpPr>
        <p:spPr>
          <a:xfrm>
            <a:off x="479853" y="1113870"/>
            <a:ext cx="5887050" cy="5914440"/>
          </a:xfrm>
          <a:prstGeom prst="rect">
            <a:avLst/>
          </a:prstGeom>
        </p:spPr>
        <p:txBody>
          <a:bodyPr lIns="0" tIns="0" rIns="0" bIns="0" rtlCol="0" anchor="t">
            <a:spAutoFit/>
          </a:bodyPr>
          <a:lstStyle/>
          <a:p>
            <a:pPr defTabSz="829909">
              <a:lnSpc>
                <a:spcPts val="1398"/>
              </a:lnSpc>
            </a:pPr>
            <a:r>
              <a:rPr lang="en-US" sz="900" b="1" dirty="0">
                <a:solidFill>
                  <a:srgbClr val="082A44"/>
                </a:solidFill>
                <a:latin typeface="Nunito Bold"/>
                <a:ea typeface="Nunito Bold"/>
                <a:cs typeface="Nunito Bold"/>
                <a:sym typeface="Nunito Bold"/>
              </a:rPr>
              <a:t>Discuss with students, what we mean by insulation and examples of where we insulate. A thermal insulator is a material which does not easily allow heat through. Examples could be on a small scale e.g. travel cups, coats and gloves. It can also be a on a much larger scale e.g. homes and buildings.  They are less likely to have seen an insulating flask, but this is a really good example of retaining heat (and reduces all 3 types of heat transfer (conduction, convection and radiation). </a:t>
            </a:r>
          </a:p>
          <a:p>
            <a:pPr defTabSz="829909">
              <a:lnSpc>
                <a:spcPts val="1398"/>
              </a:lnSpc>
            </a:pPr>
            <a:r>
              <a:rPr lang="en-US" sz="900" b="1" dirty="0">
                <a:solidFill>
                  <a:srgbClr val="082A44"/>
                </a:solidFill>
                <a:latin typeface="Nunito Bold"/>
                <a:ea typeface="Nunito Bold"/>
                <a:cs typeface="Nunito Bold"/>
                <a:sym typeface="Nunito Bold"/>
              </a:rPr>
              <a:t>Elicit what insulating materials have in common – hopefully they will identify materials that are fluffy (which trap air), have a reflective surface and/or a ‘vacuum’ with no air in. Most examples the students will have an awareness of will be trapped air keep things warm.</a:t>
            </a:r>
          </a:p>
          <a:p>
            <a:pPr defTabSz="829909">
              <a:lnSpc>
                <a:spcPts val="1398"/>
              </a:lnSpc>
            </a:pPr>
            <a:r>
              <a:rPr lang="en-US" sz="900" b="1" dirty="0">
                <a:solidFill>
                  <a:srgbClr val="082A44"/>
                </a:solidFill>
                <a:latin typeface="Nunito Bold"/>
                <a:ea typeface="Nunito Bold"/>
                <a:cs typeface="Nunito Bold"/>
                <a:sym typeface="Nunito Bold"/>
              </a:rPr>
              <a:t>Insulating materials are important because they reduce heat loss. Heat is often generated through fossil fuels and contributes to climate change. We generally don’t want to lose heat once we have produced it. </a:t>
            </a:r>
          </a:p>
          <a:p>
            <a:pPr defTabSz="829909">
              <a:lnSpc>
                <a:spcPts val="1398"/>
              </a:lnSpc>
            </a:pPr>
            <a:endParaRPr lang="en-US" sz="900" b="1" dirty="0">
              <a:solidFill>
                <a:srgbClr val="082A44"/>
              </a:solidFill>
              <a:latin typeface="Nunito Bold"/>
              <a:ea typeface="Nunito Bold"/>
              <a:cs typeface="Nunito Bold"/>
              <a:sym typeface="Nunito Bold"/>
            </a:endParaRPr>
          </a:p>
          <a:p>
            <a:pPr marL="215547" lvl="1" indent="-107773" defTabSz="829909">
              <a:lnSpc>
                <a:spcPts val="1398"/>
              </a:lnSpc>
              <a:buFontTx/>
              <a:buAutoNum type="arabicPeriod"/>
            </a:pPr>
            <a:r>
              <a:rPr lang="en-US" sz="900" b="1" dirty="0">
                <a:solidFill>
                  <a:srgbClr val="082A44"/>
                </a:solidFill>
                <a:latin typeface="Nunito Bold"/>
                <a:ea typeface="Nunito Bold"/>
                <a:cs typeface="Nunito Bold"/>
                <a:sym typeface="Nunito Bold"/>
              </a:rPr>
              <a:t>Once students have got an understanding of the types of materials, share with them the 3 materials provided in the box. Get them to think how you would use them to keep a cup warm (and still be functional and safe). </a:t>
            </a:r>
          </a:p>
          <a:p>
            <a:pPr marL="215547" lvl="1" indent="-107773" defTabSz="829909">
              <a:lnSpc>
                <a:spcPts val="1398"/>
              </a:lnSpc>
              <a:buFontTx/>
              <a:buAutoNum type="arabicPeriod"/>
            </a:pPr>
            <a:r>
              <a:rPr lang="en-US" sz="900" b="1" dirty="0">
                <a:solidFill>
                  <a:srgbClr val="082A44"/>
                </a:solidFill>
                <a:latin typeface="Nunito Bold"/>
                <a:ea typeface="Nunito Bold"/>
                <a:cs typeface="Nunito Bold"/>
                <a:sym typeface="Nunito Bold"/>
              </a:rPr>
              <a:t>Give each group their cups, lids and thermometers. Ask them to plan their experiment using the planning sheet. The worksheet can accommodate a maximum of 4 different cups.</a:t>
            </a:r>
          </a:p>
          <a:p>
            <a:pPr marL="215547" lvl="1" indent="-107773" defTabSz="829909">
              <a:lnSpc>
                <a:spcPts val="1398"/>
              </a:lnSpc>
              <a:buFontTx/>
              <a:buAutoNum type="arabicPeriod"/>
            </a:pPr>
            <a:r>
              <a:rPr lang="en-US" sz="900" b="1" dirty="0">
                <a:solidFill>
                  <a:srgbClr val="082A44"/>
                </a:solidFill>
                <a:latin typeface="Nunito Bold"/>
                <a:ea typeface="Nunito Bold"/>
                <a:cs typeface="Nunito Bold"/>
                <a:sym typeface="Nunito Bold"/>
              </a:rPr>
              <a:t>They can choose to put multiple materials on each cup or one type of insulation on each cup, as long as it is functional (and the lid can go on and off)</a:t>
            </a:r>
          </a:p>
          <a:p>
            <a:pPr marL="215547" lvl="1" indent="-107773" defTabSz="829909">
              <a:lnSpc>
                <a:spcPts val="1398"/>
              </a:lnSpc>
              <a:buFontTx/>
              <a:buAutoNum type="arabicPeriod"/>
            </a:pPr>
            <a:r>
              <a:rPr lang="en-US" sz="900" b="1" dirty="0">
                <a:solidFill>
                  <a:srgbClr val="082A44"/>
                </a:solidFill>
                <a:latin typeface="Nunito Bold"/>
                <a:ea typeface="Nunito Bold"/>
                <a:cs typeface="Nunito Bold"/>
                <a:sym typeface="Nunito Bold"/>
              </a:rPr>
              <a:t>Once they have identified and set up the ways that they are going to insulate their cups, put on a flat surface and secure materials, ensuring the lids can be put on and taken off easily. </a:t>
            </a:r>
          </a:p>
          <a:p>
            <a:pPr marL="215547" lvl="1" indent="-107773" defTabSz="829909">
              <a:lnSpc>
                <a:spcPts val="1398"/>
              </a:lnSpc>
              <a:buFontTx/>
              <a:buAutoNum type="arabicPeriod"/>
            </a:pPr>
            <a:r>
              <a:rPr lang="en-US" sz="900" b="1" dirty="0">
                <a:solidFill>
                  <a:srgbClr val="082A44"/>
                </a:solidFill>
                <a:latin typeface="Nunito Bold"/>
                <a:ea typeface="Nunito Bold"/>
                <a:cs typeface="Nunito Bold"/>
                <a:sym typeface="Nunito Bold"/>
              </a:rPr>
              <a:t>Either you or students (depends on age) need to pour water into each cup (approx. 2/3 full).  This water should be a maximum of 50 degrees Celsius. </a:t>
            </a:r>
          </a:p>
          <a:p>
            <a:pPr marL="215547" lvl="1" indent="-107773" defTabSz="829909">
              <a:lnSpc>
                <a:spcPts val="1398"/>
              </a:lnSpc>
              <a:buFontTx/>
              <a:buAutoNum type="arabicPeriod"/>
            </a:pPr>
            <a:r>
              <a:rPr lang="en-US" sz="900" b="1" dirty="0">
                <a:solidFill>
                  <a:srgbClr val="082A44"/>
                </a:solidFill>
                <a:latin typeface="Nunito Bold"/>
                <a:ea typeface="Nunito Bold"/>
                <a:cs typeface="Nunito Bold"/>
                <a:sym typeface="Nunito Bold"/>
              </a:rPr>
              <a:t>Once the cups have hot water in do not move them!</a:t>
            </a:r>
          </a:p>
          <a:p>
            <a:pPr marL="215547" lvl="1" indent="-107773" defTabSz="829909">
              <a:lnSpc>
                <a:spcPts val="1398"/>
              </a:lnSpc>
              <a:buFontTx/>
              <a:buAutoNum type="arabicPeriod"/>
            </a:pPr>
            <a:r>
              <a:rPr lang="en-US" sz="900" b="1" dirty="0">
                <a:solidFill>
                  <a:srgbClr val="082A44"/>
                </a:solidFill>
                <a:latin typeface="Nunito Bold"/>
                <a:ea typeface="Nunito Bold"/>
                <a:cs typeface="Nunito Bold"/>
                <a:sym typeface="Nunito Bold"/>
              </a:rPr>
              <a:t>Carefully place lids on each coffee cup.</a:t>
            </a:r>
          </a:p>
          <a:p>
            <a:pPr marL="215547" lvl="1" indent="-107773" defTabSz="829909">
              <a:lnSpc>
                <a:spcPts val="1398"/>
              </a:lnSpc>
              <a:buFontTx/>
              <a:buAutoNum type="arabicPeriod"/>
            </a:pPr>
            <a:r>
              <a:rPr lang="en-US" sz="900" b="1" dirty="0">
                <a:solidFill>
                  <a:srgbClr val="082A44"/>
                </a:solidFill>
                <a:latin typeface="Nunito Bold"/>
                <a:ea typeface="Nunito Bold"/>
                <a:cs typeface="Nunito Bold"/>
                <a:sym typeface="Nunito Bold"/>
              </a:rPr>
              <a:t>Students will need to record the start temperature of each cup using the thermometer – which can done through the small hole in the top (leave the thermometer in the cup for around a minute), these thermometers can be kept in throughout the experiment. </a:t>
            </a:r>
          </a:p>
          <a:p>
            <a:pPr marL="215547" lvl="1" indent="-107773" defTabSz="829909">
              <a:lnSpc>
                <a:spcPts val="1398"/>
              </a:lnSpc>
              <a:buFontTx/>
              <a:buAutoNum type="arabicPeriod"/>
            </a:pPr>
            <a:r>
              <a:rPr lang="en-US" sz="900" b="1" dirty="0">
                <a:solidFill>
                  <a:srgbClr val="082A44"/>
                </a:solidFill>
                <a:latin typeface="Nunito Bold"/>
                <a:ea typeface="Nunito Bold"/>
                <a:cs typeface="Nunito Bold"/>
                <a:sym typeface="Nunito Bold"/>
              </a:rPr>
              <a:t>Start the stopwatch and record the temperature (on the worksheet). Depending on ability of the group they could record every 2 minutes for 20 minutes (generating 10 recordings for each cup). </a:t>
            </a:r>
          </a:p>
          <a:p>
            <a:pPr marL="215547" lvl="1" indent="-107773" defTabSz="829909">
              <a:lnSpc>
                <a:spcPts val="1398"/>
              </a:lnSpc>
              <a:buFontTx/>
              <a:buAutoNum type="arabicPeriod"/>
            </a:pPr>
            <a:r>
              <a:rPr lang="en-US" sz="900" b="1" dirty="0">
                <a:solidFill>
                  <a:srgbClr val="082A44"/>
                </a:solidFill>
                <a:latin typeface="Nunito Bold"/>
                <a:ea typeface="Nunito Bold"/>
                <a:cs typeface="Nunito Bold"/>
                <a:sym typeface="Nunito Bold"/>
              </a:rPr>
              <a:t> After 20 minutes students can calculate the difference in temperature change for each cup, the one with the smallest change in temperature is the best insulator. </a:t>
            </a:r>
          </a:p>
          <a:p>
            <a:pPr marL="215547" lvl="1" indent="-107773" defTabSz="829909">
              <a:lnSpc>
                <a:spcPts val="1398"/>
              </a:lnSpc>
              <a:buFontTx/>
              <a:buAutoNum type="arabicPeriod"/>
            </a:pPr>
            <a:r>
              <a:rPr lang="en-US" sz="900" b="1" dirty="0">
                <a:solidFill>
                  <a:srgbClr val="082A44"/>
                </a:solidFill>
                <a:latin typeface="Nunito Bold"/>
                <a:ea typeface="Nunito Bold"/>
                <a:cs typeface="Nunito Bold"/>
                <a:sym typeface="Nunito Bold"/>
              </a:rPr>
              <a:t> At the end of the session, allow the cups to cool enough to be able to be picked up to pour the water out.</a:t>
            </a:r>
          </a:p>
        </p:txBody>
      </p:sp>
      <p:sp>
        <p:nvSpPr>
          <p:cNvPr id="10" name="TextBox 10"/>
          <p:cNvSpPr txBox="1"/>
          <p:nvPr/>
        </p:nvSpPr>
        <p:spPr>
          <a:xfrm>
            <a:off x="416404" y="7213126"/>
            <a:ext cx="5464201" cy="457433"/>
          </a:xfrm>
          <a:prstGeom prst="rect">
            <a:avLst/>
          </a:prstGeom>
        </p:spPr>
        <p:txBody>
          <a:bodyPr lIns="0" tIns="0" rIns="0" bIns="0" rtlCol="0" anchor="t">
            <a:spAutoFit/>
          </a:bodyPr>
          <a:lstStyle/>
          <a:p>
            <a:pPr algn="just" defTabSz="829909">
              <a:lnSpc>
                <a:spcPts val="3946"/>
              </a:lnSpc>
            </a:pPr>
            <a:r>
              <a:rPr lang="en-US" sz="2819">
                <a:solidFill>
                  <a:srgbClr val="C1FF72"/>
                </a:solidFill>
                <a:latin typeface="More Sugar"/>
                <a:ea typeface="More Sugar"/>
                <a:cs typeface="More Sugar"/>
                <a:sym typeface="More Sugar"/>
              </a:rPr>
              <a:t>Sharing and Extending Learning...</a:t>
            </a:r>
          </a:p>
        </p:txBody>
      </p:sp>
      <p:grpSp>
        <p:nvGrpSpPr>
          <p:cNvPr id="11" name="Group 11"/>
          <p:cNvGrpSpPr/>
          <p:nvPr/>
        </p:nvGrpSpPr>
        <p:grpSpPr>
          <a:xfrm>
            <a:off x="360969" y="7670740"/>
            <a:ext cx="6198110" cy="1409381"/>
            <a:chOff x="0" y="0"/>
            <a:chExt cx="4031757" cy="916776"/>
          </a:xfrm>
        </p:grpSpPr>
        <p:sp>
          <p:nvSpPr>
            <p:cNvPr id="12" name="Freeform 12"/>
            <p:cNvSpPr/>
            <p:nvPr/>
          </p:nvSpPr>
          <p:spPr>
            <a:xfrm>
              <a:off x="10160" y="16510"/>
              <a:ext cx="4008897" cy="888836"/>
            </a:xfrm>
            <a:custGeom>
              <a:avLst/>
              <a:gdLst/>
              <a:ahLst/>
              <a:cxnLst/>
              <a:rect l="l" t="t" r="r" b="b"/>
              <a:pathLst>
                <a:path w="4008897" h="888836">
                  <a:moveTo>
                    <a:pt x="4008897" y="888836"/>
                  </a:moveTo>
                  <a:lnTo>
                    <a:pt x="0" y="881216"/>
                  </a:lnTo>
                  <a:lnTo>
                    <a:pt x="0" y="321499"/>
                  </a:lnTo>
                  <a:lnTo>
                    <a:pt x="17780" y="19050"/>
                  </a:lnTo>
                  <a:lnTo>
                    <a:pt x="1997016" y="0"/>
                  </a:lnTo>
                  <a:lnTo>
                    <a:pt x="3989847" y="5080"/>
                  </a:lnTo>
                  <a:close/>
                </a:path>
              </a:pathLst>
            </a:custGeom>
            <a:solidFill>
              <a:srgbClr val="FFFFFF"/>
            </a:solidFill>
          </p:spPr>
          <p:txBody>
            <a:bodyPr/>
            <a:lstStyle/>
            <a:p>
              <a:pPr defTabSz="829909"/>
              <a:endParaRPr lang="en-GB" sz="1634">
                <a:solidFill>
                  <a:prstClr val="black"/>
                </a:solidFill>
                <a:latin typeface="Calibri"/>
              </a:endParaRPr>
            </a:p>
          </p:txBody>
        </p:sp>
        <p:sp>
          <p:nvSpPr>
            <p:cNvPr id="13" name="Freeform 13"/>
            <p:cNvSpPr/>
            <p:nvPr/>
          </p:nvSpPr>
          <p:spPr>
            <a:xfrm>
              <a:off x="-3810" y="0"/>
              <a:ext cx="4038107" cy="915506"/>
            </a:xfrm>
            <a:custGeom>
              <a:avLst/>
              <a:gdLst/>
              <a:ahLst/>
              <a:cxnLst/>
              <a:rect l="l" t="t" r="r" b="b"/>
              <a:pathLst>
                <a:path w="4038107" h="915506">
                  <a:moveTo>
                    <a:pt x="4003817" y="21590"/>
                  </a:moveTo>
                  <a:cubicBezTo>
                    <a:pt x="4005087" y="34290"/>
                    <a:pt x="4005087" y="44450"/>
                    <a:pt x="4006357" y="54610"/>
                  </a:cubicBezTo>
                  <a:cubicBezTo>
                    <a:pt x="4008897" y="76557"/>
                    <a:pt x="4010167" y="94240"/>
                    <a:pt x="4012707" y="111291"/>
                  </a:cubicBezTo>
                  <a:cubicBezTo>
                    <a:pt x="4012707" y="135920"/>
                    <a:pt x="4025407" y="621564"/>
                    <a:pt x="4031757" y="646193"/>
                  </a:cubicBezTo>
                  <a:cubicBezTo>
                    <a:pt x="4038107" y="683453"/>
                    <a:pt x="4034297" y="721345"/>
                    <a:pt x="4034297" y="758605"/>
                  </a:cubicBezTo>
                  <a:cubicBezTo>
                    <a:pt x="4034297" y="791444"/>
                    <a:pt x="4035567" y="821757"/>
                    <a:pt x="4036837" y="854546"/>
                  </a:cubicBezTo>
                  <a:cubicBezTo>
                    <a:pt x="4036837" y="876136"/>
                    <a:pt x="4036837" y="890106"/>
                    <a:pt x="4036837" y="914236"/>
                  </a:cubicBezTo>
                  <a:cubicBezTo>
                    <a:pt x="4013977" y="914236"/>
                    <a:pt x="3993657" y="915506"/>
                    <a:pt x="3965800" y="914236"/>
                  </a:cubicBezTo>
                  <a:cubicBezTo>
                    <a:pt x="3763470" y="909156"/>
                    <a:pt x="3558028" y="915506"/>
                    <a:pt x="3355699" y="910426"/>
                  </a:cubicBezTo>
                  <a:cubicBezTo>
                    <a:pt x="3234301" y="906616"/>
                    <a:pt x="3116016" y="909156"/>
                    <a:pt x="2994619" y="906616"/>
                  </a:cubicBezTo>
                  <a:cubicBezTo>
                    <a:pt x="2938589" y="905346"/>
                    <a:pt x="2882559" y="904076"/>
                    <a:pt x="2826530" y="902806"/>
                  </a:cubicBezTo>
                  <a:cubicBezTo>
                    <a:pt x="2792289" y="902806"/>
                    <a:pt x="2761161" y="904076"/>
                    <a:pt x="2726921" y="904076"/>
                  </a:cubicBezTo>
                  <a:cubicBezTo>
                    <a:pt x="2639764" y="902806"/>
                    <a:pt x="2400081" y="904076"/>
                    <a:pt x="2312924" y="902806"/>
                  </a:cubicBezTo>
                  <a:cubicBezTo>
                    <a:pt x="2250669" y="901536"/>
                    <a:pt x="1005564" y="910426"/>
                    <a:pt x="943309" y="909156"/>
                  </a:cubicBezTo>
                  <a:cubicBezTo>
                    <a:pt x="927745" y="909156"/>
                    <a:pt x="909069" y="910426"/>
                    <a:pt x="893505" y="910426"/>
                  </a:cubicBezTo>
                  <a:cubicBezTo>
                    <a:pt x="856152" y="910426"/>
                    <a:pt x="821911" y="911696"/>
                    <a:pt x="784558" y="911696"/>
                  </a:cubicBezTo>
                  <a:cubicBezTo>
                    <a:pt x="691175" y="911696"/>
                    <a:pt x="600905" y="910426"/>
                    <a:pt x="507522" y="909156"/>
                  </a:cubicBezTo>
                  <a:cubicBezTo>
                    <a:pt x="451493" y="907886"/>
                    <a:pt x="395463" y="906616"/>
                    <a:pt x="342546" y="905346"/>
                  </a:cubicBezTo>
                  <a:cubicBezTo>
                    <a:pt x="242938" y="904076"/>
                    <a:pt x="143329" y="902806"/>
                    <a:pt x="48260" y="902806"/>
                  </a:cubicBezTo>
                  <a:cubicBezTo>
                    <a:pt x="38100" y="902806"/>
                    <a:pt x="29210" y="902806"/>
                    <a:pt x="19050" y="901536"/>
                  </a:cubicBezTo>
                  <a:cubicBezTo>
                    <a:pt x="10160" y="900266"/>
                    <a:pt x="5080" y="893916"/>
                    <a:pt x="7620" y="885026"/>
                  </a:cubicBezTo>
                  <a:cubicBezTo>
                    <a:pt x="16510" y="853334"/>
                    <a:pt x="12700" y="837546"/>
                    <a:pt x="11430" y="821126"/>
                  </a:cubicBezTo>
                  <a:cubicBezTo>
                    <a:pt x="10160" y="787655"/>
                    <a:pt x="6350" y="754816"/>
                    <a:pt x="7620" y="721345"/>
                  </a:cubicBezTo>
                  <a:cubicBezTo>
                    <a:pt x="5080" y="679664"/>
                    <a:pt x="0" y="163707"/>
                    <a:pt x="7620" y="121395"/>
                  </a:cubicBezTo>
                  <a:cubicBezTo>
                    <a:pt x="8890" y="113185"/>
                    <a:pt x="7620" y="104344"/>
                    <a:pt x="8890" y="96134"/>
                  </a:cubicBezTo>
                  <a:cubicBezTo>
                    <a:pt x="10160" y="82872"/>
                    <a:pt x="12700" y="68347"/>
                    <a:pt x="13970" y="44450"/>
                  </a:cubicBezTo>
                  <a:cubicBezTo>
                    <a:pt x="13970" y="41910"/>
                    <a:pt x="15240" y="39370"/>
                    <a:pt x="16510" y="38100"/>
                  </a:cubicBezTo>
                  <a:cubicBezTo>
                    <a:pt x="38100" y="35560"/>
                    <a:pt x="65510" y="30480"/>
                    <a:pt x="115314" y="29210"/>
                  </a:cubicBezTo>
                  <a:cubicBezTo>
                    <a:pt x="199359" y="25400"/>
                    <a:pt x="283404" y="22860"/>
                    <a:pt x="370561" y="20320"/>
                  </a:cubicBezTo>
                  <a:cubicBezTo>
                    <a:pt x="429703" y="17780"/>
                    <a:pt x="488846" y="16510"/>
                    <a:pt x="544875" y="13970"/>
                  </a:cubicBezTo>
                  <a:cubicBezTo>
                    <a:pt x="600905" y="11430"/>
                    <a:pt x="660048" y="8890"/>
                    <a:pt x="716077" y="8890"/>
                  </a:cubicBezTo>
                  <a:cubicBezTo>
                    <a:pt x="778333" y="7620"/>
                    <a:pt x="840588" y="10160"/>
                    <a:pt x="902843" y="8890"/>
                  </a:cubicBezTo>
                  <a:cubicBezTo>
                    <a:pt x="980662" y="8890"/>
                    <a:pt x="2390743" y="6350"/>
                    <a:pt x="2468562" y="5080"/>
                  </a:cubicBezTo>
                  <a:cubicBezTo>
                    <a:pt x="2543268" y="3810"/>
                    <a:pt x="2617974" y="2540"/>
                    <a:pt x="2695794" y="2540"/>
                  </a:cubicBezTo>
                  <a:cubicBezTo>
                    <a:pt x="2823417" y="1270"/>
                    <a:pt x="2947927" y="0"/>
                    <a:pt x="3075550" y="0"/>
                  </a:cubicBezTo>
                  <a:cubicBezTo>
                    <a:pt x="3128468" y="0"/>
                    <a:pt x="3184497" y="2540"/>
                    <a:pt x="3237414" y="2540"/>
                  </a:cubicBezTo>
                  <a:cubicBezTo>
                    <a:pt x="3383714" y="3810"/>
                    <a:pt x="3533126" y="5080"/>
                    <a:pt x="3679426" y="7620"/>
                  </a:cubicBezTo>
                  <a:cubicBezTo>
                    <a:pt x="3757245" y="8890"/>
                    <a:pt x="3835064" y="12700"/>
                    <a:pt x="3912883" y="16510"/>
                  </a:cubicBezTo>
                  <a:cubicBezTo>
                    <a:pt x="3931560" y="16510"/>
                    <a:pt x="3950237" y="16510"/>
                    <a:pt x="3965800" y="16510"/>
                  </a:cubicBezTo>
                  <a:cubicBezTo>
                    <a:pt x="3984767" y="17780"/>
                    <a:pt x="3993657" y="20320"/>
                    <a:pt x="4003817" y="21590"/>
                  </a:cubicBezTo>
                  <a:close/>
                  <a:moveTo>
                    <a:pt x="4013977" y="897726"/>
                  </a:moveTo>
                  <a:cubicBezTo>
                    <a:pt x="4015247" y="881216"/>
                    <a:pt x="4016517" y="868516"/>
                    <a:pt x="4016517" y="855816"/>
                  </a:cubicBezTo>
                  <a:cubicBezTo>
                    <a:pt x="4015247" y="818600"/>
                    <a:pt x="4013977" y="785129"/>
                    <a:pt x="4013977" y="749132"/>
                  </a:cubicBezTo>
                  <a:cubicBezTo>
                    <a:pt x="4013977" y="732712"/>
                    <a:pt x="4016517" y="716293"/>
                    <a:pt x="4015247" y="699873"/>
                  </a:cubicBezTo>
                  <a:cubicBezTo>
                    <a:pt x="4015247" y="684716"/>
                    <a:pt x="4013977" y="668928"/>
                    <a:pt x="4012707" y="653772"/>
                  </a:cubicBezTo>
                  <a:cubicBezTo>
                    <a:pt x="4007627" y="630405"/>
                    <a:pt x="3996197" y="146656"/>
                    <a:pt x="3996197" y="123290"/>
                  </a:cubicBezTo>
                  <a:cubicBezTo>
                    <a:pt x="3993657" y="103713"/>
                    <a:pt x="3991117" y="83504"/>
                    <a:pt x="3988577" y="63500"/>
                  </a:cubicBezTo>
                  <a:cubicBezTo>
                    <a:pt x="3987307" y="44450"/>
                    <a:pt x="3986037" y="43180"/>
                    <a:pt x="3956462" y="41910"/>
                  </a:cubicBezTo>
                  <a:cubicBezTo>
                    <a:pt x="3947124" y="41910"/>
                    <a:pt x="3940898" y="41910"/>
                    <a:pt x="3931560" y="40640"/>
                  </a:cubicBezTo>
                  <a:cubicBezTo>
                    <a:pt x="3853741" y="36830"/>
                    <a:pt x="3772809" y="31750"/>
                    <a:pt x="3694990" y="30480"/>
                  </a:cubicBezTo>
                  <a:cubicBezTo>
                    <a:pt x="3505111" y="26670"/>
                    <a:pt x="3312120" y="25400"/>
                    <a:pt x="3122242" y="22860"/>
                  </a:cubicBezTo>
                  <a:cubicBezTo>
                    <a:pt x="3094227" y="22860"/>
                    <a:pt x="3063099" y="22860"/>
                    <a:pt x="3035085" y="22860"/>
                  </a:cubicBezTo>
                  <a:cubicBezTo>
                    <a:pt x="2988393" y="22860"/>
                    <a:pt x="2941702" y="22860"/>
                    <a:pt x="2898123" y="22860"/>
                  </a:cubicBezTo>
                  <a:cubicBezTo>
                    <a:pt x="2798515" y="22860"/>
                    <a:pt x="2698906" y="22860"/>
                    <a:pt x="2602411" y="24130"/>
                  </a:cubicBezTo>
                  <a:cubicBezTo>
                    <a:pt x="2518366" y="25400"/>
                    <a:pt x="1102060" y="29210"/>
                    <a:pt x="1018015" y="29210"/>
                  </a:cubicBezTo>
                  <a:cubicBezTo>
                    <a:pt x="881054" y="29210"/>
                    <a:pt x="744092" y="26670"/>
                    <a:pt x="607131" y="33020"/>
                  </a:cubicBezTo>
                  <a:cubicBezTo>
                    <a:pt x="535537" y="36830"/>
                    <a:pt x="467056" y="36830"/>
                    <a:pt x="398576" y="38100"/>
                  </a:cubicBezTo>
                  <a:cubicBezTo>
                    <a:pt x="280291" y="41910"/>
                    <a:pt x="162006" y="45720"/>
                    <a:pt x="49530" y="50800"/>
                  </a:cubicBezTo>
                  <a:cubicBezTo>
                    <a:pt x="36830" y="50800"/>
                    <a:pt x="34290" y="53340"/>
                    <a:pt x="33020" y="66452"/>
                  </a:cubicBezTo>
                  <a:cubicBezTo>
                    <a:pt x="31750" y="77820"/>
                    <a:pt x="31750" y="89187"/>
                    <a:pt x="30480" y="100555"/>
                  </a:cubicBezTo>
                  <a:cubicBezTo>
                    <a:pt x="29210" y="119501"/>
                    <a:pt x="26670" y="137815"/>
                    <a:pt x="25400" y="156761"/>
                  </a:cubicBezTo>
                  <a:cubicBezTo>
                    <a:pt x="20320" y="176970"/>
                    <a:pt x="26670" y="670823"/>
                    <a:pt x="29210" y="691032"/>
                  </a:cubicBezTo>
                  <a:cubicBezTo>
                    <a:pt x="29210" y="712504"/>
                    <a:pt x="29210" y="734607"/>
                    <a:pt x="30480" y="756079"/>
                  </a:cubicBezTo>
                  <a:cubicBezTo>
                    <a:pt x="30480" y="771867"/>
                    <a:pt x="33020" y="787655"/>
                    <a:pt x="33020" y="803443"/>
                  </a:cubicBezTo>
                  <a:cubicBezTo>
                    <a:pt x="33020" y="820494"/>
                    <a:pt x="33020" y="837546"/>
                    <a:pt x="31750" y="855816"/>
                  </a:cubicBezTo>
                  <a:cubicBezTo>
                    <a:pt x="31750" y="859626"/>
                    <a:pt x="31750" y="862166"/>
                    <a:pt x="31750" y="865976"/>
                  </a:cubicBezTo>
                  <a:cubicBezTo>
                    <a:pt x="31750" y="876136"/>
                    <a:pt x="35560" y="879946"/>
                    <a:pt x="44450" y="879946"/>
                  </a:cubicBezTo>
                  <a:cubicBezTo>
                    <a:pt x="71736" y="879946"/>
                    <a:pt x="115314" y="881216"/>
                    <a:pt x="155780" y="881216"/>
                  </a:cubicBezTo>
                  <a:cubicBezTo>
                    <a:pt x="214923" y="881216"/>
                    <a:pt x="277178" y="878676"/>
                    <a:pt x="336320" y="881216"/>
                  </a:cubicBezTo>
                  <a:cubicBezTo>
                    <a:pt x="432816" y="885026"/>
                    <a:pt x="529312" y="887566"/>
                    <a:pt x="625807" y="886296"/>
                  </a:cubicBezTo>
                  <a:cubicBezTo>
                    <a:pt x="688063" y="885026"/>
                    <a:pt x="747205" y="887566"/>
                    <a:pt x="809460" y="887566"/>
                  </a:cubicBezTo>
                  <a:cubicBezTo>
                    <a:pt x="899730" y="887566"/>
                    <a:pt x="990000" y="886296"/>
                    <a:pt x="1080270" y="887566"/>
                  </a:cubicBezTo>
                  <a:cubicBezTo>
                    <a:pt x="1214119" y="888836"/>
                    <a:pt x="2683343" y="878676"/>
                    <a:pt x="2820304" y="881216"/>
                  </a:cubicBezTo>
                  <a:cubicBezTo>
                    <a:pt x="2879446" y="882486"/>
                    <a:pt x="2938589" y="883756"/>
                    <a:pt x="2994619" y="883756"/>
                  </a:cubicBezTo>
                  <a:cubicBezTo>
                    <a:pt x="3097340" y="886296"/>
                    <a:pt x="3196948" y="882486"/>
                    <a:pt x="3299669" y="886296"/>
                  </a:cubicBezTo>
                  <a:cubicBezTo>
                    <a:pt x="3383714" y="888836"/>
                    <a:pt x="3467758" y="888836"/>
                    <a:pt x="3551803" y="891376"/>
                  </a:cubicBezTo>
                  <a:cubicBezTo>
                    <a:pt x="3676313" y="895186"/>
                    <a:pt x="3800824" y="897726"/>
                    <a:pt x="3925334" y="898996"/>
                  </a:cubicBezTo>
                  <a:cubicBezTo>
                    <a:pt x="3972026" y="898996"/>
                    <a:pt x="3993657" y="897726"/>
                    <a:pt x="4013977" y="897726"/>
                  </a:cubicBezTo>
                  <a:close/>
                </a:path>
              </a:pathLst>
            </a:custGeom>
            <a:solidFill>
              <a:srgbClr val="082A44"/>
            </a:solidFill>
          </p:spPr>
          <p:txBody>
            <a:bodyPr/>
            <a:lstStyle/>
            <a:p>
              <a:pPr defTabSz="829909"/>
              <a:endParaRPr lang="en-GB" sz="1634">
                <a:solidFill>
                  <a:prstClr val="black"/>
                </a:solidFill>
                <a:latin typeface="Calibri"/>
              </a:endParaRPr>
            </a:p>
          </p:txBody>
        </p:sp>
      </p:grpSp>
      <p:sp>
        <p:nvSpPr>
          <p:cNvPr id="14" name="TextBox 14"/>
          <p:cNvSpPr txBox="1"/>
          <p:nvPr/>
        </p:nvSpPr>
        <p:spPr>
          <a:xfrm>
            <a:off x="565676" y="7859014"/>
            <a:ext cx="5822334" cy="1250279"/>
          </a:xfrm>
          <a:prstGeom prst="rect">
            <a:avLst/>
          </a:prstGeom>
        </p:spPr>
        <p:txBody>
          <a:bodyPr lIns="0" tIns="0" rIns="0" bIns="0" rtlCol="0" anchor="t">
            <a:spAutoFit/>
          </a:bodyPr>
          <a:lstStyle/>
          <a:p>
            <a:pPr marL="215547" lvl="1" indent="-107773" defTabSz="829909">
              <a:lnSpc>
                <a:spcPts val="1398"/>
              </a:lnSpc>
              <a:buFont typeface="Arial"/>
              <a:buChar char="•"/>
            </a:pPr>
            <a:r>
              <a:rPr lang="en-US" sz="998" b="1">
                <a:solidFill>
                  <a:srgbClr val="082A44"/>
                </a:solidFill>
                <a:latin typeface="Nunito Bold"/>
                <a:ea typeface="Nunito Bold"/>
                <a:cs typeface="Nunito Bold"/>
                <a:sym typeface="Nunito Bold"/>
              </a:rPr>
              <a:t>Students could investigate what sort of insulation there is in school or home (either the main building or in kitchens are good places to start).</a:t>
            </a:r>
          </a:p>
          <a:p>
            <a:pPr marL="215547" lvl="1" indent="-107773" defTabSz="829909">
              <a:lnSpc>
                <a:spcPts val="1398"/>
              </a:lnSpc>
              <a:buFont typeface="Arial"/>
              <a:buChar char="•"/>
            </a:pPr>
            <a:r>
              <a:rPr lang="en-US" sz="998" b="1">
                <a:solidFill>
                  <a:srgbClr val="082A44"/>
                </a:solidFill>
                <a:latin typeface="Nunito Bold"/>
                <a:ea typeface="Nunito Bold"/>
                <a:cs typeface="Nunito Bold"/>
                <a:sym typeface="Nunito Bold"/>
              </a:rPr>
              <a:t>What type of cups can be found in local coffee shops?</a:t>
            </a:r>
          </a:p>
          <a:p>
            <a:pPr marL="215547" lvl="1" indent="-107773" defTabSz="829909">
              <a:lnSpc>
                <a:spcPts val="1398"/>
              </a:lnSpc>
              <a:buFont typeface="Arial"/>
              <a:buChar char="•"/>
            </a:pPr>
            <a:r>
              <a:rPr lang="en-US" sz="998" b="1">
                <a:solidFill>
                  <a:srgbClr val="082A44"/>
                </a:solidFill>
                <a:latin typeface="Nunito Bold"/>
                <a:ea typeface="Nunito Bold"/>
                <a:cs typeface="Nunito Bold"/>
                <a:sym typeface="Nunito Bold"/>
              </a:rPr>
              <a:t>Can we investigate the ways of reducing single use coffee cups, e.g. </a:t>
            </a:r>
            <a:r>
              <a:rPr lang="en-US" sz="998" b="1" u="sng">
                <a:solidFill>
                  <a:srgbClr val="082A44"/>
                </a:solidFill>
                <a:latin typeface="Nunito Bold"/>
                <a:ea typeface="Nunito Bold"/>
                <a:cs typeface="Nunito Bold"/>
                <a:sym typeface="Nunito Bold"/>
                <a:hlinkClick r:id="rId6" tooltip="https://www.bbc.co.uk/news/business-40951041"/>
              </a:rPr>
              <a:t>Four solutions to the disposable coffee cup problem - BBC News</a:t>
            </a:r>
            <a:r>
              <a:rPr lang="en-US" sz="998" b="1">
                <a:solidFill>
                  <a:srgbClr val="082A44"/>
                </a:solidFill>
                <a:latin typeface="Nunito Bold"/>
                <a:ea typeface="Nunito Bold"/>
                <a:cs typeface="Nunito Bold"/>
                <a:sym typeface="Nunito Bold"/>
              </a:rPr>
              <a:t> or </a:t>
            </a:r>
            <a:r>
              <a:rPr lang="en-US" sz="998" b="1" u="sng">
                <a:solidFill>
                  <a:srgbClr val="082A44"/>
                </a:solidFill>
                <a:latin typeface="Nunito Bold"/>
                <a:ea typeface="Nunito Bold"/>
                <a:cs typeface="Nunito Bold"/>
                <a:sym typeface="Nunito Bold"/>
                <a:hlinkClick r:id="rId7" tooltip="https://www.bbc.co.uk/news/magazine-36882799"/>
              </a:rPr>
              <a:t>Viewpoint: The waste mountain of coffee cups - BBC News</a:t>
            </a:r>
            <a:r>
              <a:rPr lang="en-US" sz="998">
                <a:solidFill>
                  <a:srgbClr val="082A44"/>
                </a:solidFill>
                <a:latin typeface="Nunito"/>
                <a:ea typeface="Nunito"/>
                <a:cs typeface="Nunito"/>
                <a:sym typeface="Nunito"/>
              </a:rPr>
              <a:t> (weblinks).</a:t>
            </a:r>
          </a:p>
          <a:p>
            <a:pPr defTabSz="829909">
              <a:lnSpc>
                <a:spcPts val="1398"/>
              </a:lnSpc>
              <a:spcBef>
                <a:spcPct val="0"/>
              </a:spcBef>
            </a:pPr>
            <a:endParaRPr lang="en-US" sz="998">
              <a:solidFill>
                <a:srgbClr val="082A44"/>
              </a:solidFill>
              <a:latin typeface="Nunito"/>
              <a:ea typeface="Nunito"/>
              <a:cs typeface="Nunito"/>
              <a:sym typeface="Nuni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524E97"/>
        </a:solidFill>
        <a:effectLst/>
      </p:bgPr>
    </p:bg>
    <p:spTree>
      <p:nvGrpSpPr>
        <p:cNvPr id="1" name=""/>
        <p:cNvGrpSpPr/>
        <p:nvPr/>
      </p:nvGrpSpPr>
      <p:grpSpPr>
        <a:xfrm>
          <a:off x="0" y="0"/>
          <a:ext cx="0" cy="0"/>
          <a:chOff x="0" y="0"/>
          <a:chExt cx="0" cy="0"/>
        </a:xfrm>
      </p:grpSpPr>
      <p:sp>
        <p:nvSpPr>
          <p:cNvPr id="2" name="Freeform 2"/>
          <p:cNvSpPr/>
          <p:nvPr/>
        </p:nvSpPr>
        <p:spPr>
          <a:xfrm>
            <a:off x="2910727" y="9225263"/>
            <a:ext cx="1208592" cy="265891"/>
          </a:xfrm>
          <a:custGeom>
            <a:avLst/>
            <a:gdLst/>
            <a:ahLst/>
            <a:cxnLst/>
            <a:rect l="l" t="t" r="r" b="b"/>
            <a:pathLst>
              <a:path w="1331689" h="292972">
                <a:moveTo>
                  <a:pt x="0" y="0"/>
                </a:moveTo>
                <a:lnTo>
                  <a:pt x="1331689" y="0"/>
                </a:lnTo>
                <a:lnTo>
                  <a:pt x="1331689" y="292972"/>
                </a:lnTo>
                <a:lnTo>
                  <a:pt x="0" y="29297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pPr defTabSz="829909"/>
            <a:endParaRPr lang="en-GB" sz="1634">
              <a:solidFill>
                <a:prstClr val="black"/>
              </a:solidFill>
              <a:latin typeface="Calibri"/>
            </a:endParaRPr>
          </a:p>
        </p:txBody>
      </p:sp>
      <p:sp>
        <p:nvSpPr>
          <p:cNvPr id="3" name="Freeform 3"/>
          <p:cNvSpPr/>
          <p:nvPr/>
        </p:nvSpPr>
        <p:spPr>
          <a:xfrm>
            <a:off x="5868382" y="331550"/>
            <a:ext cx="711950" cy="711950"/>
          </a:xfrm>
          <a:custGeom>
            <a:avLst/>
            <a:gdLst/>
            <a:ahLst/>
            <a:cxnLst/>
            <a:rect l="l" t="t" r="r" b="b"/>
            <a:pathLst>
              <a:path w="784463" h="784463">
                <a:moveTo>
                  <a:pt x="0" y="0"/>
                </a:moveTo>
                <a:lnTo>
                  <a:pt x="784463" y="0"/>
                </a:lnTo>
                <a:lnTo>
                  <a:pt x="784463" y="784463"/>
                </a:lnTo>
                <a:lnTo>
                  <a:pt x="0" y="784463"/>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pPr defTabSz="829909"/>
            <a:endParaRPr lang="en-GB" sz="1634">
              <a:solidFill>
                <a:prstClr val="black"/>
              </a:solidFill>
              <a:latin typeface="Calibri"/>
            </a:endParaRPr>
          </a:p>
        </p:txBody>
      </p:sp>
      <p:grpSp>
        <p:nvGrpSpPr>
          <p:cNvPr id="4" name="Group 4"/>
          <p:cNvGrpSpPr/>
          <p:nvPr/>
        </p:nvGrpSpPr>
        <p:grpSpPr>
          <a:xfrm>
            <a:off x="306223" y="6970394"/>
            <a:ext cx="6231857" cy="1446095"/>
            <a:chOff x="0" y="0"/>
            <a:chExt cx="8020083" cy="1861051"/>
          </a:xfrm>
        </p:grpSpPr>
        <p:sp>
          <p:nvSpPr>
            <p:cNvPr id="5" name="Freeform 5"/>
            <p:cNvSpPr/>
            <p:nvPr/>
          </p:nvSpPr>
          <p:spPr>
            <a:xfrm>
              <a:off x="10160" y="16510"/>
              <a:ext cx="7997223" cy="1833111"/>
            </a:xfrm>
            <a:custGeom>
              <a:avLst/>
              <a:gdLst/>
              <a:ahLst/>
              <a:cxnLst/>
              <a:rect l="l" t="t" r="r" b="b"/>
              <a:pathLst>
                <a:path w="7997223" h="1833111">
                  <a:moveTo>
                    <a:pt x="7997223" y="1833111"/>
                  </a:moveTo>
                  <a:lnTo>
                    <a:pt x="0" y="1825491"/>
                  </a:lnTo>
                  <a:lnTo>
                    <a:pt x="0" y="648998"/>
                  </a:lnTo>
                  <a:lnTo>
                    <a:pt x="17780" y="19050"/>
                  </a:lnTo>
                  <a:lnTo>
                    <a:pt x="3986052" y="0"/>
                  </a:lnTo>
                  <a:lnTo>
                    <a:pt x="7978173" y="5080"/>
                  </a:lnTo>
                  <a:close/>
                </a:path>
              </a:pathLst>
            </a:custGeom>
            <a:solidFill>
              <a:srgbClr val="C1FF72"/>
            </a:solidFill>
          </p:spPr>
          <p:txBody>
            <a:bodyPr/>
            <a:lstStyle/>
            <a:p>
              <a:pPr defTabSz="829909"/>
              <a:endParaRPr lang="en-GB" sz="1634">
                <a:solidFill>
                  <a:prstClr val="black"/>
                </a:solidFill>
                <a:latin typeface="Calibri"/>
              </a:endParaRPr>
            </a:p>
          </p:txBody>
        </p:sp>
        <p:sp>
          <p:nvSpPr>
            <p:cNvPr id="6" name="Freeform 6"/>
            <p:cNvSpPr/>
            <p:nvPr/>
          </p:nvSpPr>
          <p:spPr>
            <a:xfrm>
              <a:off x="-3810" y="0"/>
              <a:ext cx="8026433" cy="1859781"/>
            </a:xfrm>
            <a:custGeom>
              <a:avLst/>
              <a:gdLst/>
              <a:ahLst/>
              <a:cxnLst/>
              <a:rect l="l" t="t" r="r" b="b"/>
              <a:pathLst>
                <a:path w="8026433" h="1859781">
                  <a:moveTo>
                    <a:pt x="7992143" y="21590"/>
                  </a:moveTo>
                  <a:cubicBezTo>
                    <a:pt x="7993413" y="34290"/>
                    <a:pt x="7993413" y="44450"/>
                    <a:pt x="7994683" y="54610"/>
                  </a:cubicBezTo>
                  <a:cubicBezTo>
                    <a:pt x="7997223" y="91168"/>
                    <a:pt x="7998493" y="130012"/>
                    <a:pt x="8001033" y="167469"/>
                  </a:cubicBezTo>
                  <a:cubicBezTo>
                    <a:pt x="8001033" y="221573"/>
                    <a:pt x="8013733" y="1288403"/>
                    <a:pt x="8020083" y="1342507"/>
                  </a:cubicBezTo>
                  <a:cubicBezTo>
                    <a:pt x="8026433" y="1424358"/>
                    <a:pt x="8022623" y="1507596"/>
                    <a:pt x="8022623" y="1589446"/>
                  </a:cubicBezTo>
                  <a:cubicBezTo>
                    <a:pt x="8022623" y="1661585"/>
                    <a:pt x="8023893" y="1728175"/>
                    <a:pt x="8025163" y="1798821"/>
                  </a:cubicBezTo>
                  <a:cubicBezTo>
                    <a:pt x="8025163" y="1820411"/>
                    <a:pt x="8025163" y="1834381"/>
                    <a:pt x="8025163" y="1858511"/>
                  </a:cubicBezTo>
                  <a:cubicBezTo>
                    <a:pt x="8002303" y="1858511"/>
                    <a:pt x="7981983" y="1859781"/>
                    <a:pt x="7941191" y="1858511"/>
                  </a:cubicBezTo>
                  <a:cubicBezTo>
                    <a:pt x="7533267" y="1853431"/>
                    <a:pt x="7119067" y="1859781"/>
                    <a:pt x="6711144" y="1854701"/>
                  </a:cubicBezTo>
                  <a:cubicBezTo>
                    <a:pt x="6466390" y="1850891"/>
                    <a:pt x="6227911" y="1853431"/>
                    <a:pt x="5983157" y="1850891"/>
                  </a:cubicBezTo>
                  <a:cubicBezTo>
                    <a:pt x="5870194" y="1849621"/>
                    <a:pt x="5757231" y="1848351"/>
                    <a:pt x="5644267" y="1847081"/>
                  </a:cubicBezTo>
                  <a:cubicBezTo>
                    <a:pt x="5575234" y="1847081"/>
                    <a:pt x="5512476" y="1848351"/>
                    <a:pt x="5443443" y="1848351"/>
                  </a:cubicBezTo>
                  <a:cubicBezTo>
                    <a:pt x="5267722" y="1847081"/>
                    <a:pt x="4784490" y="1848351"/>
                    <a:pt x="4608769" y="1847081"/>
                  </a:cubicBezTo>
                  <a:cubicBezTo>
                    <a:pt x="4483254" y="1845811"/>
                    <a:pt x="1972956" y="1854701"/>
                    <a:pt x="1847440" y="1853431"/>
                  </a:cubicBezTo>
                  <a:cubicBezTo>
                    <a:pt x="1816062" y="1853431"/>
                    <a:pt x="1778407" y="1854701"/>
                    <a:pt x="1747029" y="1854701"/>
                  </a:cubicBezTo>
                  <a:cubicBezTo>
                    <a:pt x="1671720" y="1854701"/>
                    <a:pt x="1602686" y="1855971"/>
                    <a:pt x="1527377" y="1855971"/>
                  </a:cubicBezTo>
                  <a:cubicBezTo>
                    <a:pt x="1339105" y="1855971"/>
                    <a:pt x="1157108" y="1854701"/>
                    <a:pt x="968836" y="1853431"/>
                  </a:cubicBezTo>
                  <a:cubicBezTo>
                    <a:pt x="855873" y="1852161"/>
                    <a:pt x="742909" y="1850891"/>
                    <a:pt x="636221" y="1849621"/>
                  </a:cubicBezTo>
                  <a:cubicBezTo>
                    <a:pt x="435398" y="1848351"/>
                    <a:pt x="234574" y="1847081"/>
                    <a:pt x="48260" y="1847081"/>
                  </a:cubicBezTo>
                  <a:cubicBezTo>
                    <a:pt x="38100" y="1847081"/>
                    <a:pt x="29210" y="1847081"/>
                    <a:pt x="19050" y="1845811"/>
                  </a:cubicBezTo>
                  <a:cubicBezTo>
                    <a:pt x="10160" y="1844541"/>
                    <a:pt x="5080" y="1838191"/>
                    <a:pt x="7620" y="1829301"/>
                  </a:cubicBezTo>
                  <a:cubicBezTo>
                    <a:pt x="16510" y="1797540"/>
                    <a:pt x="12700" y="1762858"/>
                    <a:pt x="11430" y="1726788"/>
                  </a:cubicBezTo>
                  <a:cubicBezTo>
                    <a:pt x="10160" y="1653262"/>
                    <a:pt x="6350" y="1581122"/>
                    <a:pt x="7620" y="1507596"/>
                  </a:cubicBezTo>
                  <a:cubicBezTo>
                    <a:pt x="5080" y="1416034"/>
                    <a:pt x="0" y="282614"/>
                    <a:pt x="7620" y="189665"/>
                  </a:cubicBezTo>
                  <a:cubicBezTo>
                    <a:pt x="8890" y="171631"/>
                    <a:pt x="7620" y="152208"/>
                    <a:pt x="8890" y="134174"/>
                  </a:cubicBezTo>
                  <a:cubicBezTo>
                    <a:pt x="10160" y="105041"/>
                    <a:pt x="12700" y="73133"/>
                    <a:pt x="13970" y="44450"/>
                  </a:cubicBezTo>
                  <a:cubicBezTo>
                    <a:pt x="13970" y="41910"/>
                    <a:pt x="15240" y="39370"/>
                    <a:pt x="16510" y="38100"/>
                  </a:cubicBezTo>
                  <a:cubicBezTo>
                    <a:pt x="38100" y="35560"/>
                    <a:pt x="77680" y="30480"/>
                    <a:pt x="178092" y="29210"/>
                  </a:cubicBezTo>
                  <a:cubicBezTo>
                    <a:pt x="347537" y="25400"/>
                    <a:pt x="516982" y="22860"/>
                    <a:pt x="692703" y="20320"/>
                  </a:cubicBezTo>
                  <a:cubicBezTo>
                    <a:pt x="811942" y="17780"/>
                    <a:pt x="931182" y="16510"/>
                    <a:pt x="1044145" y="13970"/>
                  </a:cubicBezTo>
                  <a:cubicBezTo>
                    <a:pt x="1157108" y="11430"/>
                    <a:pt x="1276348" y="8890"/>
                    <a:pt x="1389311" y="8890"/>
                  </a:cubicBezTo>
                  <a:cubicBezTo>
                    <a:pt x="1514826" y="7620"/>
                    <a:pt x="1640341" y="10160"/>
                    <a:pt x="1765856" y="8890"/>
                  </a:cubicBezTo>
                  <a:cubicBezTo>
                    <a:pt x="1922749" y="8890"/>
                    <a:pt x="4765662" y="6350"/>
                    <a:pt x="4922556" y="5080"/>
                  </a:cubicBezTo>
                  <a:cubicBezTo>
                    <a:pt x="5073174" y="3810"/>
                    <a:pt x="5223792" y="2540"/>
                    <a:pt x="5380686" y="2540"/>
                  </a:cubicBezTo>
                  <a:cubicBezTo>
                    <a:pt x="5637991" y="1270"/>
                    <a:pt x="5889021" y="0"/>
                    <a:pt x="6146327" y="0"/>
                  </a:cubicBezTo>
                  <a:cubicBezTo>
                    <a:pt x="6253015" y="0"/>
                    <a:pt x="6365978" y="2540"/>
                    <a:pt x="6472665" y="2540"/>
                  </a:cubicBezTo>
                  <a:cubicBezTo>
                    <a:pt x="6767626" y="3810"/>
                    <a:pt x="7068861" y="5080"/>
                    <a:pt x="7363821" y="7620"/>
                  </a:cubicBezTo>
                  <a:cubicBezTo>
                    <a:pt x="7520715" y="8890"/>
                    <a:pt x="7677609" y="12700"/>
                    <a:pt x="7834503" y="16510"/>
                  </a:cubicBezTo>
                  <a:cubicBezTo>
                    <a:pt x="7872157" y="16510"/>
                    <a:pt x="7909812" y="16510"/>
                    <a:pt x="7941191" y="16510"/>
                  </a:cubicBezTo>
                  <a:cubicBezTo>
                    <a:pt x="7973093" y="17780"/>
                    <a:pt x="7981983" y="20320"/>
                    <a:pt x="7992143" y="21590"/>
                  </a:cubicBezTo>
                  <a:close/>
                  <a:moveTo>
                    <a:pt x="8002303" y="1842001"/>
                  </a:moveTo>
                  <a:cubicBezTo>
                    <a:pt x="8003573" y="1825491"/>
                    <a:pt x="8004843" y="1812791"/>
                    <a:pt x="8004843" y="1800091"/>
                  </a:cubicBezTo>
                  <a:cubicBezTo>
                    <a:pt x="8003573" y="1721239"/>
                    <a:pt x="8002303" y="1647712"/>
                    <a:pt x="8002303" y="1568637"/>
                  </a:cubicBezTo>
                  <a:cubicBezTo>
                    <a:pt x="8002303" y="1532567"/>
                    <a:pt x="8004843" y="1496497"/>
                    <a:pt x="8003573" y="1460428"/>
                  </a:cubicBezTo>
                  <a:cubicBezTo>
                    <a:pt x="8003573" y="1427132"/>
                    <a:pt x="8002303" y="1392450"/>
                    <a:pt x="8001033" y="1359155"/>
                  </a:cubicBezTo>
                  <a:cubicBezTo>
                    <a:pt x="7995953" y="1307825"/>
                    <a:pt x="7984523" y="245157"/>
                    <a:pt x="7984523" y="193827"/>
                  </a:cubicBezTo>
                  <a:cubicBezTo>
                    <a:pt x="7981983" y="150821"/>
                    <a:pt x="7979443" y="106428"/>
                    <a:pt x="7976903" y="63500"/>
                  </a:cubicBezTo>
                  <a:cubicBezTo>
                    <a:pt x="7975633" y="44450"/>
                    <a:pt x="7974363" y="43180"/>
                    <a:pt x="7922363" y="41910"/>
                  </a:cubicBezTo>
                  <a:cubicBezTo>
                    <a:pt x="7903536" y="41910"/>
                    <a:pt x="7890984" y="41910"/>
                    <a:pt x="7872157" y="40640"/>
                  </a:cubicBezTo>
                  <a:cubicBezTo>
                    <a:pt x="7715263" y="36830"/>
                    <a:pt x="7552093" y="31750"/>
                    <a:pt x="7395200" y="30480"/>
                  </a:cubicBezTo>
                  <a:cubicBezTo>
                    <a:pt x="7012380" y="26670"/>
                    <a:pt x="6623283" y="25400"/>
                    <a:pt x="6240463" y="22860"/>
                  </a:cubicBezTo>
                  <a:cubicBezTo>
                    <a:pt x="6183982" y="22860"/>
                    <a:pt x="6121224" y="22860"/>
                    <a:pt x="6064742" y="22860"/>
                  </a:cubicBezTo>
                  <a:cubicBezTo>
                    <a:pt x="5970606" y="22860"/>
                    <a:pt x="5876470" y="22860"/>
                    <a:pt x="5788609" y="22860"/>
                  </a:cubicBezTo>
                  <a:cubicBezTo>
                    <a:pt x="5587785" y="22860"/>
                    <a:pt x="5386961" y="22860"/>
                    <a:pt x="5192413" y="24130"/>
                  </a:cubicBezTo>
                  <a:cubicBezTo>
                    <a:pt x="5022968" y="25400"/>
                    <a:pt x="2167504" y="29210"/>
                    <a:pt x="1998059" y="29210"/>
                  </a:cubicBezTo>
                  <a:cubicBezTo>
                    <a:pt x="1721926" y="29210"/>
                    <a:pt x="1445793" y="26670"/>
                    <a:pt x="1169660" y="33020"/>
                  </a:cubicBezTo>
                  <a:cubicBezTo>
                    <a:pt x="1025318" y="36830"/>
                    <a:pt x="887251" y="36830"/>
                    <a:pt x="749185" y="38100"/>
                  </a:cubicBezTo>
                  <a:cubicBezTo>
                    <a:pt x="510707" y="41910"/>
                    <a:pt x="272228" y="45720"/>
                    <a:pt x="49530" y="50800"/>
                  </a:cubicBezTo>
                  <a:cubicBezTo>
                    <a:pt x="36830" y="50800"/>
                    <a:pt x="34290" y="53340"/>
                    <a:pt x="33020" y="68971"/>
                  </a:cubicBezTo>
                  <a:cubicBezTo>
                    <a:pt x="31750" y="93942"/>
                    <a:pt x="31750" y="118913"/>
                    <a:pt x="30480" y="143885"/>
                  </a:cubicBezTo>
                  <a:cubicBezTo>
                    <a:pt x="29210" y="185504"/>
                    <a:pt x="26670" y="225735"/>
                    <a:pt x="25400" y="267354"/>
                  </a:cubicBezTo>
                  <a:cubicBezTo>
                    <a:pt x="20320" y="311747"/>
                    <a:pt x="26670" y="1396612"/>
                    <a:pt x="29210" y="1441005"/>
                  </a:cubicBezTo>
                  <a:cubicBezTo>
                    <a:pt x="29210" y="1488174"/>
                    <a:pt x="29210" y="1536729"/>
                    <a:pt x="30480" y="1583897"/>
                  </a:cubicBezTo>
                  <a:cubicBezTo>
                    <a:pt x="30480" y="1618579"/>
                    <a:pt x="33020" y="1653262"/>
                    <a:pt x="33020" y="1687944"/>
                  </a:cubicBezTo>
                  <a:cubicBezTo>
                    <a:pt x="33020" y="1725401"/>
                    <a:pt x="33020" y="1762858"/>
                    <a:pt x="31750" y="1800091"/>
                  </a:cubicBezTo>
                  <a:cubicBezTo>
                    <a:pt x="31750" y="1803901"/>
                    <a:pt x="31750" y="1806441"/>
                    <a:pt x="31750" y="1810251"/>
                  </a:cubicBezTo>
                  <a:cubicBezTo>
                    <a:pt x="31750" y="1820411"/>
                    <a:pt x="35560" y="1824221"/>
                    <a:pt x="44450" y="1824221"/>
                  </a:cubicBezTo>
                  <a:cubicBezTo>
                    <a:pt x="90232" y="1824221"/>
                    <a:pt x="178092" y="1825491"/>
                    <a:pt x="259677" y="1825491"/>
                  </a:cubicBezTo>
                  <a:cubicBezTo>
                    <a:pt x="378916" y="1825491"/>
                    <a:pt x="504431" y="1822951"/>
                    <a:pt x="623670" y="1825491"/>
                  </a:cubicBezTo>
                  <a:cubicBezTo>
                    <a:pt x="818218" y="1829301"/>
                    <a:pt x="1012766" y="1831841"/>
                    <a:pt x="1207314" y="1830571"/>
                  </a:cubicBezTo>
                  <a:cubicBezTo>
                    <a:pt x="1332829" y="1829301"/>
                    <a:pt x="1452069" y="1831841"/>
                    <a:pt x="1577584" y="1831841"/>
                  </a:cubicBezTo>
                  <a:cubicBezTo>
                    <a:pt x="1759580" y="1831841"/>
                    <a:pt x="1941577" y="1830571"/>
                    <a:pt x="2123573" y="1831841"/>
                  </a:cubicBezTo>
                  <a:cubicBezTo>
                    <a:pt x="2393430" y="1833111"/>
                    <a:pt x="5355583" y="1822951"/>
                    <a:pt x="5631716" y="1825491"/>
                  </a:cubicBezTo>
                  <a:cubicBezTo>
                    <a:pt x="5750955" y="1826761"/>
                    <a:pt x="5870194" y="1828031"/>
                    <a:pt x="5983157" y="1828031"/>
                  </a:cubicBezTo>
                  <a:cubicBezTo>
                    <a:pt x="6190257" y="1830571"/>
                    <a:pt x="6391081" y="1826761"/>
                    <a:pt x="6598180" y="1830571"/>
                  </a:cubicBezTo>
                  <a:cubicBezTo>
                    <a:pt x="6767626" y="1833111"/>
                    <a:pt x="6937071" y="1833111"/>
                    <a:pt x="7106516" y="1835651"/>
                  </a:cubicBezTo>
                  <a:cubicBezTo>
                    <a:pt x="7357546" y="1839461"/>
                    <a:pt x="7608575" y="1842001"/>
                    <a:pt x="7859606" y="1843271"/>
                  </a:cubicBezTo>
                  <a:cubicBezTo>
                    <a:pt x="7953742" y="1843271"/>
                    <a:pt x="7981983" y="1842001"/>
                    <a:pt x="8002303" y="1842001"/>
                  </a:cubicBezTo>
                  <a:close/>
                </a:path>
              </a:pathLst>
            </a:custGeom>
            <a:solidFill>
              <a:srgbClr val="082A44"/>
            </a:solidFill>
          </p:spPr>
          <p:txBody>
            <a:bodyPr/>
            <a:lstStyle/>
            <a:p>
              <a:pPr defTabSz="829909"/>
              <a:endParaRPr lang="en-GB" sz="1634">
                <a:solidFill>
                  <a:prstClr val="black"/>
                </a:solidFill>
                <a:latin typeface="Calibri"/>
              </a:endParaRPr>
            </a:p>
          </p:txBody>
        </p:sp>
      </p:grpSp>
      <p:sp>
        <p:nvSpPr>
          <p:cNvPr id="7" name="Freeform 7"/>
          <p:cNvSpPr/>
          <p:nvPr/>
        </p:nvSpPr>
        <p:spPr>
          <a:xfrm>
            <a:off x="1169330" y="7657032"/>
            <a:ext cx="707843" cy="706833"/>
          </a:xfrm>
          <a:custGeom>
            <a:avLst/>
            <a:gdLst/>
            <a:ahLst/>
            <a:cxnLst/>
            <a:rect l="l" t="t" r="r" b="b"/>
            <a:pathLst>
              <a:path w="779938" h="778825">
                <a:moveTo>
                  <a:pt x="0" y="0"/>
                </a:moveTo>
                <a:lnTo>
                  <a:pt x="779937" y="0"/>
                </a:lnTo>
                <a:lnTo>
                  <a:pt x="779937" y="778825"/>
                </a:lnTo>
                <a:lnTo>
                  <a:pt x="0" y="778825"/>
                </a:lnTo>
                <a:lnTo>
                  <a:pt x="0" y="0"/>
                </a:lnTo>
                <a:close/>
              </a:path>
            </a:pathLst>
          </a:custGeom>
          <a:blipFill>
            <a:blip r:embed="rId6"/>
            <a:stretch>
              <a:fillRect/>
            </a:stretch>
          </a:blipFill>
        </p:spPr>
        <p:txBody>
          <a:bodyPr/>
          <a:lstStyle/>
          <a:p>
            <a:pPr defTabSz="829909"/>
            <a:endParaRPr lang="en-GB" sz="1634">
              <a:solidFill>
                <a:prstClr val="black"/>
              </a:solidFill>
              <a:latin typeface="Calibri"/>
            </a:endParaRPr>
          </a:p>
        </p:txBody>
      </p:sp>
      <p:sp>
        <p:nvSpPr>
          <p:cNvPr id="8" name="Freeform 8"/>
          <p:cNvSpPr/>
          <p:nvPr/>
        </p:nvSpPr>
        <p:spPr>
          <a:xfrm>
            <a:off x="1946328" y="7657032"/>
            <a:ext cx="707843" cy="706833"/>
          </a:xfrm>
          <a:custGeom>
            <a:avLst/>
            <a:gdLst/>
            <a:ahLst/>
            <a:cxnLst/>
            <a:rect l="l" t="t" r="r" b="b"/>
            <a:pathLst>
              <a:path w="779938" h="778825">
                <a:moveTo>
                  <a:pt x="0" y="0"/>
                </a:moveTo>
                <a:lnTo>
                  <a:pt x="779938" y="0"/>
                </a:lnTo>
                <a:lnTo>
                  <a:pt x="779938" y="778825"/>
                </a:lnTo>
                <a:lnTo>
                  <a:pt x="0" y="778825"/>
                </a:lnTo>
                <a:lnTo>
                  <a:pt x="0" y="0"/>
                </a:lnTo>
                <a:close/>
              </a:path>
            </a:pathLst>
          </a:custGeom>
          <a:blipFill>
            <a:blip r:embed="rId7"/>
            <a:stretch>
              <a:fillRect/>
            </a:stretch>
          </a:blipFill>
        </p:spPr>
        <p:txBody>
          <a:bodyPr/>
          <a:lstStyle/>
          <a:p>
            <a:pPr defTabSz="829909"/>
            <a:endParaRPr lang="en-GB" sz="1634">
              <a:solidFill>
                <a:prstClr val="black"/>
              </a:solidFill>
              <a:latin typeface="Calibri"/>
            </a:endParaRPr>
          </a:p>
        </p:txBody>
      </p:sp>
      <p:sp>
        <p:nvSpPr>
          <p:cNvPr id="9" name="Freeform 9"/>
          <p:cNvSpPr/>
          <p:nvPr/>
        </p:nvSpPr>
        <p:spPr>
          <a:xfrm>
            <a:off x="394734" y="7657032"/>
            <a:ext cx="706833" cy="706833"/>
          </a:xfrm>
          <a:custGeom>
            <a:avLst/>
            <a:gdLst/>
            <a:ahLst/>
            <a:cxnLst/>
            <a:rect l="l" t="t" r="r" b="b"/>
            <a:pathLst>
              <a:path w="778825" h="778825">
                <a:moveTo>
                  <a:pt x="0" y="0"/>
                </a:moveTo>
                <a:lnTo>
                  <a:pt x="778825" y="0"/>
                </a:lnTo>
                <a:lnTo>
                  <a:pt x="778825" y="778825"/>
                </a:lnTo>
                <a:lnTo>
                  <a:pt x="0" y="778825"/>
                </a:lnTo>
                <a:lnTo>
                  <a:pt x="0" y="0"/>
                </a:lnTo>
                <a:close/>
              </a:path>
            </a:pathLst>
          </a:custGeom>
          <a:blipFill>
            <a:blip r:embed="rId8"/>
            <a:stretch>
              <a:fillRect/>
            </a:stretch>
          </a:blipFill>
        </p:spPr>
        <p:txBody>
          <a:bodyPr/>
          <a:lstStyle/>
          <a:p>
            <a:pPr defTabSz="829909"/>
            <a:endParaRPr lang="en-GB" sz="1634">
              <a:solidFill>
                <a:prstClr val="black"/>
              </a:solidFill>
              <a:latin typeface="Calibri"/>
            </a:endParaRPr>
          </a:p>
        </p:txBody>
      </p:sp>
      <p:sp>
        <p:nvSpPr>
          <p:cNvPr id="10" name="TextBox 10"/>
          <p:cNvSpPr txBox="1"/>
          <p:nvPr/>
        </p:nvSpPr>
        <p:spPr>
          <a:xfrm>
            <a:off x="394734" y="6996328"/>
            <a:ext cx="5464201" cy="457433"/>
          </a:xfrm>
          <a:prstGeom prst="rect">
            <a:avLst/>
          </a:prstGeom>
        </p:spPr>
        <p:txBody>
          <a:bodyPr lIns="0" tIns="0" rIns="0" bIns="0" rtlCol="0" anchor="t">
            <a:spAutoFit/>
          </a:bodyPr>
          <a:lstStyle/>
          <a:p>
            <a:pPr algn="just" defTabSz="829909">
              <a:lnSpc>
                <a:spcPts val="3946"/>
              </a:lnSpc>
            </a:pPr>
            <a:r>
              <a:rPr lang="en-US" sz="2819">
                <a:solidFill>
                  <a:srgbClr val="524E97"/>
                </a:solidFill>
                <a:latin typeface="More Sugar"/>
                <a:ea typeface="More Sugar"/>
                <a:cs typeface="More Sugar"/>
                <a:sym typeface="More Sugar"/>
              </a:rPr>
              <a:t>Skills Builder</a:t>
            </a:r>
          </a:p>
        </p:txBody>
      </p:sp>
      <p:sp>
        <p:nvSpPr>
          <p:cNvPr id="11" name="TextBox 11"/>
          <p:cNvSpPr txBox="1"/>
          <p:nvPr/>
        </p:nvSpPr>
        <p:spPr>
          <a:xfrm>
            <a:off x="380008" y="7390546"/>
            <a:ext cx="5950379" cy="208903"/>
          </a:xfrm>
          <a:prstGeom prst="rect">
            <a:avLst/>
          </a:prstGeom>
        </p:spPr>
        <p:txBody>
          <a:bodyPr lIns="0" tIns="0" rIns="0" bIns="0" rtlCol="0" anchor="t">
            <a:spAutoFit/>
          </a:bodyPr>
          <a:lstStyle/>
          <a:p>
            <a:pPr defTabSz="829909">
              <a:lnSpc>
                <a:spcPts val="1651"/>
              </a:lnSpc>
              <a:spcBef>
                <a:spcPct val="0"/>
              </a:spcBef>
            </a:pPr>
            <a:r>
              <a:rPr lang="en-US" sz="1179" b="1">
                <a:solidFill>
                  <a:srgbClr val="082A44"/>
                </a:solidFill>
                <a:latin typeface="Nunito Bold"/>
                <a:ea typeface="Nunito Bold"/>
                <a:cs typeface="Nunito Bold"/>
                <a:sym typeface="Nunito Bold"/>
              </a:rPr>
              <a:t>These activities will help pupils develop essential life skills in...</a:t>
            </a:r>
          </a:p>
        </p:txBody>
      </p:sp>
      <p:sp>
        <p:nvSpPr>
          <p:cNvPr id="12" name="TextBox 12"/>
          <p:cNvSpPr txBox="1"/>
          <p:nvPr/>
        </p:nvSpPr>
        <p:spPr>
          <a:xfrm>
            <a:off x="4741660" y="7827383"/>
            <a:ext cx="2005866" cy="426912"/>
          </a:xfrm>
          <a:prstGeom prst="rect">
            <a:avLst/>
          </a:prstGeom>
        </p:spPr>
        <p:txBody>
          <a:bodyPr lIns="0" tIns="0" rIns="0" bIns="0" rtlCol="0" anchor="t">
            <a:spAutoFit/>
          </a:bodyPr>
          <a:lstStyle/>
          <a:p>
            <a:pPr defTabSz="829909">
              <a:lnSpc>
                <a:spcPts val="1651"/>
              </a:lnSpc>
            </a:pPr>
            <a:r>
              <a:rPr lang="en-US" sz="1179" b="1">
                <a:solidFill>
                  <a:srgbClr val="082A44"/>
                </a:solidFill>
                <a:latin typeface="Nunito Bold"/>
                <a:ea typeface="Nunito Bold"/>
                <a:cs typeface="Nunito Bold"/>
                <a:sym typeface="Nunito Bold"/>
              </a:rPr>
              <a:t>For more info, visit:</a:t>
            </a:r>
          </a:p>
          <a:p>
            <a:pPr defTabSz="829909">
              <a:lnSpc>
                <a:spcPts val="1651"/>
              </a:lnSpc>
              <a:spcBef>
                <a:spcPct val="0"/>
              </a:spcBef>
            </a:pPr>
            <a:r>
              <a:rPr lang="en-US" sz="1179" b="1" u="sng">
                <a:solidFill>
                  <a:srgbClr val="004AAD"/>
                </a:solidFill>
                <a:latin typeface="Nunito Bold"/>
                <a:ea typeface="Nunito Bold"/>
                <a:cs typeface="Nunito Bold"/>
                <a:sym typeface="Nunito Bold"/>
                <a:hlinkClick r:id="rId9" tooltip="http://www.skillsbuilder.org"/>
              </a:rPr>
              <a:t>www.skillsbuilder.org</a:t>
            </a:r>
          </a:p>
        </p:txBody>
      </p:sp>
      <p:grpSp>
        <p:nvGrpSpPr>
          <p:cNvPr id="13" name="Group 13"/>
          <p:cNvGrpSpPr/>
          <p:nvPr/>
        </p:nvGrpSpPr>
        <p:grpSpPr>
          <a:xfrm>
            <a:off x="331534" y="3971768"/>
            <a:ext cx="6198110" cy="2867052"/>
            <a:chOff x="0" y="0"/>
            <a:chExt cx="4031757" cy="1864965"/>
          </a:xfrm>
        </p:grpSpPr>
        <p:sp>
          <p:nvSpPr>
            <p:cNvPr id="14" name="Freeform 14"/>
            <p:cNvSpPr/>
            <p:nvPr/>
          </p:nvSpPr>
          <p:spPr>
            <a:xfrm>
              <a:off x="10160" y="16510"/>
              <a:ext cx="4008897" cy="1837025"/>
            </a:xfrm>
            <a:custGeom>
              <a:avLst/>
              <a:gdLst/>
              <a:ahLst/>
              <a:cxnLst/>
              <a:rect l="l" t="t" r="r" b="b"/>
              <a:pathLst>
                <a:path w="4008897" h="1837025">
                  <a:moveTo>
                    <a:pt x="4008897" y="1837025"/>
                  </a:moveTo>
                  <a:lnTo>
                    <a:pt x="0" y="1829405"/>
                  </a:lnTo>
                  <a:lnTo>
                    <a:pt x="0" y="650355"/>
                  </a:lnTo>
                  <a:lnTo>
                    <a:pt x="17780" y="19050"/>
                  </a:lnTo>
                  <a:lnTo>
                    <a:pt x="1997016" y="0"/>
                  </a:lnTo>
                  <a:lnTo>
                    <a:pt x="3989847" y="5080"/>
                  </a:lnTo>
                  <a:close/>
                </a:path>
              </a:pathLst>
            </a:custGeom>
            <a:solidFill>
              <a:srgbClr val="FFFFFF"/>
            </a:solidFill>
          </p:spPr>
          <p:txBody>
            <a:bodyPr/>
            <a:lstStyle/>
            <a:p>
              <a:pPr defTabSz="829909"/>
              <a:endParaRPr lang="en-GB" sz="1634">
                <a:solidFill>
                  <a:prstClr val="black"/>
                </a:solidFill>
                <a:latin typeface="Calibri"/>
              </a:endParaRPr>
            </a:p>
          </p:txBody>
        </p:sp>
        <p:sp>
          <p:nvSpPr>
            <p:cNvPr id="15" name="Freeform 15"/>
            <p:cNvSpPr/>
            <p:nvPr/>
          </p:nvSpPr>
          <p:spPr>
            <a:xfrm>
              <a:off x="-3810" y="0"/>
              <a:ext cx="4038107" cy="1863695"/>
            </a:xfrm>
            <a:custGeom>
              <a:avLst/>
              <a:gdLst/>
              <a:ahLst/>
              <a:cxnLst/>
              <a:rect l="l" t="t" r="r" b="b"/>
              <a:pathLst>
                <a:path w="4038107" h="1863695">
                  <a:moveTo>
                    <a:pt x="4003817" y="21590"/>
                  </a:moveTo>
                  <a:cubicBezTo>
                    <a:pt x="4005087" y="34290"/>
                    <a:pt x="4005087" y="44450"/>
                    <a:pt x="4006357" y="54610"/>
                  </a:cubicBezTo>
                  <a:cubicBezTo>
                    <a:pt x="4008897" y="91228"/>
                    <a:pt x="4010167" y="130160"/>
                    <a:pt x="4012707" y="167702"/>
                  </a:cubicBezTo>
                  <a:cubicBezTo>
                    <a:pt x="4012707" y="221928"/>
                    <a:pt x="4025407" y="1291167"/>
                    <a:pt x="4031757" y="1345394"/>
                  </a:cubicBezTo>
                  <a:cubicBezTo>
                    <a:pt x="4038107" y="1427429"/>
                    <a:pt x="4034297" y="1510855"/>
                    <a:pt x="4034297" y="1592890"/>
                  </a:cubicBezTo>
                  <a:cubicBezTo>
                    <a:pt x="4034297" y="1665192"/>
                    <a:pt x="4035567" y="1731932"/>
                    <a:pt x="4036837" y="1802735"/>
                  </a:cubicBezTo>
                  <a:cubicBezTo>
                    <a:pt x="4036837" y="1824325"/>
                    <a:pt x="4036837" y="1838295"/>
                    <a:pt x="4036837" y="1862425"/>
                  </a:cubicBezTo>
                  <a:cubicBezTo>
                    <a:pt x="4013977" y="1862425"/>
                    <a:pt x="3993657" y="1863695"/>
                    <a:pt x="3965800" y="1862425"/>
                  </a:cubicBezTo>
                  <a:cubicBezTo>
                    <a:pt x="3763470" y="1857345"/>
                    <a:pt x="3558028" y="1863695"/>
                    <a:pt x="3355699" y="1858615"/>
                  </a:cubicBezTo>
                  <a:cubicBezTo>
                    <a:pt x="3234301" y="1854805"/>
                    <a:pt x="3116016" y="1857345"/>
                    <a:pt x="2994619" y="1854805"/>
                  </a:cubicBezTo>
                  <a:cubicBezTo>
                    <a:pt x="2938589" y="1853535"/>
                    <a:pt x="2882559" y="1852265"/>
                    <a:pt x="2826530" y="1850995"/>
                  </a:cubicBezTo>
                  <a:cubicBezTo>
                    <a:pt x="2792289" y="1850995"/>
                    <a:pt x="2761161" y="1852265"/>
                    <a:pt x="2726921" y="1852265"/>
                  </a:cubicBezTo>
                  <a:cubicBezTo>
                    <a:pt x="2639764" y="1850995"/>
                    <a:pt x="2400081" y="1852265"/>
                    <a:pt x="2312924" y="1850995"/>
                  </a:cubicBezTo>
                  <a:cubicBezTo>
                    <a:pt x="2250669" y="1849725"/>
                    <a:pt x="1005564" y="1858615"/>
                    <a:pt x="943309" y="1857345"/>
                  </a:cubicBezTo>
                  <a:cubicBezTo>
                    <a:pt x="927745" y="1857345"/>
                    <a:pt x="909069" y="1858615"/>
                    <a:pt x="893505" y="1858615"/>
                  </a:cubicBezTo>
                  <a:cubicBezTo>
                    <a:pt x="856152" y="1858615"/>
                    <a:pt x="821911" y="1859885"/>
                    <a:pt x="784558" y="1859885"/>
                  </a:cubicBezTo>
                  <a:cubicBezTo>
                    <a:pt x="691175" y="1859885"/>
                    <a:pt x="600905" y="1858615"/>
                    <a:pt x="507522" y="1857345"/>
                  </a:cubicBezTo>
                  <a:cubicBezTo>
                    <a:pt x="451493" y="1856075"/>
                    <a:pt x="395463" y="1854805"/>
                    <a:pt x="342546" y="1853535"/>
                  </a:cubicBezTo>
                  <a:cubicBezTo>
                    <a:pt x="242938" y="1852265"/>
                    <a:pt x="143329" y="1850995"/>
                    <a:pt x="48260" y="1850995"/>
                  </a:cubicBezTo>
                  <a:cubicBezTo>
                    <a:pt x="38100" y="1850995"/>
                    <a:pt x="29210" y="1850995"/>
                    <a:pt x="19050" y="1849725"/>
                  </a:cubicBezTo>
                  <a:cubicBezTo>
                    <a:pt x="10160" y="1848455"/>
                    <a:pt x="5080" y="1842105"/>
                    <a:pt x="7620" y="1833215"/>
                  </a:cubicBezTo>
                  <a:cubicBezTo>
                    <a:pt x="16510" y="1801454"/>
                    <a:pt x="12700" y="1766693"/>
                    <a:pt x="11430" y="1730542"/>
                  </a:cubicBezTo>
                  <a:cubicBezTo>
                    <a:pt x="10160" y="1656849"/>
                    <a:pt x="6350" y="1584547"/>
                    <a:pt x="7620" y="1510855"/>
                  </a:cubicBezTo>
                  <a:cubicBezTo>
                    <a:pt x="5080" y="1419086"/>
                    <a:pt x="0" y="283107"/>
                    <a:pt x="7620" y="189948"/>
                  </a:cubicBezTo>
                  <a:cubicBezTo>
                    <a:pt x="8890" y="171873"/>
                    <a:pt x="7620" y="152407"/>
                    <a:pt x="8890" y="134331"/>
                  </a:cubicBezTo>
                  <a:cubicBezTo>
                    <a:pt x="10160" y="105132"/>
                    <a:pt x="12700" y="73153"/>
                    <a:pt x="13970" y="44450"/>
                  </a:cubicBezTo>
                  <a:cubicBezTo>
                    <a:pt x="13970" y="41910"/>
                    <a:pt x="15240" y="39370"/>
                    <a:pt x="16510" y="38100"/>
                  </a:cubicBezTo>
                  <a:cubicBezTo>
                    <a:pt x="38100" y="35560"/>
                    <a:pt x="65510" y="30480"/>
                    <a:pt x="115314" y="29210"/>
                  </a:cubicBezTo>
                  <a:cubicBezTo>
                    <a:pt x="199359" y="25400"/>
                    <a:pt x="283404" y="22860"/>
                    <a:pt x="370561" y="20320"/>
                  </a:cubicBezTo>
                  <a:cubicBezTo>
                    <a:pt x="429703" y="17780"/>
                    <a:pt x="488846" y="16510"/>
                    <a:pt x="544875" y="13970"/>
                  </a:cubicBezTo>
                  <a:cubicBezTo>
                    <a:pt x="600905" y="11430"/>
                    <a:pt x="660048" y="8890"/>
                    <a:pt x="716077" y="8890"/>
                  </a:cubicBezTo>
                  <a:cubicBezTo>
                    <a:pt x="778333" y="7620"/>
                    <a:pt x="840588" y="10160"/>
                    <a:pt x="902843" y="8890"/>
                  </a:cubicBezTo>
                  <a:cubicBezTo>
                    <a:pt x="980662" y="8890"/>
                    <a:pt x="2390743" y="6350"/>
                    <a:pt x="2468562" y="5080"/>
                  </a:cubicBezTo>
                  <a:cubicBezTo>
                    <a:pt x="2543268" y="3810"/>
                    <a:pt x="2617974" y="2540"/>
                    <a:pt x="2695794" y="2540"/>
                  </a:cubicBezTo>
                  <a:cubicBezTo>
                    <a:pt x="2823417" y="1270"/>
                    <a:pt x="2947927" y="0"/>
                    <a:pt x="3075550" y="0"/>
                  </a:cubicBezTo>
                  <a:cubicBezTo>
                    <a:pt x="3128468" y="0"/>
                    <a:pt x="3184497" y="2540"/>
                    <a:pt x="3237414" y="2540"/>
                  </a:cubicBezTo>
                  <a:cubicBezTo>
                    <a:pt x="3383714" y="3810"/>
                    <a:pt x="3533126" y="5080"/>
                    <a:pt x="3679426" y="7620"/>
                  </a:cubicBezTo>
                  <a:cubicBezTo>
                    <a:pt x="3757245" y="8890"/>
                    <a:pt x="3835064" y="12700"/>
                    <a:pt x="3912883" y="16510"/>
                  </a:cubicBezTo>
                  <a:cubicBezTo>
                    <a:pt x="3931560" y="16510"/>
                    <a:pt x="3950237" y="16510"/>
                    <a:pt x="3965800" y="16510"/>
                  </a:cubicBezTo>
                  <a:cubicBezTo>
                    <a:pt x="3984767" y="17780"/>
                    <a:pt x="3993657" y="20320"/>
                    <a:pt x="4003817" y="21590"/>
                  </a:cubicBezTo>
                  <a:close/>
                  <a:moveTo>
                    <a:pt x="4013977" y="1845915"/>
                  </a:moveTo>
                  <a:cubicBezTo>
                    <a:pt x="4015247" y="1829405"/>
                    <a:pt x="4016517" y="1816705"/>
                    <a:pt x="4016517" y="1804005"/>
                  </a:cubicBezTo>
                  <a:cubicBezTo>
                    <a:pt x="4015247" y="1724981"/>
                    <a:pt x="4013977" y="1651288"/>
                    <a:pt x="4013977" y="1572034"/>
                  </a:cubicBezTo>
                  <a:cubicBezTo>
                    <a:pt x="4013977" y="1535882"/>
                    <a:pt x="4016517" y="1499731"/>
                    <a:pt x="4015247" y="1463580"/>
                  </a:cubicBezTo>
                  <a:cubicBezTo>
                    <a:pt x="4015247" y="1430210"/>
                    <a:pt x="4013977" y="1395449"/>
                    <a:pt x="4012707" y="1362079"/>
                  </a:cubicBezTo>
                  <a:cubicBezTo>
                    <a:pt x="4007627" y="1310633"/>
                    <a:pt x="3996197" y="245566"/>
                    <a:pt x="3996197" y="194120"/>
                  </a:cubicBezTo>
                  <a:cubicBezTo>
                    <a:pt x="3993657" y="151016"/>
                    <a:pt x="3991117" y="106523"/>
                    <a:pt x="3988577" y="63500"/>
                  </a:cubicBezTo>
                  <a:cubicBezTo>
                    <a:pt x="3987307" y="44450"/>
                    <a:pt x="3986037" y="43180"/>
                    <a:pt x="3956462" y="41910"/>
                  </a:cubicBezTo>
                  <a:cubicBezTo>
                    <a:pt x="3947124" y="41910"/>
                    <a:pt x="3940898" y="41910"/>
                    <a:pt x="3931560" y="40640"/>
                  </a:cubicBezTo>
                  <a:cubicBezTo>
                    <a:pt x="3853741" y="36830"/>
                    <a:pt x="3772809" y="31750"/>
                    <a:pt x="3694990" y="30480"/>
                  </a:cubicBezTo>
                  <a:cubicBezTo>
                    <a:pt x="3505111" y="26670"/>
                    <a:pt x="3312120" y="25400"/>
                    <a:pt x="3122242" y="22860"/>
                  </a:cubicBezTo>
                  <a:cubicBezTo>
                    <a:pt x="3094227" y="22860"/>
                    <a:pt x="3063099" y="22860"/>
                    <a:pt x="3035085" y="22860"/>
                  </a:cubicBezTo>
                  <a:cubicBezTo>
                    <a:pt x="2988393" y="22860"/>
                    <a:pt x="2941702" y="22860"/>
                    <a:pt x="2898123" y="22860"/>
                  </a:cubicBezTo>
                  <a:cubicBezTo>
                    <a:pt x="2798515" y="22860"/>
                    <a:pt x="2698906" y="22860"/>
                    <a:pt x="2602411" y="24130"/>
                  </a:cubicBezTo>
                  <a:cubicBezTo>
                    <a:pt x="2518366" y="25400"/>
                    <a:pt x="1102060" y="29210"/>
                    <a:pt x="1018015" y="29210"/>
                  </a:cubicBezTo>
                  <a:cubicBezTo>
                    <a:pt x="881054" y="29210"/>
                    <a:pt x="744092" y="26670"/>
                    <a:pt x="607131" y="33020"/>
                  </a:cubicBezTo>
                  <a:cubicBezTo>
                    <a:pt x="535537" y="36830"/>
                    <a:pt x="467056" y="36830"/>
                    <a:pt x="398576" y="38100"/>
                  </a:cubicBezTo>
                  <a:cubicBezTo>
                    <a:pt x="280291" y="41910"/>
                    <a:pt x="162006" y="45720"/>
                    <a:pt x="49530" y="50800"/>
                  </a:cubicBezTo>
                  <a:cubicBezTo>
                    <a:pt x="36830" y="50800"/>
                    <a:pt x="34290" y="53340"/>
                    <a:pt x="33020" y="68981"/>
                  </a:cubicBezTo>
                  <a:cubicBezTo>
                    <a:pt x="31750" y="94009"/>
                    <a:pt x="31750" y="119037"/>
                    <a:pt x="30480" y="144064"/>
                  </a:cubicBezTo>
                  <a:cubicBezTo>
                    <a:pt x="29210" y="185777"/>
                    <a:pt x="26670" y="226100"/>
                    <a:pt x="25400" y="267812"/>
                  </a:cubicBezTo>
                  <a:cubicBezTo>
                    <a:pt x="20320" y="312306"/>
                    <a:pt x="26670" y="1399620"/>
                    <a:pt x="29210" y="1444114"/>
                  </a:cubicBezTo>
                  <a:cubicBezTo>
                    <a:pt x="29210" y="1491389"/>
                    <a:pt x="29210" y="1540054"/>
                    <a:pt x="30480" y="1587328"/>
                  </a:cubicBezTo>
                  <a:cubicBezTo>
                    <a:pt x="30480" y="1622089"/>
                    <a:pt x="33020" y="1656849"/>
                    <a:pt x="33020" y="1691610"/>
                  </a:cubicBezTo>
                  <a:cubicBezTo>
                    <a:pt x="33020" y="1729152"/>
                    <a:pt x="33020" y="1766693"/>
                    <a:pt x="31750" y="1804005"/>
                  </a:cubicBezTo>
                  <a:cubicBezTo>
                    <a:pt x="31750" y="1807815"/>
                    <a:pt x="31750" y="1810355"/>
                    <a:pt x="31750" y="1814165"/>
                  </a:cubicBezTo>
                  <a:cubicBezTo>
                    <a:pt x="31750" y="1824325"/>
                    <a:pt x="35560" y="1828135"/>
                    <a:pt x="44450" y="1828135"/>
                  </a:cubicBezTo>
                  <a:cubicBezTo>
                    <a:pt x="71736" y="1828135"/>
                    <a:pt x="115314" y="1829405"/>
                    <a:pt x="155780" y="1829405"/>
                  </a:cubicBezTo>
                  <a:cubicBezTo>
                    <a:pt x="214923" y="1829405"/>
                    <a:pt x="277178" y="1826865"/>
                    <a:pt x="336320" y="1829405"/>
                  </a:cubicBezTo>
                  <a:cubicBezTo>
                    <a:pt x="432816" y="1833215"/>
                    <a:pt x="529312" y="1835755"/>
                    <a:pt x="625807" y="1834485"/>
                  </a:cubicBezTo>
                  <a:cubicBezTo>
                    <a:pt x="688063" y="1833215"/>
                    <a:pt x="747205" y="1835755"/>
                    <a:pt x="809460" y="1835755"/>
                  </a:cubicBezTo>
                  <a:cubicBezTo>
                    <a:pt x="899730" y="1835755"/>
                    <a:pt x="990000" y="1834485"/>
                    <a:pt x="1080270" y="1835755"/>
                  </a:cubicBezTo>
                  <a:cubicBezTo>
                    <a:pt x="1214119" y="1837025"/>
                    <a:pt x="2683343" y="1826865"/>
                    <a:pt x="2820304" y="1829405"/>
                  </a:cubicBezTo>
                  <a:cubicBezTo>
                    <a:pt x="2879446" y="1830675"/>
                    <a:pt x="2938589" y="1831945"/>
                    <a:pt x="2994619" y="1831945"/>
                  </a:cubicBezTo>
                  <a:cubicBezTo>
                    <a:pt x="3097340" y="1834485"/>
                    <a:pt x="3196948" y="1830675"/>
                    <a:pt x="3299669" y="1834485"/>
                  </a:cubicBezTo>
                  <a:cubicBezTo>
                    <a:pt x="3383714" y="1837025"/>
                    <a:pt x="3467758" y="1837025"/>
                    <a:pt x="3551803" y="1839565"/>
                  </a:cubicBezTo>
                  <a:cubicBezTo>
                    <a:pt x="3676313" y="1843375"/>
                    <a:pt x="3800824" y="1845915"/>
                    <a:pt x="3925334" y="1847185"/>
                  </a:cubicBezTo>
                  <a:cubicBezTo>
                    <a:pt x="3972026" y="1847185"/>
                    <a:pt x="3993657" y="1845915"/>
                    <a:pt x="4013977" y="1845915"/>
                  </a:cubicBezTo>
                  <a:close/>
                </a:path>
              </a:pathLst>
            </a:custGeom>
            <a:solidFill>
              <a:srgbClr val="082A44"/>
            </a:solidFill>
          </p:spPr>
          <p:txBody>
            <a:bodyPr/>
            <a:lstStyle/>
            <a:p>
              <a:pPr defTabSz="829909"/>
              <a:endParaRPr lang="en-GB" sz="1634">
                <a:solidFill>
                  <a:prstClr val="black"/>
                </a:solidFill>
                <a:latin typeface="Calibri"/>
              </a:endParaRPr>
            </a:p>
          </p:txBody>
        </p:sp>
      </p:grpSp>
      <p:sp>
        <p:nvSpPr>
          <p:cNvPr id="16" name="TextBox 16"/>
          <p:cNvSpPr txBox="1"/>
          <p:nvPr/>
        </p:nvSpPr>
        <p:spPr>
          <a:xfrm>
            <a:off x="437504" y="653663"/>
            <a:ext cx="5464201" cy="457433"/>
          </a:xfrm>
          <a:prstGeom prst="rect">
            <a:avLst/>
          </a:prstGeom>
        </p:spPr>
        <p:txBody>
          <a:bodyPr lIns="0" tIns="0" rIns="0" bIns="0" rtlCol="0" anchor="t">
            <a:spAutoFit/>
          </a:bodyPr>
          <a:lstStyle/>
          <a:p>
            <a:pPr algn="just" defTabSz="829909">
              <a:lnSpc>
                <a:spcPts val="3946"/>
              </a:lnSpc>
            </a:pPr>
            <a:r>
              <a:rPr lang="en-US" sz="2819">
                <a:solidFill>
                  <a:srgbClr val="C1FF72"/>
                </a:solidFill>
                <a:latin typeface="More Sugar"/>
                <a:ea typeface="More Sugar"/>
                <a:cs typeface="More Sugar"/>
                <a:sym typeface="More Sugar"/>
              </a:rPr>
              <a:t>Background Information...</a:t>
            </a:r>
          </a:p>
        </p:txBody>
      </p:sp>
      <p:grpSp>
        <p:nvGrpSpPr>
          <p:cNvPr id="17" name="Group 17"/>
          <p:cNvGrpSpPr/>
          <p:nvPr/>
        </p:nvGrpSpPr>
        <p:grpSpPr>
          <a:xfrm>
            <a:off x="331534" y="1143068"/>
            <a:ext cx="6198110" cy="2362742"/>
            <a:chOff x="0" y="0"/>
            <a:chExt cx="4031757" cy="1536920"/>
          </a:xfrm>
        </p:grpSpPr>
        <p:sp>
          <p:nvSpPr>
            <p:cNvPr id="18" name="Freeform 18"/>
            <p:cNvSpPr/>
            <p:nvPr/>
          </p:nvSpPr>
          <p:spPr>
            <a:xfrm>
              <a:off x="10160" y="16510"/>
              <a:ext cx="4008897" cy="1508980"/>
            </a:xfrm>
            <a:custGeom>
              <a:avLst/>
              <a:gdLst/>
              <a:ahLst/>
              <a:cxnLst/>
              <a:rect l="l" t="t" r="r" b="b"/>
              <a:pathLst>
                <a:path w="4008897" h="1508980">
                  <a:moveTo>
                    <a:pt x="4008897" y="1508980"/>
                  </a:moveTo>
                  <a:lnTo>
                    <a:pt x="0" y="1501360"/>
                  </a:lnTo>
                  <a:lnTo>
                    <a:pt x="0" y="536581"/>
                  </a:lnTo>
                  <a:lnTo>
                    <a:pt x="17780" y="19050"/>
                  </a:lnTo>
                  <a:lnTo>
                    <a:pt x="1997016" y="0"/>
                  </a:lnTo>
                  <a:lnTo>
                    <a:pt x="3989847" y="5080"/>
                  </a:lnTo>
                  <a:close/>
                </a:path>
              </a:pathLst>
            </a:custGeom>
            <a:solidFill>
              <a:srgbClr val="C1FF72"/>
            </a:solidFill>
          </p:spPr>
          <p:txBody>
            <a:bodyPr/>
            <a:lstStyle/>
            <a:p>
              <a:pPr defTabSz="829909"/>
              <a:endParaRPr lang="en-GB" sz="1634">
                <a:solidFill>
                  <a:prstClr val="black"/>
                </a:solidFill>
                <a:latin typeface="Calibri"/>
              </a:endParaRPr>
            </a:p>
          </p:txBody>
        </p:sp>
        <p:sp>
          <p:nvSpPr>
            <p:cNvPr id="19" name="Freeform 19"/>
            <p:cNvSpPr/>
            <p:nvPr/>
          </p:nvSpPr>
          <p:spPr>
            <a:xfrm>
              <a:off x="-3810" y="0"/>
              <a:ext cx="4038107" cy="1535650"/>
            </a:xfrm>
            <a:custGeom>
              <a:avLst/>
              <a:gdLst/>
              <a:ahLst/>
              <a:cxnLst/>
              <a:rect l="l" t="t" r="r" b="b"/>
              <a:pathLst>
                <a:path w="4038107" h="1535650">
                  <a:moveTo>
                    <a:pt x="4003817" y="21590"/>
                  </a:moveTo>
                  <a:cubicBezTo>
                    <a:pt x="4005087" y="34290"/>
                    <a:pt x="4005087" y="44450"/>
                    <a:pt x="4006357" y="54610"/>
                  </a:cubicBezTo>
                  <a:cubicBezTo>
                    <a:pt x="4008897" y="86152"/>
                    <a:pt x="4010167" y="117733"/>
                    <a:pt x="4012707" y="148185"/>
                  </a:cubicBezTo>
                  <a:cubicBezTo>
                    <a:pt x="4012707" y="192172"/>
                    <a:pt x="4025407" y="1059505"/>
                    <a:pt x="4031757" y="1103492"/>
                  </a:cubicBezTo>
                  <a:cubicBezTo>
                    <a:pt x="4038107" y="1170036"/>
                    <a:pt x="4034297" y="1237708"/>
                    <a:pt x="4034297" y="1304252"/>
                  </a:cubicBezTo>
                  <a:cubicBezTo>
                    <a:pt x="4034297" y="1362902"/>
                    <a:pt x="4035567" y="1417040"/>
                    <a:pt x="4036837" y="1474690"/>
                  </a:cubicBezTo>
                  <a:cubicBezTo>
                    <a:pt x="4036837" y="1496280"/>
                    <a:pt x="4036837" y="1510250"/>
                    <a:pt x="4036837" y="1534380"/>
                  </a:cubicBezTo>
                  <a:cubicBezTo>
                    <a:pt x="4013977" y="1534380"/>
                    <a:pt x="3993657" y="1535650"/>
                    <a:pt x="3965800" y="1534380"/>
                  </a:cubicBezTo>
                  <a:cubicBezTo>
                    <a:pt x="3763470" y="1529300"/>
                    <a:pt x="3558028" y="1535650"/>
                    <a:pt x="3355699" y="1530570"/>
                  </a:cubicBezTo>
                  <a:cubicBezTo>
                    <a:pt x="3234301" y="1526760"/>
                    <a:pt x="3116016" y="1529300"/>
                    <a:pt x="2994619" y="1526760"/>
                  </a:cubicBezTo>
                  <a:cubicBezTo>
                    <a:pt x="2938589" y="1525490"/>
                    <a:pt x="2882559" y="1524220"/>
                    <a:pt x="2826530" y="1522950"/>
                  </a:cubicBezTo>
                  <a:cubicBezTo>
                    <a:pt x="2792289" y="1522950"/>
                    <a:pt x="2761161" y="1524220"/>
                    <a:pt x="2726921" y="1524220"/>
                  </a:cubicBezTo>
                  <a:cubicBezTo>
                    <a:pt x="2639764" y="1522950"/>
                    <a:pt x="2400081" y="1524220"/>
                    <a:pt x="2312924" y="1522950"/>
                  </a:cubicBezTo>
                  <a:cubicBezTo>
                    <a:pt x="2250669" y="1521680"/>
                    <a:pt x="1005564" y="1530570"/>
                    <a:pt x="943309" y="1529300"/>
                  </a:cubicBezTo>
                  <a:cubicBezTo>
                    <a:pt x="927745" y="1529300"/>
                    <a:pt x="909069" y="1530570"/>
                    <a:pt x="893505" y="1530570"/>
                  </a:cubicBezTo>
                  <a:cubicBezTo>
                    <a:pt x="856152" y="1530570"/>
                    <a:pt x="821911" y="1531840"/>
                    <a:pt x="784558" y="1531840"/>
                  </a:cubicBezTo>
                  <a:cubicBezTo>
                    <a:pt x="691175" y="1531840"/>
                    <a:pt x="600905" y="1530570"/>
                    <a:pt x="507522" y="1529300"/>
                  </a:cubicBezTo>
                  <a:cubicBezTo>
                    <a:pt x="451493" y="1528030"/>
                    <a:pt x="395463" y="1526760"/>
                    <a:pt x="342546" y="1525490"/>
                  </a:cubicBezTo>
                  <a:cubicBezTo>
                    <a:pt x="242938" y="1524220"/>
                    <a:pt x="143329" y="1522950"/>
                    <a:pt x="48260" y="1522950"/>
                  </a:cubicBezTo>
                  <a:cubicBezTo>
                    <a:pt x="38100" y="1522950"/>
                    <a:pt x="29210" y="1522950"/>
                    <a:pt x="19050" y="1521680"/>
                  </a:cubicBezTo>
                  <a:cubicBezTo>
                    <a:pt x="10160" y="1520410"/>
                    <a:pt x="5080" y="1514060"/>
                    <a:pt x="7620" y="1505170"/>
                  </a:cubicBezTo>
                  <a:cubicBezTo>
                    <a:pt x="16510" y="1473433"/>
                    <a:pt x="12700" y="1445236"/>
                    <a:pt x="11430" y="1415912"/>
                  </a:cubicBezTo>
                  <a:cubicBezTo>
                    <a:pt x="10160" y="1356135"/>
                    <a:pt x="6350" y="1297485"/>
                    <a:pt x="7620" y="1237708"/>
                  </a:cubicBezTo>
                  <a:cubicBezTo>
                    <a:pt x="5080" y="1163269"/>
                    <a:pt x="0" y="241798"/>
                    <a:pt x="7620" y="166231"/>
                  </a:cubicBezTo>
                  <a:cubicBezTo>
                    <a:pt x="8890" y="151569"/>
                    <a:pt x="7620" y="135779"/>
                    <a:pt x="8890" y="121116"/>
                  </a:cubicBezTo>
                  <a:cubicBezTo>
                    <a:pt x="10160" y="97431"/>
                    <a:pt x="12700" y="71490"/>
                    <a:pt x="13970" y="44450"/>
                  </a:cubicBezTo>
                  <a:cubicBezTo>
                    <a:pt x="13970" y="41910"/>
                    <a:pt x="15240" y="39370"/>
                    <a:pt x="16510" y="38100"/>
                  </a:cubicBezTo>
                  <a:cubicBezTo>
                    <a:pt x="38100" y="35560"/>
                    <a:pt x="65510" y="30480"/>
                    <a:pt x="115314" y="29210"/>
                  </a:cubicBezTo>
                  <a:cubicBezTo>
                    <a:pt x="199359" y="25400"/>
                    <a:pt x="283404" y="22860"/>
                    <a:pt x="370561" y="20320"/>
                  </a:cubicBezTo>
                  <a:cubicBezTo>
                    <a:pt x="429703" y="17780"/>
                    <a:pt x="488846" y="16510"/>
                    <a:pt x="544875" y="13970"/>
                  </a:cubicBezTo>
                  <a:cubicBezTo>
                    <a:pt x="600905" y="11430"/>
                    <a:pt x="660048" y="8890"/>
                    <a:pt x="716077" y="8890"/>
                  </a:cubicBezTo>
                  <a:cubicBezTo>
                    <a:pt x="778333" y="7620"/>
                    <a:pt x="840588" y="10160"/>
                    <a:pt x="902843" y="8890"/>
                  </a:cubicBezTo>
                  <a:cubicBezTo>
                    <a:pt x="980662" y="8890"/>
                    <a:pt x="2390743" y="6350"/>
                    <a:pt x="2468562" y="5080"/>
                  </a:cubicBezTo>
                  <a:cubicBezTo>
                    <a:pt x="2543268" y="3810"/>
                    <a:pt x="2617974" y="2540"/>
                    <a:pt x="2695794" y="2540"/>
                  </a:cubicBezTo>
                  <a:cubicBezTo>
                    <a:pt x="2823417" y="1270"/>
                    <a:pt x="2947927" y="0"/>
                    <a:pt x="3075550" y="0"/>
                  </a:cubicBezTo>
                  <a:cubicBezTo>
                    <a:pt x="3128468" y="0"/>
                    <a:pt x="3184497" y="2540"/>
                    <a:pt x="3237414" y="2540"/>
                  </a:cubicBezTo>
                  <a:cubicBezTo>
                    <a:pt x="3383714" y="3810"/>
                    <a:pt x="3533126" y="5080"/>
                    <a:pt x="3679426" y="7620"/>
                  </a:cubicBezTo>
                  <a:cubicBezTo>
                    <a:pt x="3757245" y="8890"/>
                    <a:pt x="3835064" y="12700"/>
                    <a:pt x="3912883" y="16510"/>
                  </a:cubicBezTo>
                  <a:cubicBezTo>
                    <a:pt x="3931560" y="16510"/>
                    <a:pt x="3950237" y="16510"/>
                    <a:pt x="3965800" y="16510"/>
                  </a:cubicBezTo>
                  <a:cubicBezTo>
                    <a:pt x="3984767" y="17780"/>
                    <a:pt x="3993657" y="20320"/>
                    <a:pt x="4003817" y="21590"/>
                  </a:cubicBezTo>
                  <a:close/>
                  <a:moveTo>
                    <a:pt x="4013977" y="1517870"/>
                  </a:moveTo>
                  <a:cubicBezTo>
                    <a:pt x="4015247" y="1501360"/>
                    <a:pt x="4016517" y="1488660"/>
                    <a:pt x="4016517" y="1475960"/>
                  </a:cubicBezTo>
                  <a:cubicBezTo>
                    <a:pt x="4015247" y="1411400"/>
                    <a:pt x="4013977" y="1351623"/>
                    <a:pt x="4013977" y="1287335"/>
                  </a:cubicBezTo>
                  <a:cubicBezTo>
                    <a:pt x="4013977" y="1258010"/>
                    <a:pt x="4016517" y="1228685"/>
                    <a:pt x="4015247" y="1199361"/>
                  </a:cubicBezTo>
                  <a:cubicBezTo>
                    <a:pt x="4015247" y="1172292"/>
                    <a:pt x="4013977" y="1144095"/>
                    <a:pt x="4012707" y="1117026"/>
                  </a:cubicBezTo>
                  <a:cubicBezTo>
                    <a:pt x="4007627" y="1075295"/>
                    <a:pt x="3996197" y="211346"/>
                    <a:pt x="3996197" y="169615"/>
                  </a:cubicBezTo>
                  <a:cubicBezTo>
                    <a:pt x="3993657" y="134651"/>
                    <a:pt x="3991117" y="98559"/>
                    <a:pt x="3988577" y="63500"/>
                  </a:cubicBezTo>
                  <a:cubicBezTo>
                    <a:pt x="3987307" y="44450"/>
                    <a:pt x="3986037" y="43180"/>
                    <a:pt x="3956462" y="41910"/>
                  </a:cubicBezTo>
                  <a:cubicBezTo>
                    <a:pt x="3947124" y="41910"/>
                    <a:pt x="3940898" y="41910"/>
                    <a:pt x="3931560" y="40640"/>
                  </a:cubicBezTo>
                  <a:cubicBezTo>
                    <a:pt x="3853741" y="36830"/>
                    <a:pt x="3772809" y="31750"/>
                    <a:pt x="3694990" y="30480"/>
                  </a:cubicBezTo>
                  <a:cubicBezTo>
                    <a:pt x="3505111" y="26670"/>
                    <a:pt x="3312120" y="25400"/>
                    <a:pt x="3122242" y="22860"/>
                  </a:cubicBezTo>
                  <a:cubicBezTo>
                    <a:pt x="3094227" y="22860"/>
                    <a:pt x="3063099" y="22860"/>
                    <a:pt x="3035085" y="22860"/>
                  </a:cubicBezTo>
                  <a:cubicBezTo>
                    <a:pt x="2988393" y="22860"/>
                    <a:pt x="2941702" y="22860"/>
                    <a:pt x="2898123" y="22860"/>
                  </a:cubicBezTo>
                  <a:cubicBezTo>
                    <a:pt x="2798515" y="22860"/>
                    <a:pt x="2698906" y="22860"/>
                    <a:pt x="2602411" y="24130"/>
                  </a:cubicBezTo>
                  <a:cubicBezTo>
                    <a:pt x="2518366" y="25400"/>
                    <a:pt x="1102060" y="29210"/>
                    <a:pt x="1018015" y="29210"/>
                  </a:cubicBezTo>
                  <a:cubicBezTo>
                    <a:pt x="881054" y="29210"/>
                    <a:pt x="744092" y="26670"/>
                    <a:pt x="607131" y="33020"/>
                  </a:cubicBezTo>
                  <a:cubicBezTo>
                    <a:pt x="535537" y="36830"/>
                    <a:pt x="467056" y="36830"/>
                    <a:pt x="398576" y="38100"/>
                  </a:cubicBezTo>
                  <a:cubicBezTo>
                    <a:pt x="280291" y="41910"/>
                    <a:pt x="162006" y="45720"/>
                    <a:pt x="49530" y="50800"/>
                  </a:cubicBezTo>
                  <a:cubicBezTo>
                    <a:pt x="36830" y="50800"/>
                    <a:pt x="34290" y="53340"/>
                    <a:pt x="33020" y="68106"/>
                  </a:cubicBezTo>
                  <a:cubicBezTo>
                    <a:pt x="31750" y="88408"/>
                    <a:pt x="31750" y="108710"/>
                    <a:pt x="30480" y="129011"/>
                  </a:cubicBezTo>
                  <a:cubicBezTo>
                    <a:pt x="29210" y="162848"/>
                    <a:pt x="26670" y="195556"/>
                    <a:pt x="25400" y="229392"/>
                  </a:cubicBezTo>
                  <a:cubicBezTo>
                    <a:pt x="20320" y="265484"/>
                    <a:pt x="26670" y="1147479"/>
                    <a:pt x="29210" y="1183570"/>
                  </a:cubicBezTo>
                  <a:cubicBezTo>
                    <a:pt x="29210" y="1221918"/>
                    <a:pt x="29210" y="1261393"/>
                    <a:pt x="30480" y="1299741"/>
                  </a:cubicBezTo>
                  <a:cubicBezTo>
                    <a:pt x="30480" y="1327938"/>
                    <a:pt x="33020" y="1356135"/>
                    <a:pt x="33020" y="1384331"/>
                  </a:cubicBezTo>
                  <a:cubicBezTo>
                    <a:pt x="33020" y="1414784"/>
                    <a:pt x="33020" y="1445236"/>
                    <a:pt x="31750" y="1475960"/>
                  </a:cubicBezTo>
                  <a:cubicBezTo>
                    <a:pt x="31750" y="1479770"/>
                    <a:pt x="31750" y="1482310"/>
                    <a:pt x="31750" y="1486120"/>
                  </a:cubicBezTo>
                  <a:cubicBezTo>
                    <a:pt x="31750" y="1496280"/>
                    <a:pt x="35560" y="1500090"/>
                    <a:pt x="44450" y="1500090"/>
                  </a:cubicBezTo>
                  <a:cubicBezTo>
                    <a:pt x="71736" y="1500090"/>
                    <a:pt x="115314" y="1501360"/>
                    <a:pt x="155780" y="1501360"/>
                  </a:cubicBezTo>
                  <a:cubicBezTo>
                    <a:pt x="214923" y="1501360"/>
                    <a:pt x="277178" y="1498820"/>
                    <a:pt x="336320" y="1501360"/>
                  </a:cubicBezTo>
                  <a:cubicBezTo>
                    <a:pt x="432816" y="1505170"/>
                    <a:pt x="529312" y="1507710"/>
                    <a:pt x="625807" y="1506440"/>
                  </a:cubicBezTo>
                  <a:cubicBezTo>
                    <a:pt x="688063" y="1505170"/>
                    <a:pt x="747205" y="1507710"/>
                    <a:pt x="809460" y="1507710"/>
                  </a:cubicBezTo>
                  <a:cubicBezTo>
                    <a:pt x="899730" y="1507710"/>
                    <a:pt x="990000" y="1506440"/>
                    <a:pt x="1080270" y="1507710"/>
                  </a:cubicBezTo>
                  <a:cubicBezTo>
                    <a:pt x="1214119" y="1508980"/>
                    <a:pt x="2683343" y="1498820"/>
                    <a:pt x="2820304" y="1501360"/>
                  </a:cubicBezTo>
                  <a:cubicBezTo>
                    <a:pt x="2879446" y="1502630"/>
                    <a:pt x="2938589" y="1503900"/>
                    <a:pt x="2994619" y="1503900"/>
                  </a:cubicBezTo>
                  <a:cubicBezTo>
                    <a:pt x="3097340" y="1506440"/>
                    <a:pt x="3196948" y="1502630"/>
                    <a:pt x="3299669" y="1506440"/>
                  </a:cubicBezTo>
                  <a:cubicBezTo>
                    <a:pt x="3383714" y="1508980"/>
                    <a:pt x="3467758" y="1508980"/>
                    <a:pt x="3551803" y="1511520"/>
                  </a:cubicBezTo>
                  <a:cubicBezTo>
                    <a:pt x="3676313" y="1515330"/>
                    <a:pt x="3800824" y="1517870"/>
                    <a:pt x="3925334" y="1519140"/>
                  </a:cubicBezTo>
                  <a:cubicBezTo>
                    <a:pt x="3972026" y="1519140"/>
                    <a:pt x="3993657" y="1517870"/>
                    <a:pt x="4013977" y="1517870"/>
                  </a:cubicBezTo>
                  <a:close/>
                </a:path>
              </a:pathLst>
            </a:custGeom>
            <a:solidFill>
              <a:srgbClr val="7ED957"/>
            </a:solidFill>
          </p:spPr>
          <p:txBody>
            <a:bodyPr/>
            <a:lstStyle/>
            <a:p>
              <a:pPr defTabSz="829909"/>
              <a:endParaRPr lang="en-GB" sz="1634">
                <a:solidFill>
                  <a:prstClr val="black"/>
                </a:solidFill>
                <a:latin typeface="Calibri"/>
              </a:endParaRPr>
            </a:p>
          </p:txBody>
        </p:sp>
      </p:grpSp>
      <p:sp>
        <p:nvSpPr>
          <p:cNvPr id="20" name="TextBox 20"/>
          <p:cNvSpPr txBox="1"/>
          <p:nvPr/>
        </p:nvSpPr>
        <p:spPr>
          <a:xfrm>
            <a:off x="380009" y="3505811"/>
            <a:ext cx="4532654" cy="457433"/>
          </a:xfrm>
          <a:prstGeom prst="rect">
            <a:avLst/>
          </a:prstGeom>
        </p:spPr>
        <p:txBody>
          <a:bodyPr lIns="0" tIns="0" rIns="0" bIns="0" rtlCol="0" anchor="t">
            <a:spAutoFit/>
          </a:bodyPr>
          <a:lstStyle/>
          <a:p>
            <a:pPr algn="just" defTabSz="829909">
              <a:lnSpc>
                <a:spcPts val="3946"/>
              </a:lnSpc>
            </a:pPr>
            <a:r>
              <a:rPr lang="en-US" sz="2819">
                <a:solidFill>
                  <a:srgbClr val="C1FF72"/>
                </a:solidFill>
                <a:latin typeface="More Sugar"/>
                <a:ea typeface="More Sugar"/>
                <a:cs typeface="More Sugar"/>
                <a:sym typeface="More Sugar"/>
              </a:rPr>
              <a:t>Take it Further...</a:t>
            </a:r>
          </a:p>
        </p:txBody>
      </p:sp>
      <p:sp>
        <p:nvSpPr>
          <p:cNvPr id="21" name="TextBox 21"/>
          <p:cNvSpPr txBox="1"/>
          <p:nvPr/>
        </p:nvSpPr>
        <p:spPr>
          <a:xfrm>
            <a:off x="459923" y="1281380"/>
            <a:ext cx="5822334" cy="2327497"/>
          </a:xfrm>
          <a:prstGeom prst="rect">
            <a:avLst/>
          </a:prstGeom>
        </p:spPr>
        <p:txBody>
          <a:bodyPr lIns="0" tIns="0" rIns="0" bIns="0" rtlCol="0" anchor="t">
            <a:spAutoFit/>
          </a:bodyPr>
          <a:lstStyle/>
          <a:p>
            <a:pPr defTabSz="829909">
              <a:lnSpc>
                <a:spcPts val="1398"/>
              </a:lnSpc>
            </a:pPr>
            <a:r>
              <a:rPr lang="en-US" sz="998" b="1">
                <a:solidFill>
                  <a:srgbClr val="082A44"/>
                </a:solidFill>
                <a:latin typeface="Nunito Bold"/>
                <a:ea typeface="Nunito Bold"/>
                <a:cs typeface="Nunito Bold"/>
                <a:sym typeface="Nunito Bold"/>
              </a:rPr>
              <a:t>Heat travels in different ways (conduction, convection and radiation). Conduction occurs through solids and metals the best. Convection occurs through liquids and gases. Radiation does not need a material and is a wave (like light). Heat transfer can be reduced, which helps to keep things hot. </a:t>
            </a:r>
          </a:p>
          <a:p>
            <a:pPr defTabSz="829909">
              <a:lnSpc>
                <a:spcPts val="1398"/>
              </a:lnSpc>
            </a:pPr>
            <a:endParaRPr lang="en-US" sz="998" b="1">
              <a:solidFill>
                <a:srgbClr val="082A44"/>
              </a:solidFill>
              <a:latin typeface="Nunito Bold"/>
              <a:ea typeface="Nunito Bold"/>
              <a:cs typeface="Nunito Bold"/>
              <a:sym typeface="Nunito Bold"/>
            </a:endParaRPr>
          </a:p>
          <a:p>
            <a:pPr defTabSz="829909">
              <a:lnSpc>
                <a:spcPts val="1398"/>
              </a:lnSpc>
            </a:pPr>
            <a:r>
              <a:rPr lang="en-US" sz="998" b="1">
                <a:solidFill>
                  <a:srgbClr val="082A44"/>
                </a:solidFill>
                <a:latin typeface="Nunito Bold"/>
                <a:ea typeface="Nunito Bold"/>
                <a:cs typeface="Nunito Bold"/>
                <a:sym typeface="Nunito Bold"/>
              </a:rPr>
              <a:t>Heat can also be reflected by shiny surfaces (the reason that car windshield sunscreens are usually shiny).</a:t>
            </a:r>
          </a:p>
          <a:p>
            <a:pPr defTabSz="829909">
              <a:lnSpc>
                <a:spcPts val="1398"/>
              </a:lnSpc>
            </a:pPr>
            <a:endParaRPr lang="en-US" sz="998" b="1">
              <a:solidFill>
                <a:srgbClr val="082A44"/>
              </a:solidFill>
              <a:latin typeface="Nunito Bold"/>
              <a:ea typeface="Nunito Bold"/>
              <a:cs typeface="Nunito Bold"/>
              <a:sym typeface="Nunito Bold"/>
            </a:endParaRPr>
          </a:p>
          <a:p>
            <a:pPr defTabSz="829909">
              <a:lnSpc>
                <a:spcPts val="1398"/>
              </a:lnSpc>
            </a:pPr>
            <a:r>
              <a:rPr lang="en-US" sz="998" b="1">
                <a:solidFill>
                  <a:srgbClr val="082A44"/>
                </a:solidFill>
                <a:latin typeface="Nunito Bold"/>
                <a:ea typeface="Nunito Bold"/>
                <a:cs typeface="Nunito Bold"/>
                <a:sym typeface="Nunito Bold"/>
              </a:rPr>
              <a:t>Insulating materials are important for several reasons:</a:t>
            </a:r>
          </a:p>
          <a:p>
            <a:pPr marL="215547" lvl="1" indent="-107773" defTabSz="829909">
              <a:lnSpc>
                <a:spcPts val="1398"/>
              </a:lnSpc>
              <a:buFont typeface="Arial"/>
              <a:buChar char="•"/>
            </a:pPr>
            <a:r>
              <a:rPr lang="en-US" sz="998" b="1">
                <a:solidFill>
                  <a:srgbClr val="082A44"/>
                </a:solidFill>
                <a:latin typeface="Nunito Bold"/>
                <a:ea typeface="Nunito Bold"/>
                <a:cs typeface="Nunito Bold"/>
                <a:sym typeface="Nunito Bold"/>
              </a:rPr>
              <a:t>It makes materials (like hot drinks) safer to handle and reduce the risk of burns.</a:t>
            </a:r>
          </a:p>
          <a:p>
            <a:pPr marL="215547" lvl="1" indent="-107773" defTabSz="829909">
              <a:lnSpc>
                <a:spcPts val="1398"/>
              </a:lnSpc>
              <a:buFont typeface="Arial"/>
              <a:buChar char="•"/>
            </a:pPr>
            <a:r>
              <a:rPr lang="en-US" sz="998" b="1">
                <a:solidFill>
                  <a:srgbClr val="082A44"/>
                </a:solidFill>
                <a:latin typeface="Nunito Bold"/>
                <a:ea typeface="Nunito Bold"/>
                <a:cs typeface="Nunito Bold"/>
                <a:sym typeface="Nunito Bold"/>
              </a:rPr>
              <a:t>It retains heat and therefore reduces heat loss (like in homes).</a:t>
            </a:r>
          </a:p>
          <a:p>
            <a:pPr marL="215547" lvl="1" indent="-107773" defTabSz="829909">
              <a:lnSpc>
                <a:spcPts val="1398"/>
              </a:lnSpc>
              <a:buFont typeface="Arial"/>
              <a:buChar char="•"/>
            </a:pPr>
            <a:r>
              <a:rPr lang="en-US" sz="998" b="1">
                <a:solidFill>
                  <a:srgbClr val="082A44"/>
                </a:solidFill>
                <a:latin typeface="Nunito Bold"/>
                <a:ea typeface="Nunito Bold"/>
                <a:cs typeface="Nunito Bold"/>
                <a:sym typeface="Nunito Bold"/>
              </a:rPr>
              <a:t>Reducing heat loss means we can reduce the amount of energy needed in the first place which is better for the environment, as most heat is still generated through burning fossil fuels. </a:t>
            </a:r>
          </a:p>
          <a:p>
            <a:pPr defTabSz="829909">
              <a:lnSpc>
                <a:spcPts val="1398"/>
              </a:lnSpc>
              <a:spcBef>
                <a:spcPct val="0"/>
              </a:spcBef>
            </a:pPr>
            <a:endParaRPr lang="en-US" sz="998" b="1">
              <a:solidFill>
                <a:srgbClr val="082A44"/>
              </a:solidFill>
              <a:latin typeface="Nunito Bold"/>
              <a:ea typeface="Nunito Bold"/>
              <a:cs typeface="Nunito Bold"/>
              <a:sym typeface="Nunito Bold"/>
            </a:endParaRPr>
          </a:p>
        </p:txBody>
      </p:sp>
      <p:sp>
        <p:nvSpPr>
          <p:cNvPr id="22" name="TextBox 22"/>
          <p:cNvSpPr txBox="1"/>
          <p:nvPr/>
        </p:nvSpPr>
        <p:spPr>
          <a:xfrm>
            <a:off x="518276" y="4177632"/>
            <a:ext cx="5807752" cy="2866106"/>
          </a:xfrm>
          <a:prstGeom prst="rect">
            <a:avLst/>
          </a:prstGeom>
        </p:spPr>
        <p:txBody>
          <a:bodyPr lIns="0" tIns="0" rIns="0" bIns="0" rtlCol="0" anchor="t">
            <a:spAutoFit/>
          </a:bodyPr>
          <a:lstStyle/>
          <a:p>
            <a:pPr marL="215547" lvl="1" indent="-107773" defTabSz="829909">
              <a:lnSpc>
                <a:spcPts val="1398"/>
              </a:lnSpc>
              <a:buFont typeface="Arial"/>
              <a:buChar char="•"/>
            </a:pPr>
            <a:r>
              <a:rPr lang="en-US" sz="998" b="1">
                <a:solidFill>
                  <a:srgbClr val="082A44"/>
                </a:solidFill>
                <a:latin typeface="Nunito Bold"/>
                <a:ea typeface="Nunito Bold"/>
                <a:cs typeface="Nunito Bold"/>
                <a:sym typeface="Nunito Bold"/>
              </a:rPr>
              <a:t>Students could research the different types of travel cups and mugs available either at home or in the staffroom. Are there some cups better than others, are there other important features as well as keeping the drink how which are important? For example, dishwasher safe? </a:t>
            </a:r>
          </a:p>
          <a:p>
            <a:pPr marL="215547" lvl="1" indent="-107773" defTabSz="829909">
              <a:lnSpc>
                <a:spcPts val="1398"/>
              </a:lnSpc>
              <a:buFont typeface="Arial"/>
              <a:buChar char="•"/>
            </a:pPr>
            <a:r>
              <a:rPr lang="en-US" sz="998" b="1">
                <a:solidFill>
                  <a:srgbClr val="082A44"/>
                </a:solidFill>
                <a:latin typeface="Nunito Bold"/>
                <a:ea typeface="Nunito Bold"/>
                <a:cs typeface="Nunito Bold"/>
                <a:sym typeface="Nunito Bold"/>
              </a:rPr>
              <a:t>Using the idea of insulating coffee cups, students may want to investigate the ways that homes can be insulated to reduce heat loss. This can include double and triple glazed windows, floor, roof &amp; wall insulation. There are also novel ways of building houses with use natural materials, such as straw!</a:t>
            </a:r>
          </a:p>
          <a:p>
            <a:pPr marL="215547" lvl="1" indent="-107773" defTabSz="829909">
              <a:lnSpc>
                <a:spcPts val="1398"/>
              </a:lnSpc>
              <a:buFont typeface="Arial"/>
              <a:buChar char="•"/>
            </a:pPr>
            <a:r>
              <a:rPr lang="en-US" sz="998" b="1">
                <a:solidFill>
                  <a:srgbClr val="082A44"/>
                </a:solidFill>
                <a:latin typeface="Nunito Bold"/>
                <a:ea typeface="Nunito Bold"/>
                <a:cs typeface="Nunito Bold"/>
                <a:sym typeface="Nunito Bold"/>
              </a:rPr>
              <a:t>You can measure heat escaping from materials using the infra-red camera/digital thermometers which were used during covid to measure peoples’ temperatures. </a:t>
            </a:r>
          </a:p>
          <a:p>
            <a:pPr defTabSz="829909">
              <a:lnSpc>
                <a:spcPts val="1398"/>
              </a:lnSpc>
            </a:pPr>
            <a:endParaRPr lang="en-US" sz="998" b="1">
              <a:solidFill>
                <a:srgbClr val="082A44"/>
              </a:solidFill>
              <a:latin typeface="Nunito Bold"/>
              <a:ea typeface="Nunito Bold"/>
              <a:cs typeface="Nunito Bold"/>
              <a:sym typeface="Nunito Bold"/>
            </a:endParaRPr>
          </a:p>
          <a:p>
            <a:pPr defTabSz="829909">
              <a:lnSpc>
                <a:spcPts val="1398"/>
              </a:lnSpc>
            </a:pPr>
            <a:r>
              <a:rPr lang="en-US" sz="998" b="1">
                <a:solidFill>
                  <a:srgbClr val="082A44"/>
                </a:solidFill>
                <a:latin typeface="Nunito Bold"/>
                <a:ea typeface="Nunito Bold"/>
                <a:cs typeface="Nunito Bold"/>
                <a:sym typeface="Nunito Bold"/>
              </a:rPr>
              <a:t>More information</a:t>
            </a:r>
          </a:p>
          <a:p>
            <a:pPr marL="215547" lvl="1" indent="-107773" defTabSz="829909">
              <a:lnSpc>
                <a:spcPts val="1398"/>
              </a:lnSpc>
              <a:buFont typeface="Arial"/>
              <a:buChar char="•"/>
            </a:pPr>
            <a:r>
              <a:rPr lang="en-US" sz="998" b="1" u="sng">
                <a:solidFill>
                  <a:srgbClr val="082A44"/>
                </a:solidFill>
                <a:latin typeface="Nunito Bold"/>
                <a:ea typeface="Nunito Bold"/>
                <a:cs typeface="Nunito Bold"/>
                <a:sym typeface="Nunito Bold"/>
                <a:hlinkClick r:id="rId10" tooltip="https://www.telegraph.co.uk/recommended/leisure/best-reusable-coffee-cup/"/>
              </a:rPr>
              <a:t>The best reusable coffee cups and travel mugs of 2024 (telegraph.co.uk)</a:t>
            </a:r>
            <a:r>
              <a:rPr lang="en-US" sz="998">
                <a:solidFill>
                  <a:srgbClr val="082A44"/>
                </a:solidFill>
                <a:latin typeface="Nunito"/>
                <a:ea typeface="Nunito"/>
                <a:cs typeface="Nunito"/>
                <a:sym typeface="Nunito"/>
              </a:rPr>
              <a:t> (weblink)</a:t>
            </a:r>
          </a:p>
          <a:p>
            <a:pPr marL="215547" lvl="1" indent="-107773" defTabSz="829909">
              <a:lnSpc>
                <a:spcPts val="1398"/>
              </a:lnSpc>
              <a:buFont typeface="Arial"/>
              <a:buChar char="•"/>
            </a:pPr>
            <a:r>
              <a:rPr lang="en-US" sz="998" b="1" u="sng">
                <a:solidFill>
                  <a:srgbClr val="082A44"/>
                </a:solidFill>
                <a:latin typeface="Nunito Bold"/>
                <a:ea typeface="Nunito Bold"/>
                <a:cs typeface="Nunito Bold"/>
                <a:sym typeface="Nunito Bold"/>
                <a:hlinkClick r:id="rId11" tooltip="https://energysavingtrust.org.uk/insulating-your-home-back-to-the-basics/"/>
              </a:rPr>
              <a:t>How to insulate your home and stay warm this winter - Energy Saving Trust</a:t>
            </a:r>
            <a:r>
              <a:rPr lang="en-US" sz="998">
                <a:solidFill>
                  <a:srgbClr val="082A44"/>
                </a:solidFill>
                <a:latin typeface="Nunito"/>
                <a:ea typeface="Nunito"/>
                <a:cs typeface="Nunito"/>
                <a:sym typeface="Nunito"/>
              </a:rPr>
              <a:t> (weblink)</a:t>
            </a:r>
          </a:p>
          <a:p>
            <a:pPr marL="215547" lvl="1" indent="-107773" defTabSz="829909">
              <a:lnSpc>
                <a:spcPts val="1398"/>
              </a:lnSpc>
              <a:buFont typeface="Arial"/>
              <a:buChar char="•"/>
            </a:pPr>
            <a:r>
              <a:rPr lang="en-US" sz="998" b="1" u="sng">
                <a:solidFill>
                  <a:srgbClr val="082A44"/>
                </a:solidFill>
                <a:latin typeface="Nunito Bold"/>
                <a:ea typeface="Nunito Bold"/>
                <a:cs typeface="Nunito Bold"/>
                <a:sym typeface="Nunito Bold"/>
                <a:hlinkClick r:id="rId12" tooltip="https://www.bbc.co.uk/bitesize/guides/z32nf82/revision/14"/>
              </a:rPr>
              <a:t>The vacuum flask - Heat transfer - BBC Bitesize</a:t>
            </a:r>
            <a:r>
              <a:rPr lang="en-US" sz="998">
                <a:solidFill>
                  <a:srgbClr val="082A44"/>
                </a:solidFill>
                <a:latin typeface="Nunito"/>
                <a:ea typeface="Nunito"/>
                <a:cs typeface="Nunito"/>
                <a:sym typeface="Nunito"/>
              </a:rPr>
              <a:t> (weblink)</a:t>
            </a:r>
          </a:p>
          <a:p>
            <a:pPr defTabSz="829909">
              <a:lnSpc>
                <a:spcPts val="1398"/>
              </a:lnSpc>
            </a:pPr>
            <a:endParaRPr lang="en-US" sz="998">
              <a:solidFill>
                <a:srgbClr val="082A44"/>
              </a:solidFill>
              <a:latin typeface="Nunito"/>
              <a:ea typeface="Nunito"/>
              <a:cs typeface="Nunito"/>
              <a:sym typeface="Nunito"/>
            </a:endParaRPr>
          </a:p>
          <a:p>
            <a:pPr defTabSz="829909">
              <a:lnSpc>
                <a:spcPts val="1398"/>
              </a:lnSpc>
            </a:pPr>
            <a:endParaRPr lang="en-US" sz="998">
              <a:solidFill>
                <a:srgbClr val="082A44"/>
              </a:solidFill>
              <a:latin typeface="Nunito"/>
              <a:ea typeface="Nunito"/>
              <a:cs typeface="Nunito"/>
              <a:sym typeface="Nunito"/>
            </a:endParaRP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AA4AB17951574FAD1D9F376598864A" ma:contentTypeVersion="10" ma:contentTypeDescription="Create a new document." ma:contentTypeScope="" ma:versionID="776cd5cb172e4e540846c98f66a8a9d7">
  <xsd:schema xmlns:xsd="http://www.w3.org/2001/XMLSchema" xmlns:xs="http://www.w3.org/2001/XMLSchema" xmlns:p="http://schemas.microsoft.com/office/2006/metadata/properties" xmlns:ns2="fe2de4e7-aaf3-4110-9f2d-fbf0b0450c28" targetNamespace="http://schemas.microsoft.com/office/2006/metadata/properties" ma:root="true" ma:fieldsID="d2fd63553a59d57d58403c188d1846ec" ns2:_="">
    <xsd:import namespace="fe2de4e7-aaf3-4110-9f2d-fbf0b0450c28"/>
    <xsd:element name="properties">
      <xsd:complexType>
        <xsd:sequence>
          <xsd:element name="documentManagement">
            <xsd:complexType>
              <xsd:all>
                <xsd:element ref="ns2:lcf76f155ced4ddcb4097134ff3c332f"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2de4e7-aaf3-4110-9f2d-fbf0b0450c28"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48c43db7-d5b9-4501-acd0-29785274dc30" ma:termSetId="09814cd3-568e-fe90-9814-8d621ff8fb84" ma:anchorId="fba54fb3-c3e1-fe81-a776-ca4b69148c4d" ma:open="true" ma:isKeyword="false">
      <xsd:complexType>
        <xsd:sequence>
          <xsd:element ref="pc:Terms" minOccurs="0" maxOccurs="1"/>
        </xsd:sequence>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e2de4e7-aaf3-4110-9f2d-fbf0b0450c2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58C1FC1-A642-48E2-B762-174110BDCCE8}"/>
</file>

<file path=customXml/itemProps2.xml><?xml version="1.0" encoding="utf-8"?>
<ds:datastoreItem xmlns:ds="http://schemas.openxmlformats.org/officeDocument/2006/customXml" ds:itemID="{8AC83D34-A889-421A-BA9D-ADFBCF0DECB6}"/>
</file>

<file path=customXml/itemProps3.xml><?xml version="1.0" encoding="utf-8"?>
<ds:datastoreItem xmlns:ds="http://schemas.openxmlformats.org/officeDocument/2006/customXml" ds:itemID="{2B72CBD5-2092-4612-B6B5-738556767615}"/>
</file>

<file path=docProps/app.xml><?xml version="1.0" encoding="utf-8"?>
<Properties xmlns="http://schemas.openxmlformats.org/officeDocument/2006/extended-properties" xmlns:vt="http://schemas.openxmlformats.org/officeDocument/2006/docPropsVTypes">
  <Template>Office Theme</Template>
  <TotalTime>2</TotalTime>
  <Words>1287</Words>
  <Application>Microsoft Office PowerPoint</Application>
  <PresentationFormat>A4 Paper (210x297 mm)</PresentationFormat>
  <Paragraphs>87</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More Sugar</vt:lpstr>
      <vt:lpstr>Nunito</vt:lpstr>
      <vt:lpstr>Nunito Bold</vt:lpstr>
      <vt:lpstr>1_Office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Jowett, Lee</dc:creator>
  <cp:lastModifiedBy>Jowett, Lee</cp:lastModifiedBy>
  <cp:revision>1</cp:revision>
  <dcterms:created xsi:type="dcterms:W3CDTF">2025-03-10T16:59:00Z</dcterms:created>
  <dcterms:modified xsi:type="dcterms:W3CDTF">2025-03-10T17:01:31Z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0x0101002EAA4AB17951574FAD1D9F376598864A</vt:lpwstr>
  </property>
</Properties>
</file>