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91" r:id="rId2"/>
    <p:sldId id="322" r:id="rId3"/>
    <p:sldId id="324" r:id="rId4"/>
    <p:sldId id="325" r:id="rId5"/>
    <p:sldId id="326" r:id="rId6"/>
    <p:sldId id="327" r:id="rId7"/>
    <p:sldId id="329" r:id="rId8"/>
    <p:sldId id="334" r:id="rId9"/>
    <p:sldId id="332" r:id="rId10"/>
    <p:sldId id="330" r:id="rId11"/>
    <p:sldId id="335" r:id="rId12"/>
    <p:sldId id="331" r:id="rId13"/>
  </p:sldIdLst>
  <p:sldSz cx="9144000" cy="6858000" type="screen4x3"/>
  <p:notesSz cx="9926638" cy="66627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BE0"/>
    <a:srgbClr val="FFF3C9"/>
    <a:srgbClr val="FFFEFB"/>
    <a:srgbClr val="E8E1D0"/>
    <a:srgbClr val="FFDA53"/>
    <a:srgbClr val="F5F2E3"/>
    <a:srgbClr val="FFF8EB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90" autoAdjust="0"/>
    <p:restoredTop sz="82521" autoAdjust="0"/>
  </p:normalViewPr>
  <p:slideViewPr>
    <p:cSldViewPr>
      <p:cViewPr varScale="1">
        <p:scale>
          <a:sx n="61" d="100"/>
          <a:sy n="61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81" d="100"/>
          <a:sy n="81" d="100"/>
        </p:scale>
        <p:origin x="-1182" y="-78"/>
      </p:cViewPr>
      <p:guideLst>
        <p:guide orient="horz" pos="2099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3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91778B-036A-4C99-80B7-CA91ED099475}" type="datetimeFigureOut">
              <a:rPr lang="en-US"/>
              <a:pPr>
                <a:defRPr/>
              </a:pPr>
              <a:t>12/18/2009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29363"/>
            <a:ext cx="4302125" cy="331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329363"/>
            <a:ext cx="4302125" cy="331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E1806F2-B4D9-4140-B848-A89B71E839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8825" y="500063"/>
            <a:ext cx="3328988" cy="2497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163888"/>
            <a:ext cx="7942262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29363"/>
            <a:ext cx="43021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329363"/>
            <a:ext cx="43021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321B42-737F-48B0-B678-863CF5A6AE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AADFA-7DAC-4A87-813C-A572A95927C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is Rosie's story about audio FEEDBACK: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21B42-737F-48B0-B678-863CF5A6AEE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is Rosie's story about audio FEEDBACK: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279525"/>
            <a:r>
              <a:rPr lang="en-GB" sz="2000" b="1" dirty="0" smtClean="0">
                <a:solidFill>
                  <a:schemeClr val="accent2"/>
                </a:solidFill>
              </a:rPr>
              <a:t>Students used MP3 recorders for...</a:t>
            </a:r>
          </a:p>
          <a:p>
            <a:pPr defTabSz="1279525"/>
            <a:r>
              <a:rPr lang="en-GB" sz="1600" b="1" i="1" dirty="0" smtClean="0">
                <a:solidFill>
                  <a:schemeClr val="tx2"/>
                </a:solidFill>
              </a:rPr>
              <a:t>Formal learning</a:t>
            </a:r>
            <a:r>
              <a:rPr lang="en-GB" sz="1600" i="1" dirty="0" smtClean="0"/>
              <a:t/>
            </a:r>
            <a:br>
              <a:rPr lang="en-GB" sz="1600" i="1" dirty="0" smtClean="0"/>
            </a:br>
            <a:r>
              <a:rPr lang="en-GB" sz="1050" i="1" dirty="0" smtClean="0"/>
              <a:t>notes made from the planned curriculum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Lectures</a:t>
            </a:r>
            <a:r>
              <a:rPr lang="en-GB" sz="1200" dirty="0" smtClean="0"/>
              <a:t> including guest lectures, in whole or in part;</a:t>
            </a:r>
          </a:p>
          <a:p>
            <a:pPr defTabSz="1279525"/>
            <a:r>
              <a:rPr lang="en-GB" sz="1200" b="1" dirty="0" err="1" smtClean="0">
                <a:solidFill>
                  <a:schemeClr val="accent2"/>
                </a:solidFill>
              </a:rPr>
              <a:t>Groupwork</a:t>
            </a:r>
            <a:r>
              <a:rPr lang="en-GB" sz="1200" b="1" dirty="0" smtClean="0"/>
              <a:t> </a:t>
            </a:r>
            <a:r>
              <a:rPr lang="en-GB" sz="1200" dirty="0" smtClean="0"/>
              <a:t>including decisions captured as ‘audio minutes’, assigned actions and records of group contributions, and brainstorming discussions;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Lab and studio sessions</a:t>
            </a:r>
            <a:r>
              <a:rPr lang="en-GB" sz="1200" dirty="0" smtClean="0">
                <a:solidFill>
                  <a:schemeClr val="accent2"/>
                </a:solidFill>
              </a:rPr>
              <a:t> </a:t>
            </a:r>
            <a:r>
              <a:rPr lang="en-GB" sz="1200" dirty="0" smtClean="0"/>
              <a:t>including procedural notes;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Feedback</a:t>
            </a:r>
            <a:r>
              <a:rPr lang="en-GB" sz="1200" dirty="0" smtClean="0"/>
              <a:t> including formal conversations with tutors and peers;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Dissertation supervision</a:t>
            </a:r>
            <a:endParaRPr lang="en-GB" sz="1200" dirty="0" smtClean="0"/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Small group tutorial discussions</a:t>
            </a:r>
            <a:endParaRPr lang="en-GB" sz="1200" dirty="0" smtClean="0"/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Assignment briefings</a:t>
            </a:r>
            <a:r>
              <a:rPr lang="en-GB" sz="1200" b="1" dirty="0" smtClean="0"/>
              <a:t> </a:t>
            </a:r>
            <a:r>
              <a:rPr lang="en-GB" sz="1200" dirty="0" smtClean="0"/>
              <a:t>and later clarification;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Role plays</a:t>
            </a:r>
            <a:endParaRPr lang="en-GB" sz="1200" dirty="0" smtClean="0"/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Placement meetings</a:t>
            </a:r>
            <a:endParaRPr lang="en-GB" sz="1200" dirty="0" smtClean="0">
              <a:solidFill>
                <a:schemeClr val="accent2"/>
              </a:solidFill>
            </a:endParaRPr>
          </a:p>
          <a:p>
            <a:pPr defTabSz="1279525"/>
            <a:r>
              <a:rPr lang="en-GB" sz="1600" b="1" i="1" dirty="0" smtClean="0">
                <a:solidFill>
                  <a:schemeClr val="tx2"/>
                </a:solidFill>
              </a:rPr>
              <a:t>Semi-formal learning</a:t>
            </a:r>
            <a:r>
              <a:rPr lang="en-GB" sz="1050" i="1" dirty="0" smtClean="0"/>
              <a:t/>
            </a:r>
            <a:br>
              <a:rPr lang="en-GB" sz="1050" i="1" dirty="0" smtClean="0"/>
            </a:br>
            <a:r>
              <a:rPr lang="en-GB" sz="1050" i="1" dirty="0" smtClean="0"/>
              <a:t>unplanned notes from the formal curriculum</a:t>
            </a:r>
          </a:p>
          <a:p>
            <a:pPr defTabSz="1279525"/>
            <a:r>
              <a:rPr lang="en-GB" sz="1200" b="1" i="1" dirty="0" smtClean="0">
                <a:solidFill>
                  <a:schemeClr val="tx2"/>
                </a:solidFill>
              </a:rPr>
              <a:t>Social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Feedback</a:t>
            </a:r>
            <a:r>
              <a:rPr lang="en-GB" sz="1200" dirty="0" smtClean="0"/>
              <a:t> including non-formal conversations with tutors and peers;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'Corridor conversations'</a:t>
            </a:r>
            <a:r>
              <a:rPr lang="en-GB" sz="1200" dirty="0" smtClean="0"/>
              <a:t> e.g. clarification of complex concepts, non-formal feedback;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Initiating tool </a:t>
            </a:r>
            <a:r>
              <a:rPr lang="en-GB" sz="1200" dirty="0" smtClean="0"/>
              <a:t>e.g. feedback conversations,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'After class' conversations</a:t>
            </a:r>
            <a:r>
              <a:rPr lang="en-GB" sz="1200" dirty="0" smtClean="0"/>
              <a:t> with peers (e.g. study group summaries of topics, etc);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Decision review </a:t>
            </a:r>
            <a:r>
              <a:rPr lang="en-GB" sz="1200" dirty="0" smtClean="0"/>
              <a:t>- checking collective decisions (film making);</a:t>
            </a:r>
          </a:p>
          <a:p>
            <a:pPr defTabSz="1279525"/>
            <a:r>
              <a:rPr lang="en-GB" sz="1200" b="1" i="1" dirty="0" smtClean="0">
                <a:solidFill>
                  <a:schemeClr val="tx2"/>
                </a:solidFill>
              </a:rPr>
              <a:t>Personal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Procedural records</a:t>
            </a:r>
            <a:r>
              <a:rPr lang="en-GB" sz="1200" dirty="0" smtClean="0"/>
              <a:t> enabling retracing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Revision notes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a-PDP </a:t>
            </a:r>
            <a:r>
              <a:rPr lang="en-GB" sz="1200" dirty="0" smtClean="0"/>
              <a:t>(audio blogging);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Annotations </a:t>
            </a:r>
            <a:r>
              <a:rPr lang="en-GB" sz="1200" dirty="0" smtClean="0"/>
              <a:t>for written notes;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Presentation preparation </a:t>
            </a:r>
            <a:r>
              <a:rPr lang="en-GB" sz="1200" dirty="0" smtClean="0"/>
              <a:t>as a way to refine ideas and rehearse;</a:t>
            </a:r>
          </a:p>
          <a:p>
            <a:pPr defTabSz="1279525"/>
            <a:r>
              <a:rPr lang="en-GB" sz="1600" b="1" i="1" dirty="0" smtClean="0">
                <a:solidFill>
                  <a:schemeClr val="tx2"/>
                </a:solidFill>
              </a:rPr>
              <a:t>Informal learning</a:t>
            </a:r>
            <a:br>
              <a:rPr lang="en-GB" sz="1600" b="1" i="1" dirty="0" smtClean="0">
                <a:solidFill>
                  <a:schemeClr val="tx2"/>
                </a:solidFill>
              </a:rPr>
            </a:br>
            <a:r>
              <a:rPr lang="en-GB" sz="1050" i="1" dirty="0" smtClean="0"/>
              <a:t>notes from beyond the formal curriculum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Speaking to develop confidence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Preparing for interviews </a:t>
            </a:r>
            <a:r>
              <a:rPr lang="en-GB" sz="1200" dirty="0" smtClean="0"/>
              <a:t>by reviewing</a:t>
            </a:r>
          </a:p>
          <a:p>
            <a:pPr defTabSz="1279525"/>
            <a:r>
              <a:rPr lang="en-GB" sz="1200" dirty="0" smtClean="0"/>
              <a:t>and practicing with previous questioning;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Idea catching </a:t>
            </a:r>
            <a:r>
              <a:rPr lang="en-GB" sz="1200" dirty="0" smtClean="0"/>
              <a:t>- personal audio notes;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Feedback from 'friends'</a:t>
            </a:r>
            <a:endParaRPr lang="en-GB" sz="1200" dirty="0" smtClean="0">
              <a:solidFill>
                <a:schemeClr val="accent2"/>
              </a:solidFill>
            </a:endParaRP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Placement diaries</a:t>
            </a:r>
          </a:p>
          <a:p>
            <a:pPr defTabSz="1279525"/>
            <a:r>
              <a:rPr lang="en-GB" sz="1200" b="1" dirty="0" smtClean="0">
                <a:solidFill>
                  <a:schemeClr val="accent2"/>
                </a:solidFill>
              </a:rPr>
              <a:t>Personal reminders</a:t>
            </a:r>
            <a:endParaRPr lang="en-GB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279525"/>
            <a:endParaRPr lang="en-GB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is Rosie's story about audio FEEDBACK: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FAEB-7D70-4F72-8F69-40C9EB06E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B692-CDBF-4958-8B22-98F7EDB5B3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17D8-58B0-4DDD-9970-CEAD6561F1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097C6-BC9F-4DCB-8FB2-183C0F2440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06FE-CB90-4137-8B61-322619492B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083C-268E-4828-8B26-DA3C04D03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2A50A-A4A0-4B3C-AF5B-1331347DE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458B-FE1B-42B8-A67E-225F51CF17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F1FC2-0102-4717-8106-D37D76EDF5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8BC3-6A6F-4927-A248-D934CE457B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7406-DA03-410E-B074-CD37FD45D7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67AA205-EE2B-4DF5-857A-ED797C860D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AutoShape 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 flipH="1" flipV="1">
            <a:off x="7956550" y="0"/>
            <a:ext cx="1187450" cy="1187450"/>
          </a:xfrm>
          <a:prstGeom prst="rtTriangl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0063"/>
            <a:ext cx="7772400" cy="2500312"/>
          </a:xfrm>
        </p:spPr>
        <p:txBody>
          <a:bodyPr/>
          <a:lstStyle/>
          <a:p>
            <a:pPr algn="l"/>
            <a:r>
              <a:rPr lang="en-GB" sz="5400" dirty="0" err="1" smtClean="0">
                <a:solidFill>
                  <a:schemeClr val="accent1"/>
                </a:solidFill>
              </a:rPr>
              <a:t>iGather</a:t>
            </a:r>
            <a:r>
              <a:rPr lang="en-GB" sz="5400" dirty="0" smtClean="0"/>
              <a:t> </a:t>
            </a:r>
            <a:br>
              <a:rPr lang="en-GB" sz="5400" dirty="0" smtClean="0"/>
            </a:br>
            <a:r>
              <a:rPr lang="en-GB" sz="3600" dirty="0" smtClean="0"/>
              <a:t>learners as responsible audio collectors of tutor, peer and self-reflection</a:t>
            </a:r>
            <a:endParaRPr lang="en-GB" sz="60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2475" y="3213100"/>
            <a:ext cx="6915150" cy="175260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chemeClr val="tx1"/>
                </a:solidFill>
              </a:rPr>
              <a:t>Andrew Middleton, Anne </a:t>
            </a:r>
            <a:r>
              <a:rPr lang="en-US" sz="2800" b="1" dirty="0" err="1" smtClean="0">
                <a:solidFill>
                  <a:schemeClr val="tx1"/>
                </a:solidFill>
              </a:rPr>
              <a:t>Nortcliffe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en-US" sz="2800" b="1" dirty="0" smtClean="0">
                <a:solidFill>
                  <a:schemeClr val="tx1"/>
                </a:solidFill>
              </a:rPr>
              <a:t>and Rosie Owens</a:t>
            </a:r>
          </a:p>
        </p:txBody>
      </p:sp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0" y="5000625"/>
            <a:ext cx="3919538" cy="18573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64" name="Picture 13" descr="**NEW LOGO WHITE"/>
          <p:cNvPicPr>
            <a:picLocks noChangeAspect="1" noChangeArrowheads="1"/>
          </p:cNvPicPr>
          <p:nvPr/>
        </p:nvPicPr>
        <p:blipFill>
          <a:blip r:embed="rId3" cstate="print"/>
          <a:srcRect b="29088"/>
          <a:stretch>
            <a:fillRect/>
          </a:stretch>
        </p:blipFill>
        <p:spPr bwMode="auto">
          <a:xfrm>
            <a:off x="285750" y="5286375"/>
            <a:ext cx="2946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AutoShape 15"/>
          <p:cNvSpPr>
            <a:spLocks noChangeArrowheads="1"/>
          </p:cNvSpPr>
          <p:nvPr/>
        </p:nvSpPr>
        <p:spPr bwMode="auto">
          <a:xfrm flipH="1" flipV="1">
            <a:off x="2928938" y="4941888"/>
            <a:ext cx="1214437" cy="1214437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 u="sng">
              <a:solidFill>
                <a:srgbClr val="0000FF"/>
              </a:solidFill>
            </a:endParaRP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214313" y="6218238"/>
            <a:ext cx="32146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700">
                <a:solidFill>
                  <a:schemeClr val="bg1"/>
                </a:solidFill>
              </a:rPr>
              <a:t>SHARPENS YOUR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376092"/>
                </a:solidFill>
              </a:rPr>
              <a:t>Recognising Feedback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971550" y="1628775"/>
            <a:ext cx="7958168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Audio innovation not only supports academic practice, it changes it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Feedback: as formal, semi-formal, informal as the environments in which it is found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Feedback’ is </a:t>
            </a:r>
            <a:r>
              <a:rPr lang="en-GB" sz="3200" b="1" dirty="0" smtClean="0">
                <a:latin typeface="Calibri" pitchFamily="34" charset="0"/>
              </a:rPr>
              <a:t>not</a:t>
            </a:r>
            <a:r>
              <a:rPr lang="en-GB" sz="3200" dirty="0" smtClean="0">
                <a:latin typeface="Calibri" pitchFamily="34" charset="0"/>
              </a:rPr>
              <a:t> something that is done to you but it is something at the core of the learner’s experience of learning that they take responsibility for managing in an autonomous learning paradigm.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28" y="628652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M/N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928802"/>
            <a:ext cx="5857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+mn-lt"/>
              </a:rPr>
              <a:t>Effective feedback must be given, but effective feedback may also be discovered.</a:t>
            </a:r>
            <a:endParaRPr lang="en-GB" sz="32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4487299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+mn-lt"/>
              </a:rPr>
              <a:t>Thank you</a:t>
            </a:r>
            <a:endParaRPr lang="en-GB" sz="32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376092"/>
                </a:solidFill>
              </a:rPr>
              <a:t>Conference Challenges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971550" y="1628775"/>
            <a:ext cx="7958168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Connecting audio gathering to the challenges we have heard so far today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endParaRPr lang="en-GB" sz="3200" dirty="0" smtClean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Can you identify ideas for, and the implications of, encouraging the wider use and understanding of student collated audio feedback?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28" y="62865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smtClean="0">
                <a:solidFill>
                  <a:srgbClr val="376092"/>
                </a:solidFill>
              </a:rPr>
              <a:t>This paper is about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1000100" y="2428868"/>
            <a:ext cx="73580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</a:pPr>
            <a:r>
              <a:rPr lang="en-GB" sz="3200" dirty="0" smtClean="0">
                <a:latin typeface="Calibri" pitchFamily="34" charset="0"/>
              </a:rPr>
              <a:t>The autonomous learner recognising feedback and using audio to gather it wherever they find 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528" y="628652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376092"/>
                </a:solidFill>
              </a:rPr>
              <a:t>Introduction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971550" y="1628775"/>
            <a:ext cx="73580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our roles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the Student Audio Notes Project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building upon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ongoing investigation into audio feedback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research and development in educational digital voices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528" y="628652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376092"/>
                </a:solidFill>
              </a:rPr>
              <a:t>Student Audio Notes Project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971550" y="1628775"/>
            <a:ext cx="73580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aims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methodology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selected findings: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readiness to act autonomously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creative applications by participants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evidence of a continuous learning environment</a:t>
            </a:r>
            <a:br>
              <a:rPr lang="en-GB" sz="3200" dirty="0" smtClean="0">
                <a:latin typeface="Calibri" pitchFamily="34" charset="0"/>
              </a:rPr>
            </a:br>
            <a:r>
              <a:rPr lang="en-GB" sz="3200" dirty="0" smtClean="0">
                <a:latin typeface="Calibri" pitchFamily="34" charset="0"/>
              </a:rPr>
              <a:t>(formal - semi-formal - informal)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528" y="628652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chemeClr val="accent1"/>
                </a:solidFill>
              </a:rPr>
              <a:t>Where do we find feedback?..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971550" y="1628775"/>
            <a:ext cx="73580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reflect upon the ‘significant conversations' (1 minute, pairs)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2400" dirty="0" smtClean="0">
                <a:latin typeface="Calibri" pitchFamily="34" charset="0"/>
              </a:rPr>
              <a:t>(What will you learn and what will you forget today?)</a:t>
            </a:r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1000151" y="3286124"/>
            <a:ext cx="73580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good feedback is: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timely, meaningful, engaging, motivational, informative, formative</a:t>
            </a:r>
          </a:p>
        </p:txBody>
      </p:sp>
      <p:sp>
        <p:nvSpPr>
          <p:cNvPr id="6" name="Content Placeholder 2"/>
          <p:cNvSpPr>
            <a:spLocks/>
          </p:cNvSpPr>
          <p:nvPr/>
        </p:nvSpPr>
        <p:spPr bwMode="auto">
          <a:xfrm>
            <a:off x="1000151" y="5048271"/>
            <a:ext cx="73580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opportunistic? enjoyable? memorable? reusable? growing in meaning and lasting impact?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528" y="62865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chemeClr val="accent1"/>
                </a:solidFill>
              </a:rPr>
              <a:t>Where do we find feedback?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971550" y="1628775"/>
            <a:ext cx="7358063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we suggest (do you agree?):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2400" dirty="0" smtClean="0">
                <a:latin typeface="Calibri" pitchFamily="34" charset="0"/>
              </a:rPr>
              <a:t>enhanced meaning through responsibility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2400" dirty="0" smtClean="0">
                <a:latin typeface="Calibri" pitchFamily="34" charset="0"/>
              </a:rPr>
              <a:t>feedback comes in many flavours</a:t>
            </a:r>
            <a:br>
              <a:rPr lang="en-GB" sz="2400" dirty="0" smtClean="0">
                <a:latin typeface="Calibri" pitchFamily="34" charset="0"/>
              </a:rPr>
            </a:br>
            <a:r>
              <a:rPr lang="en-GB" sz="2400" dirty="0" smtClean="0">
                <a:latin typeface="Calibri" pitchFamily="34" charset="0"/>
              </a:rPr>
              <a:t>(simple understandings are unhelpful </a:t>
            </a:r>
            <a:r>
              <a:rPr lang="en-GB" sz="2400" dirty="0" err="1" smtClean="0">
                <a:latin typeface="Calibri" pitchFamily="34" charset="0"/>
              </a:rPr>
              <a:t>eg</a:t>
            </a:r>
            <a:r>
              <a:rPr lang="en-GB" sz="2400" dirty="0" smtClean="0">
                <a:latin typeface="Calibri" pitchFamily="34" charset="0"/>
              </a:rPr>
              <a:t> NSS)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2400" dirty="0" smtClean="0">
                <a:latin typeface="Calibri" pitchFamily="34" charset="0"/>
              </a:rPr>
              <a:t>recall and synthesis enhanced by revisiting significant conversations, resulting in the discovery and construction of new meanings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2400" dirty="0" smtClean="0">
                <a:latin typeface="Calibri" pitchFamily="34" charset="0"/>
              </a:rPr>
              <a:t>statements can be made and recorded, then: remembered; re experienced; reviewed; and later rediscovered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28" y="62865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chemeClr val="accent1"/>
                </a:solidFill>
              </a:rPr>
              <a:t>'Learner Gatherers'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971550" y="1628775"/>
            <a:ext cx="7958168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active, autonomous learners identifying feedback in the formal, semi-formal and informal learning environment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b="1" dirty="0" smtClean="0">
                <a:latin typeface="Calibri" pitchFamily="34" charset="0"/>
              </a:rPr>
              <a:t>formal:</a:t>
            </a:r>
            <a:r>
              <a:rPr lang="en-GB" sz="3200" dirty="0" smtClean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the planned curriculum</a:t>
            </a:r>
            <a:endParaRPr lang="en-GB" sz="3200" dirty="0" smtClean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b="1" dirty="0" smtClean="0">
                <a:latin typeface="Calibri" pitchFamily="34" charset="0"/>
              </a:rPr>
              <a:t>semi-formal:</a:t>
            </a:r>
            <a:r>
              <a:rPr lang="en-GB" sz="3200" dirty="0" smtClean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opportunities that occur </a:t>
            </a:r>
            <a:r>
              <a:rPr lang="en-GB" sz="2400" i="1" dirty="0" smtClean="0">
                <a:latin typeface="Calibri" pitchFamily="34" charset="0"/>
              </a:rPr>
              <a:t>around</a:t>
            </a:r>
            <a:r>
              <a:rPr lang="en-GB" sz="2400" dirty="0" smtClean="0">
                <a:latin typeface="Calibri" pitchFamily="34" charset="0"/>
              </a:rPr>
              <a:t> the planned curriculum</a:t>
            </a:r>
            <a:endParaRPr lang="en-GB" sz="3200" dirty="0" smtClean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b="1" dirty="0" smtClean="0">
                <a:latin typeface="Calibri" pitchFamily="34" charset="0"/>
              </a:rPr>
              <a:t>informal:</a:t>
            </a:r>
            <a:r>
              <a:rPr lang="en-GB" sz="3200" dirty="0" smtClean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from beyond the formal curriculum</a:t>
            </a:r>
            <a:endParaRPr lang="en-GB" sz="3200" dirty="0" smtClean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2400" dirty="0" smtClean="0">
                <a:latin typeface="Calibri" pitchFamily="34" charset="0"/>
              </a:rPr>
              <a:t>(curriculum: the learning context of people, content, environments and action)</a:t>
            </a:r>
            <a:endParaRPr lang="en-GB" sz="3200" dirty="0" smtClean="0">
              <a:latin typeface="Calibri" pitchFamily="34" charset="0"/>
            </a:endParaRP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28" y="62865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chemeClr val="accent1"/>
                </a:solidFill>
              </a:rPr>
              <a:t>Processing feedback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971550" y="1628775"/>
            <a:ext cx="7958168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learning from feedback requires active engagement and processing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value in repeated access?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value in the process of making and talking?</a:t>
            </a:r>
          </a:p>
          <a:p>
            <a:pPr marL="457200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r>
              <a:rPr lang="en-GB" sz="3200" dirty="0" smtClean="0">
                <a:latin typeface="Calibri" pitchFamily="34" charset="0"/>
              </a:rPr>
              <a:t>guidance on how students should work with their notes is critical</a:t>
            </a:r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28" y="62865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en-GB" dirty="0" smtClean="0">
                <a:solidFill>
                  <a:schemeClr val="accent1"/>
                </a:solidFill>
              </a:rPr>
              <a:t>The Learner Gatherer's Story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428596" y="1428736"/>
            <a:ext cx="8358214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rgbClr val="953735"/>
              </a:buClr>
              <a:buSzPct val="70000"/>
            </a:pPr>
            <a:r>
              <a:rPr lang="en-GB" sz="2800" dirty="0" smtClean="0">
                <a:latin typeface="Calibri" pitchFamily="34" charset="0"/>
              </a:rPr>
              <a:t>From memory dumping to effective processing; synthesis, reflection and implementation. </a:t>
            </a:r>
          </a:p>
          <a:p>
            <a:pPr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</a:pPr>
            <a:r>
              <a:rPr lang="en-GB" sz="2800" dirty="0" smtClean="0">
                <a:latin typeface="Calibri" pitchFamily="34" charset="0"/>
              </a:rPr>
              <a:t>What we heard</a:t>
            </a:r>
            <a:r>
              <a:rPr lang="en-GB" sz="3200" dirty="0" smtClean="0">
                <a:latin typeface="Calibri" pitchFamily="34" charset="0"/>
              </a:rPr>
              <a:t>:</a:t>
            </a:r>
          </a:p>
          <a:p>
            <a:pPr marL="889000" lvl="2" indent="25400">
              <a:spcBef>
                <a:spcPts val="600"/>
              </a:spcBef>
              <a:spcAft>
                <a:spcPts val="0"/>
              </a:spcAft>
              <a:buClr>
                <a:srgbClr val="953735"/>
              </a:buClr>
              <a:buSzPct val="70000"/>
            </a:pPr>
            <a:r>
              <a:rPr lang="en-GB" dirty="0" smtClean="0"/>
              <a:t>Start</a:t>
            </a:r>
          </a:p>
          <a:p>
            <a:pPr marL="889000" lvl="2" indent="25400">
              <a:spcBef>
                <a:spcPts val="600"/>
              </a:spcBef>
              <a:spcAft>
                <a:spcPts val="0"/>
              </a:spcAft>
              <a:buClr>
                <a:srgbClr val="953735"/>
              </a:buClr>
              <a:buSzPct val="70000"/>
            </a:pPr>
            <a:r>
              <a:rPr lang="en-US" dirty="0" smtClean="0"/>
              <a:t>"for me to record a lecture would be really useful because I could go back and reflect on it again because there's often points that I miss out which are quite important”</a:t>
            </a:r>
            <a:endParaRPr lang="en-GB" dirty="0" smtClean="0"/>
          </a:p>
          <a:p>
            <a:pPr marL="889000" lvl="2" indent="25400">
              <a:spcBef>
                <a:spcPts val="600"/>
              </a:spcBef>
              <a:spcAft>
                <a:spcPts val="0"/>
              </a:spcAft>
              <a:buClr>
                <a:srgbClr val="953735"/>
              </a:buClr>
              <a:buSzPct val="70000"/>
            </a:pPr>
            <a:r>
              <a:rPr lang="en-GB" dirty="0" smtClean="0"/>
              <a:t>Middle</a:t>
            </a:r>
          </a:p>
          <a:p>
            <a:pPr marL="889000" lvl="2" indent="25400">
              <a:spcBef>
                <a:spcPts val="600"/>
              </a:spcBef>
              <a:spcAft>
                <a:spcPts val="0"/>
              </a:spcAft>
              <a:buClr>
                <a:srgbClr val="953735"/>
              </a:buClr>
              <a:buSzPct val="70000"/>
            </a:pPr>
            <a:r>
              <a:rPr lang="en-US" dirty="0" smtClean="0"/>
              <a:t>"I think it could be good in tutorials. I find it really helpful when it's information aimed directly at me. I'd be able to listen back to that conversation within the tutorial and take on it board more“</a:t>
            </a:r>
          </a:p>
          <a:p>
            <a:pPr marL="889000" lvl="2" indent="25400">
              <a:spcBef>
                <a:spcPts val="600"/>
              </a:spcBef>
              <a:spcAft>
                <a:spcPts val="0"/>
              </a:spcAft>
              <a:buClr>
                <a:srgbClr val="953735"/>
              </a:buClr>
              <a:buSzPct val="70000"/>
            </a:pPr>
            <a:r>
              <a:rPr lang="en-GB" dirty="0" smtClean="0"/>
              <a:t>End</a:t>
            </a:r>
            <a:endParaRPr lang="en-US" dirty="0" smtClean="0"/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“It was useful for reflective practice because you can record stuff and then go back …see what happened. And that's what you need to do for your CPD.”</a:t>
            </a:r>
            <a:endParaRPr lang="en-US" sz="1600" dirty="0" smtClean="0"/>
          </a:p>
          <a:p>
            <a:pPr marL="914400" lvl="1" indent="-457200">
              <a:spcBef>
                <a:spcPct val="20000"/>
              </a:spcBef>
              <a:spcAft>
                <a:spcPts val="1000"/>
              </a:spcAft>
              <a:buClr>
                <a:srgbClr val="953735"/>
              </a:buClr>
              <a:buSzPct val="70000"/>
              <a:buFont typeface="Wingdings 3" pitchFamily="18" charset="2"/>
              <a:buChar char="u"/>
            </a:pPr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628652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</a:spPr>
      <a:bodyPr rtlCol="0" anchor="ctr"/>
      <a:lstStyle>
        <a:defPPr>
          <a:defRPr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</TotalTime>
  <Words>541</Words>
  <Application>Microsoft Office PowerPoint</Application>
  <PresentationFormat>On-screen Show (4:3)</PresentationFormat>
  <Paragraphs>108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iGather  learners as responsible audio collectors of tutor, peer and self-reflection</vt:lpstr>
      <vt:lpstr>This paper is about</vt:lpstr>
      <vt:lpstr>Introduction</vt:lpstr>
      <vt:lpstr>Student Audio Notes Project</vt:lpstr>
      <vt:lpstr>Where do we find feedback?..</vt:lpstr>
      <vt:lpstr>Where do we find feedback?</vt:lpstr>
      <vt:lpstr>'Learner Gatherers'</vt:lpstr>
      <vt:lpstr>Processing feedback</vt:lpstr>
      <vt:lpstr>The Learner Gatherer's Story</vt:lpstr>
      <vt:lpstr>Recognising Feedback</vt:lpstr>
      <vt:lpstr>Slide 11</vt:lpstr>
      <vt:lpstr>Conference Challenges</vt:lpstr>
    </vt:vector>
  </TitlesOfParts>
  <Company>Sheffield Hallam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Middleton</dc:creator>
  <cp:lastModifiedBy>Learning &amp; IT Services</cp:lastModifiedBy>
  <cp:revision>258</cp:revision>
  <dcterms:created xsi:type="dcterms:W3CDTF">2009-01-05T15:06:57Z</dcterms:created>
  <dcterms:modified xsi:type="dcterms:W3CDTF">2009-12-18T08:52:18Z</dcterms:modified>
</cp:coreProperties>
</file>